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63454B-7997-4FA1-B67B-12C438FAA6F7}" type="datetimeFigureOut">
              <a:rPr lang="en-US" smtClean="0"/>
              <a:t>21/04/2024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4B6525-D378-44B6-8403-0EC249D6354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p>
            <a:fld id="{8431DE18-CDB6-498A-BB82-FC1DB821FA19}" type="slidenum">
              <a:rPr lang="en-US">
                <a:solidFill>
                  <a:prstClr val="black"/>
                </a:solidFill>
              </a:rPr>
              <a:pPr/>
              <a:t>1</a:t>
            </a:fld>
            <a:endParaRPr lang="en-US">
              <a:solidFill>
                <a:prstClr val="black"/>
              </a:solidFill>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ln/>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p:txBody>
          <a:bodyPr/>
          <a:lstStyle>
            <a:lvl1pPr algn="ctr">
              <a:defRPr/>
            </a:lvl1pPr>
          </a:lstStyle>
          <a:p>
            <a:pPr>
              <a:defRPr/>
            </a:pPr>
            <a:fld id="{4B47E312-654B-45E7-8C45-6FF7BB234FE8}"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p:txBody>
          <a:bodyPr/>
          <a:lstStyle>
            <a:lvl1pPr algn="ctr">
              <a:defRPr/>
            </a:lvl1pPr>
          </a:lstStyle>
          <a:p>
            <a:pPr>
              <a:defRPr/>
            </a:pPr>
            <a:fld id="{5BA768CB-49D8-43A1-8A01-A7A578B80439}"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p:txBody>
          <a:bodyPr/>
          <a:lstStyle>
            <a:lvl1pPr algn="ctr">
              <a:defRPr/>
            </a:lvl1pPr>
          </a:lstStyle>
          <a:p>
            <a:pPr>
              <a:defRPr/>
            </a:pPr>
            <a:fld id="{9CD3C010-07B9-4743-A1EF-FC08C94A86A6}"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p:txBody>
          <a:bodyPr/>
          <a:lstStyle>
            <a:lvl1pPr algn="ctr">
              <a:defRPr/>
            </a:lvl1pPr>
          </a:lstStyle>
          <a:p>
            <a:pPr>
              <a:defRPr/>
            </a:pPr>
            <a:fld id="{AE8D7ABB-2823-49FD-AC93-738B763CF8A5}" type="slidenum">
              <a:rPr lang="en-US">
                <a:solidFill>
                  <a:srgbClr val="000000"/>
                </a:solidFill>
              </a:rPr>
              <a:pPr>
                <a:defRPr/>
              </a:pPr>
              <a:t>‹#›</a:t>
            </a:fld>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660D5006-C5C2-48BC-ABDE-5FA24A96747F}"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
        <p:nvSpPr>
          <p:cNvPr id="7" name="TextBox 6"/>
          <p:cNvSpPr txBox="1"/>
          <p:nvPr userDrawn="1"/>
        </p:nvSpPr>
        <p:spPr>
          <a:xfrm>
            <a:off x="762000" y="228600"/>
            <a:ext cx="7467600" cy="400050"/>
          </a:xfrm>
          <a:prstGeom prst="rect">
            <a:avLst/>
          </a:prstGeom>
          <a:noFill/>
        </p:spPr>
        <p:txBody>
          <a:bodyPr>
            <a:spAutoFit/>
          </a:bodyPr>
          <a:lstStyle/>
          <a:p>
            <a:pPr eaLnBrk="0" fontAlgn="base" hangingPunct="0">
              <a:spcBef>
                <a:spcPct val="0"/>
              </a:spcBef>
              <a:spcAft>
                <a:spcPct val="0"/>
              </a:spcAft>
              <a:defRPr/>
            </a:pPr>
            <a:r>
              <a:rPr lang="en-US" sz="2000" b="1" i="1" kern="0" dirty="0">
                <a:solidFill>
                  <a:srgbClr val="CCCCFF"/>
                </a:solidFill>
                <a:latin typeface="Arial"/>
                <a:cs typeface="Arial"/>
              </a:rPr>
              <a:t>Main contractor name – LTI# - Date of incident</a:t>
            </a:r>
            <a:endParaRPr lang="en-US" sz="2400" dirty="0">
              <a:solidFill>
                <a:srgbClr val="000000"/>
              </a:solidFill>
            </a:endParaRPr>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39" descr="image005"/>
          <p:cNvPicPr>
            <a:picLocks noChangeAspect="1" noChangeArrowheads="1"/>
          </p:cNvPicPr>
          <p:nvPr/>
        </p:nvPicPr>
        <p:blipFill>
          <a:blip r:embed="rId3" cstate="print"/>
          <a:srcRect/>
          <a:stretch>
            <a:fillRect/>
          </a:stretch>
        </p:blipFill>
        <p:spPr bwMode="auto">
          <a:xfrm>
            <a:off x="0" y="762000"/>
            <a:ext cx="1447800" cy="1371600"/>
          </a:xfrm>
          <a:prstGeom prst="rect">
            <a:avLst/>
          </a:prstGeom>
          <a:noFill/>
          <a:ln w="9525">
            <a:noFill/>
            <a:miter lim="800000"/>
            <a:headEnd/>
            <a:tailEnd/>
          </a:ln>
        </p:spPr>
      </p:pic>
      <p:sp>
        <p:nvSpPr>
          <p:cNvPr id="819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eaLnBrk="0" fontAlgn="base" hangingPunct="0">
              <a:spcBef>
                <a:spcPct val="0"/>
              </a:spcBef>
              <a:spcAft>
                <a:spcPct val="0"/>
              </a:spcAft>
            </a:pPr>
            <a:endParaRPr lang="en-US" sz="2800" b="1">
              <a:solidFill>
                <a:srgbClr val="CCCCFF"/>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eaLnBrk="0" fontAlgn="base" hangingPunct="0">
              <a:spcBef>
                <a:spcPct val="0"/>
              </a:spcBef>
              <a:spcAft>
                <a:spcPct val="0"/>
              </a:spcAft>
              <a:buFont typeface="Arial" pitchFamily="34" charset="0"/>
              <a:buChar char="•"/>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buFont typeface="Arial" pitchFamily="34" charset="0"/>
              <a:buChar char="•"/>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defRPr/>
            </a:pPr>
            <a:endParaRPr lang="en-US" sz="1600" dirty="0">
              <a:solidFill>
                <a:srgbClr val="3333CC">
                  <a:lumMod val="60000"/>
                  <a:lumOff val="40000"/>
                </a:srgbClr>
              </a:solidFill>
              <a:latin typeface="Calibri" pitchFamily="34" charset="0"/>
              <a:cs typeface="Calibri" pitchFamily="34" charset="0"/>
            </a:endParaRPr>
          </a:p>
          <a:p>
            <a:pPr eaLnBrk="0" fontAlgn="base" hangingPunct="0">
              <a:spcBef>
                <a:spcPct val="0"/>
              </a:spcBef>
              <a:spcAft>
                <a:spcPct val="0"/>
              </a:spcAft>
              <a:defRPr/>
            </a:pPr>
            <a:endParaRPr lang="en-US" sz="2400" dirty="0">
              <a:solidFill>
                <a:srgbClr val="000000"/>
              </a:solidFill>
              <a:latin typeface="Calibri" pitchFamily="34" charset="0"/>
              <a:cs typeface="Calibri" pitchFamily="34" charset="0"/>
            </a:endParaRPr>
          </a:p>
          <a:p>
            <a:pPr eaLnBrk="0" fontAlgn="base" hangingPunct="0">
              <a:spcBef>
                <a:spcPct val="0"/>
              </a:spcBef>
              <a:spcAft>
                <a:spcPct val="0"/>
              </a:spcAft>
              <a:defRPr/>
            </a:pPr>
            <a:r>
              <a:rPr lang="en-US" sz="2400" dirty="0">
                <a:solidFill>
                  <a:srgbClr val="000000"/>
                </a:solidFill>
                <a:latin typeface="Calibri" pitchFamily="34" charset="0"/>
                <a:cs typeface="Calibri" pitchFamily="34" charset="0"/>
              </a:rPr>
              <a:t> </a:t>
            </a:r>
          </a:p>
        </p:txBody>
      </p:sp>
      <p:sp>
        <p:nvSpPr>
          <p:cNvPr id="819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eaLnBrk="0" fontAlgn="base" hangingPunct="0">
              <a:spcBef>
                <a:spcPct val="0"/>
              </a:spcBef>
              <a:spcAft>
                <a:spcPct val="0"/>
              </a:spcAft>
            </a:pPr>
            <a:endParaRPr lang="en-GB" sz="2400" b="1">
              <a:solidFill>
                <a:srgbClr val="FFFFFF"/>
              </a:solidFill>
              <a:latin typeface="Calibri" pitchFamily="34" charset="0"/>
              <a:cs typeface="Calibri" pitchFamily="34" charset="0"/>
            </a:endParaRPr>
          </a:p>
        </p:txBody>
      </p:sp>
      <p:sp>
        <p:nvSpPr>
          <p:cNvPr id="819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a:solidFill>
                <a:srgbClr val="000000"/>
              </a:solidFill>
              <a:latin typeface="Calibri" pitchFamily="34" charset="0"/>
              <a:cs typeface="Calibri" pitchFamily="34" charset="0"/>
            </a:endParaRPr>
          </a:p>
        </p:txBody>
      </p:sp>
      <p:sp>
        <p:nvSpPr>
          <p:cNvPr id="820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sz="600">
              <a:solidFill>
                <a:srgbClr val="000000"/>
              </a:solidFill>
              <a:latin typeface="Calibri" pitchFamily="34" charset="0"/>
              <a:cs typeface="Calibri" pitchFamily="34" charset="0"/>
            </a:endParaRPr>
          </a:p>
          <a:p>
            <a:pPr eaLnBrk="0" fontAlgn="base" hangingPunct="0">
              <a:spcBef>
                <a:spcPct val="0"/>
              </a:spcBef>
              <a:spcAft>
                <a:spcPct val="0"/>
              </a:spcAft>
            </a:pPr>
            <a:r>
              <a:rPr lang="en-US">
                <a:solidFill>
                  <a:srgbClr val="000000"/>
                </a:solidFill>
                <a:latin typeface="Calibri" pitchFamily="34" charset="0"/>
                <a:cs typeface="Calibri" pitchFamily="34" charset="0"/>
              </a:rPr>
              <a:t>    </a:t>
            </a:r>
          </a:p>
        </p:txBody>
      </p:sp>
      <p:sp>
        <p:nvSpPr>
          <p:cNvPr id="8201" name="Rectangle 6"/>
          <p:cNvSpPr>
            <a:spLocks noChangeArrowheads="1"/>
          </p:cNvSpPr>
          <p:nvPr/>
        </p:nvSpPr>
        <p:spPr bwMode="auto">
          <a:xfrm>
            <a:off x="0" y="4302125"/>
            <a:ext cx="184150" cy="368300"/>
          </a:xfrm>
          <a:prstGeom prst="rect">
            <a:avLst/>
          </a:prstGeom>
          <a:noFill/>
          <a:ln w="9525">
            <a:noFill/>
            <a:miter lim="800000"/>
            <a:headEnd/>
            <a:tailEnd/>
          </a:ln>
        </p:spPr>
        <p:txBody>
          <a:bodyPr wrap="none" anchor="ctr">
            <a:spAutoFit/>
          </a:bodyPr>
          <a:lstStyle/>
          <a:p>
            <a:pPr fontAlgn="base">
              <a:spcBef>
                <a:spcPct val="0"/>
              </a:spcBef>
              <a:spcAft>
                <a:spcPct val="0"/>
              </a:spcAft>
            </a:pPr>
            <a:endParaRPr lang="en-US">
              <a:solidFill>
                <a:srgbClr val="000000"/>
              </a:solidFill>
              <a:latin typeface="Calibri" pitchFamily="34" charset="0"/>
              <a:cs typeface="Calibri" pitchFamily="34" charset="0"/>
            </a:endParaRPr>
          </a:p>
        </p:txBody>
      </p:sp>
      <p:sp>
        <p:nvSpPr>
          <p:cNvPr id="8202" name="Text Box 3"/>
          <p:cNvSpPr txBox="1">
            <a:spLocks noChangeArrowheads="1"/>
          </p:cNvSpPr>
          <p:nvPr/>
        </p:nvSpPr>
        <p:spPr bwMode="auto">
          <a:xfrm>
            <a:off x="6019800" y="2362200"/>
            <a:ext cx="3048000" cy="2590800"/>
          </a:xfrm>
          <a:prstGeom prst="rect">
            <a:avLst/>
          </a:prstGeom>
          <a:solidFill>
            <a:srgbClr val="FFFFFF"/>
          </a:solidFill>
          <a:ln w="9525">
            <a:solidFill>
              <a:srgbClr val="000000"/>
            </a:solidFill>
            <a:miter lim="800000"/>
            <a:headEnd/>
            <a:tailEnd/>
          </a:ln>
        </p:spPr>
        <p:txBody>
          <a:bodyPr/>
          <a:lstStyle/>
          <a:p>
            <a:pPr eaLnBrk="0" fontAlgn="base" hangingPunct="0">
              <a:spcBef>
                <a:spcPct val="0"/>
              </a:spcBef>
              <a:spcAft>
                <a:spcPct val="0"/>
              </a:spcAft>
            </a:pPr>
            <a:endParaRPr lang="en-US" sz="2400">
              <a:solidFill>
                <a:srgbClr val="3333CC"/>
              </a:solidFill>
              <a:latin typeface="Calibri" pitchFamily="34" charset="0"/>
              <a:cs typeface="Calibri" pitchFamily="34" charset="0"/>
            </a:endParaRPr>
          </a:p>
        </p:txBody>
      </p:sp>
      <p:sp>
        <p:nvSpPr>
          <p:cNvPr id="8203" name="Rectangle 17"/>
          <p:cNvSpPr>
            <a:spLocks noChangeArrowheads="1"/>
          </p:cNvSpPr>
          <p:nvPr/>
        </p:nvSpPr>
        <p:spPr bwMode="auto">
          <a:xfrm>
            <a:off x="0" y="2209800"/>
            <a:ext cx="6019800" cy="1169988"/>
          </a:xfrm>
          <a:prstGeom prst="rect">
            <a:avLst/>
          </a:prstGeom>
          <a:noFill/>
          <a:ln w="9525">
            <a:noFill/>
            <a:miter lim="800000"/>
            <a:headEnd/>
            <a:tailEnd/>
          </a:ln>
        </p:spPr>
        <p:txBody>
          <a:bodyPr>
            <a:spAutoFit/>
          </a:bodyPr>
          <a:lstStyle/>
          <a:p>
            <a:pPr eaLnBrk="0" fontAlgn="base" hangingPunct="0">
              <a:spcBef>
                <a:spcPct val="0"/>
              </a:spcBef>
              <a:spcAft>
                <a:spcPct val="0"/>
              </a:spcAft>
            </a:pPr>
            <a:r>
              <a:rPr lang="en-US" sz="1600" b="1">
                <a:solidFill>
                  <a:srgbClr val="3333CC"/>
                </a:solidFill>
                <a:latin typeface="Calibri" pitchFamily="34" charset="0"/>
                <a:cs typeface="Calibri" pitchFamily="34" charset="0"/>
              </a:rPr>
              <a:t>What happened </a:t>
            </a:r>
          </a:p>
          <a:p>
            <a:pPr eaLnBrk="0" fontAlgn="base" hangingPunct="0">
              <a:spcBef>
                <a:spcPct val="50000"/>
              </a:spcBef>
              <a:spcAft>
                <a:spcPct val="0"/>
              </a:spcAft>
            </a:pPr>
            <a:r>
              <a:rPr lang="en-US" sz="1200">
                <a:solidFill>
                  <a:srgbClr val="000000"/>
                </a:solidFill>
                <a:latin typeface="Calibri" pitchFamily="34" charset="0"/>
                <a:cs typeface="Calibri" pitchFamily="34" charset="0"/>
              </a:rPr>
              <a:t>A 24 year old Omani roustabout fractured his right middle finger when he trapped his finger.  The assistant driller was using a hoist to lift a Kelly hose  but the hose snagged on a bolt securing the hand tools board.  He reversed the hoist at the same time the roustabout tried to release the hose manually and his middle finger trapped against the hand tools board . </a:t>
            </a:r>
          </a:p>
        </p:txBody>
      </p:sp>
      <p:pic>
        <p:nvPicPr>
          <p:cNvPr id="8205" name="Picture 6" descr="cid:image005.png@01D0331C.544BA990"/>
          <p:cNvPicPr>
            <a:picLocks noChangeAspect="1" noChangeArrowheads="1"/>
          </p:cNvPicPr>
          <p:nvPr/>
        </p:nvPicPr>
        <p:blipFill>
          <a:blip r:embed="rId4" cstate="print"/>
          <a:srcRect/>
          <a:stretch>
            <a:fillRect/>
          </a:stretch>
        </p:blipFill>
        <p:spPr bwMode="auto">
          <a:xfrm>
            <a:off x="6172200" y="2514600"/>
            <a:ext cx="2819400" cy="2362200"/>
          </a:xfrm>
          <a:prstGeom prst="rect">
            <a:avLst/>
          </a:prstGeom>
          <a:noFill/>
          <a:ln w="9525">
            <a:noFill/>
            <a:miter lim="800000"/>
            <a:headEnd/>
            <a:tailEnd/>
          </a:ln>
        </p:spPr>
      </p:pic>
      <p:sp>
        <p:nvSpPr>
          <p:cNvPr id="8206"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eaLnBrk="0" fontAlgn="base" hangingPunct="0">
              <a:spcBef>
                <a:spcPct val="0"/>
              </a:spcBef>
              <a:spcAft>
                <a:spcPct val="0"/>
              </a:spcAft>
            </a:pPr>
            <a:r>
              <a:rPr lang="en-GB" sz="2400" b="1" dirty="0">
                <a:solidFill>
                  <a:srgbClr val="FFC000"/>
                </a:solidFill>
                <a:latin typeface="Calibri" pitchFamily="34" charset="0"/>
                <a:cs typeface="Calibri" pitchFamily="34" charset="0"/>
              </a:rPr>
              <a:t>PDO Incident First </a:t>
            </a:r>
            <a:r>
              <a:rPr lang="en-GB" sz="2400" b="1">
                <a:solidFill>
                  <a:srgbClr val="FFC000"/>
                </a:solidFill>
                <a:latin typeface="Calibri" pitchFamily="34" charset="0"/>
                <a:cs typeface="Calibri" pitchFamily="34" charset="0"/>
              </a:rPr>
              <a:t>Alert </a:t>
            </a:r>
            <a:r>
              <a:rPr lang="en-US" sz="1600" b="1">
                <a:solidFill>
                  <a:srgbClr val="FFFFFF"/>
                </a:solidFill>
                <a:latin typeface="Calibri" pitchFamily="34" charset="0"/>
                <a:cs typeface="Calibri" pitchFamily="34" charset="0"/>
              </a:rPr>
              <a:t> </a:t>
            </a:r>
            <a:endParaRPr lang="en-GB" sz="1600" b="1" dirty="0">
              <a:solidFill>
                <a:srgbClr val="FFFFFF"/>
              </a:solidFill>
              <a:latin typeface="Calibri" pitchFamily="34" charset="0"/>
              <a:cs typeface="Calibri"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1619544122"/>
              </p:ext>
            </p:extLst>
          </p:nvPr>
        </p:nvGraphicFramePr>
        <p:xfrm>
          <a:off x="1447800" y="762000"/>
          <a:ext cx="7620000" cy="1000897"/>
        </p:xfrm>
        <a:graphic>
          <a:graphicData uri="http://schemas.openxmlformats.org/drawingml/2006/table">
            <a:tbl>
              <a:tblPr firstRow="1" bandRow="1">
                <a:tableStyleId>{5C22544A-7EE6-4342-B048-85BDC9FD1C3A}</a:tableStyleId>
              </a:tblPr>
              <a:tblGrid>
                <a:gridCol w="1489710">
                  <a:extLst>
                    <a:ext uri="{9D8B030D-6E8A-4147-A177-3AD203B41FA5}">
                      <a16:colId xmlns:a16="http://schemas.microsoft.com/office/drawing/2014/main" val="20000"/>
                    </a:ext>
                  </a:extLst>
                </a:gridCol>
                <a:gridCol w="2914649">
                  <a:extLst>
                    <a:ext uri="{9D8B030D-6E8A-4147-A177-3AD203B41FA5}">
                      <a16:colId xmlns:a16="http://schemas.microsoft.com/office/drawing/2014/main" val="20001"/>
                    </a:ext>
                  </a:extLst>
                </a:gridCol>
                <a:gridCol w="1082040">
                  <a:extLst>
                    <a:ext uri="{9D8B030D-6E8A-4147-A177-3AD203B41FA5}">
                      <a16:colId xmlns:a16="http://schemas.microsoft.com/office/drawing/2014/main" val="20002"/>
                    </a:ext>
                  </a:extLst>
                </a:gridCol>
                <a:gridCol w="2133601">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LTI(#02)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algn="l" defTabSz="914400" rtl="0" eaLnBrk="1" latinLnBrk="0" hangingPunct="1"/>
                      <a:r>
                        <a:rPr lang="en-US" sz="1400" b="0" kern="1200" dirty="0">
                          <a:solidFill>
                            <a:schemeClr val="dk1"/>
                          </a:solidFill>
                          <a:latin typeface="Calibri" pitchFamily="34" charset="0"/>
                          <a:ea typeface="+mn-ea"/>
                          <a:cs typeface="Calibri" pitchFamily="34" charset="0"/>
                        </a:rPr>
                        <a:t>1088282</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16/01/2015 (01:30hrs)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9129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r>
                        <a:rPr lang="en-US" sz="1400" b="0" kern="1200" dirty="0">
                          <a:solidFill>
                            <a:schemeClr val="dk1"/>
                          </a:solidFill>
                          <a:latin typeface="Calibri" pitchFamily="34" charset="0"/>
                          <a:ea typeface="+mn-ea"/>
                          <a:cs typeface="Calibri" pitchFamily="34" charset="0"/>
                        </a:rPr>
                        <a:t>Hoist#3</a:t>
                      </a:r>
                      <a:r>
                        <a:rPr lang="en-US" sz="1400" b="0" kern="1200" baseline="0" dirty="0">
                          <a:solidFill>
                            <a:schemeClr val="dk1"/>
                          </a:solidFill>
                          <a:latin typeface="Calibri" pitchFamily="34" charset="0"/>
                          <a:ea typeface="+mn-ea"/>
                          <a:cs typeface="Calibri" pitchFamily="34" charset="0"/>
                        </a:rPr>
                        <a:t> Operating in Zauliyah</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 </a:t>
                      </a: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pic>
        <p:nvPicPr>
          <p:cNvPr id="8230" name="Picture 18" descr="speakers-beu.png"/>
          <p:cNvPicPr>
            <a:picLocks noChangeAspect="1"/>
          </p:cNvPicPr>
          <p:nvPr/>
        </p:nvPicPr>
        <p:blipFill>
          <a:blip r:embed="rId5"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eaLnBrk="0" fontAlgn="base" hangingPunct="0">
              <a:spcBef>
                <a:spcPct val="0"/>
              </a:spcBef>
              <a:spcAft>
                <a:spcPct val="0"/>
              </a:spcAft>
              <a:defRPr/>
            </a:pPr>
            <a:endParaRPr lang="en-US" sz="2400">
              <a:solidFill>
                <a:srgbClr val="000000"/>
              </a:solidFill>
            </a:endParaRPr>
          </a:p>
        </p:txBody>
      </p:sp>
      <p:sp>
        <p:nvSpPr>
          <p:cNvPr id="19" name="Rounded Rectangle 18"/>
          <p:cNvSpPr/>
          <p:nvPr/>
        </p:nvSpPr>
        <p:spPr bwMode="auto">
          <a:xfrm>
            <a:off x="1600200" y="5638800"/>
            <a:ext cx="3276600" cy="609600"/>
          </a:xfrm>
          <a:prstGeom prst="roundRect">
            <a:avLst/>
          </a:prstGeom>
          <a:solidFill>
            <a:schemeClr val="bg1">
              <a:alpha val="0"/>
            </a:schemeClr>
          </a:solidFill>
          <a:ln w="15875" cap="flat" cmpd="sng" algn="ctr">
            <a:solidFill>
              <a:srgbClr val="0070C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lvl="0" algn="justLow" eaLnBrk="0" fontAlgn="base" hangingPunct="0">
              <a:spcBef>
                <a:spcPct val="0"/>
              </a:spcBef>
              <a:spcAft>
                <a:spcPct val="0"/>
              </a:spcAft>
            </a:pPr>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22" name="Picture 41"/>
          <p:cNvPicPr>
            <a:picLocks noChangeAspect="1" noChangeArrowheads="1"/>
          </p:cNvPicPr>
          <p:nvPr/>
        </p:nvPicPr>
        <p:blipFill>
          <a:blip r:embed="rId6" cstate="print"/>
          <a:srcRect/>
          <a:stretch>
            <a:fillRect/>
          </a:stretch>
        </p:blipFill>
        <p:spPr bwMode="auto">
          <a:xfrm>
            <a:off x="6096000" y="5105400"/>
            <a:ext cx="941388" cy="1524000"/>
          </a:xfrm>
          <a:prstGeom prst="rect">
            <a:avLst/>
          </a:prstGeom>
          <a:noFill/>
          <a:ln w="9525">
            <a:noFill/>
            <a:miter lim="800000"/>
            <a:headEnd/>
            <a:tailEnd/>
          </a:ln>
        </p:spPr>
      </p:pic>
      <p:sp>
        <p:nvSpPr>
          <p:cNvPr id="21" name="Rounded Rectangular Callout 20"/>
          <p:cNvSpPr>
            <a:spLocks noChangeArrowheads="1"/>
          </p:cNvSpPr>
          <p:nvPr/>
        </p:nvSpPr>
        <p:spPr bwMode="auto">
          <a:xfrm>
            <a:off x="838200" y="3810000"/>
            <a:ext cx="4191000" cy="914400"/>
          </a:xfrm>
          <a:prstGeom prst="wedgeRoundRectCallout">
            <a:avLst>
              <a:gd name="adj1" fmla="val 81962"/>
              <a:gd name="adj2" fmla="val 149429"/>
              <a:gd name="adj3" fmla="val 16667"/>
            </a:avLst>
          </a:prstGeom>
          <a:solidFill>
            <a:srgbClr val="FFC000">
              <a:alpha val="59999"/>
            </a:srgbClr>
          </a:solidFill>
          <a:ln w="9525" algn="ctr">
            <a:solidFill>
              <a:schemeClr val="tx1"/>
            </a:solidFill>
            <a:round/>
            <a:headEnd/>
            <a:tailEnd/>
          </a:ln>
        </p:spPr>
        <p:txBody>
          <a:bodyPr/>
          <a:lstStyle/>
          <a:p>
            <a:pPr marL="342900" indent="-342900" eaLnBrk="0" fontAlgn="base" hangingPunct="0">
              <a:spcBef>
                <a:spcPct val="0"/>
              </a:spcBef>
              <a:spcAft>
                <a:spcPct val="0"/>
              </a:spcAft>
              <a:buFont typeface="Arial" charset="0"/>
              <a:buAutoNum type="arabicPeriod"/>
              <a:defRPr/>
            </a:pPr>
            <a:r>
              <a:rPr lang="en-GB" sz="1400" dirty="0">
                <a:solidFill>
                  <a:srgbClr val="000000"/>
                </a:solidFill>
                <a:latin typeface="Calibri" pitchFamily="34" charset="0"/>
                <a:cs typeface="Calibri" pitchFamily="34" charset="0"/>
              </a:rPr>
              <a:t>Can the task be done using ‘hands off’ principle? </a:t>
            </a:r>
          </a:p>
          <a:p>
            <a:pPr marL="342900" indent="-342900" eaLnBrk="0" fontAlgn="base" hangingPunct="0">
              <a:spcBef>
                <a:spcPct val="0"/>
              </a:spcBef>
              <a:spcAft>
                <a:spcPct val="0"/>
              </a:spcAft>
              <a:buFont typeface="Arial" charset="0"/>
              <a:buAutoNum type="arabicPeriod"/>
              <a:defRPr/>
            </a:pPr>
            <a:r>
              <a:rPr lang="en-GB" sz="1400" dirty="0">
                <a:solidFill>
                  <a:srgbClr val="000000"/>
                </a:solidFill>
                <a:latin typeface="Calibri" pitchFamily="34" charset="0"/>
                <a:cs typeface="Calibri" pitchFamily="34" charset="0"/>
              </a:rPr>
              <a:t>Is communication between workers efficient?</a:t>
            </a:r>
          </a:p>
          <a:p>
            <a:pPr marL="342900" indent="-342900" eaLnBrk="0" fontAlgn="base" hangingPunct="0">
              <a:spcBef>
                <a:spcPct val="0"/>
              </a:spcBef>
              <a:spcAft>
                <a:spcPct val="0"/>
              </a:spcAft>
              <a:buFont typeface="Arial" charset="0"/>
              <a:buAutoNum type="arabicPeriod"/>
              <a:defRPr/>
            </a:pPr>
            <a:r>
              <a:rPr lang="en-GB" sz="1400" dirty="0">
                <a:solidFill>
                  <a:srgbClr val="000000"/>
                </a:solidFill>
                <a:latin typeface="Calibri" pitchFamily="34" charset="0"/>
                <a:cs typeface="Calibri" pitchFamily="34" charset="0"/>
              </a:rPr>
              <a:t>Is the right person doing the right job?</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18821</DocId>
    <ImageCreateDate xmlns="4880E4F8-4B7D-4BDD-91E3-E10D47036ECA"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6F3239-76E2-4913-8F23-8D6C614BD3BE}">
  <ds:schemaRefs>
    <ds:schemaRef ds:uri="4880e4f8-4b7d-4bdd-91e3-e10d47036eca"/>
    <ds:schemaRef ds:uri="http://schemas.microsoft.com/office/2006/documentManagement/types"/>
    <ds:schemaRef ds:uri="http://schemas.microsoft.com/office/2006/metadata/properties"/>
    <ds:schemaRef ds:uri="http://schemas.microsoft.com/sharepoint/v3"/>
    <ds:schemaRef ds:uri="http://schemas.microsoft.com/office/infopath/2007/PartnerControls"/>
    <ds:schemaRef ds:uri="http://schemas.openxmlformats.org/package/2006/metadata/core-properties"/>
    <ds:schemaRef ds:uri="4880E4F8-4B7D-4BDD-91E3-E10D47036ECA"/>
    <ds:schemaRef ds:uri="http://purl.org/dc/terms/"/>
    <ds:schemaRef ds:uri="http://purl.org/dc/elements/1.1/"/>
    <ds:schemaRef ds:uri="9d51eac6-a7d5-47f5-a119-63d146adb134"/>
    <ds:schemaRef ds:uri="http://schemas.microsoft.com/sharepoint/v3/fields"/>
    <ds:schemaRef ds:uri="http://www.w3.org/XML/1998/namespace"/>
    <ds:schemaRef ds:uri="http://purl.org/dc/dcmitype/"/>
  </ds:schemaRefs>
</ds:datastoreItem>
</file>

<file path=customXml/itemProps2.xml><?xml version="1.0" encoding="utf-8"?>
<ds:datastoreItem xmlns:ds="http://schemas.openxmlformats.org/officeDocument/2006/customXml" ds:itemID="{CB4FB1EF-8A4D-42CC-9087-C51398FD936D}">
  <ds:schemaRefs>
    <ds:schemaRef ds:uri="http://schemas.microsoft.com/sharepoint/v3/contenttype/forms"/>
  </ds:schemaRefs>
</ds:datastoreItem>
</file>

<file path=customXml/itemProps3.xml><?xml version="1.0" encoding="utf-8"?>
<ds:datastoreItem xmlns:ds="http://schemas.openxmlformats.org/officeDocument/2006/customXml" ds:itemID="{37435B10-9EA3-4203-A5CE-A49390CF2A82}"/>
</file>

<file path=docProps/app.xml><?xml version="1.0" encoding="utf-8"?>
<Properties xmlns="http://schemas.openxmlformats.org/officeDocument/2006/extended-properties" xmlns:vt="http://schemas.openxmlformats.org/officeDocument/2006/docPropsVTypes">
  <TotalTime>2</TotalTime>
  <Words>154</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mu54394</dc:creator>
  <cp:lastModifiedBy>Konduru, Raju IDI63X</cp:lastModifiedBy>
  <cp:revision>1</cp:revision>
  <dcterms:created xsi:type="dcterms:W3CDTF">2015-02-10T08:24:31Z</dcterms:created>
  <dcterms:modified xsi:type="dcterms:W3CDTF">2024-04-21T11:31:36Z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