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3454B-7997-4FA1-B67B-12C438FAA6F7}" type="datetimeFigureOut">
              <a:rPr lang="en-US" smtClean="0"/>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B6525-D378-44B6-8403-0EC249D6354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431DE18-CDB6-498A-BB82-FC1DB821FA19}" type="slidenum">
              <a:rPr lang="en-US">
                <a:solidFill>
                  <a:prstClr val="black"/>
                </a:solidFill>
              </a:rPr>
              <a:pPr/>
              <a:t>1</a:t>
            </a:fld>
            <a:endParaRPr lang="en-US">
              <a:solidFill>
                <a:prstClr val="black"/>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9" descr="image005"/>
          <p:cNvPicPr>
            <a:picLocks noChangeAspect="1" noChangeArrowheads="1"/>
          </p:cNvPicPr>
          <p:nvPr/>
        </p:nvPicPr>
        <p:blipFill>
          <a:blip r:embed="rId3" cstate="print"/>
          <a:srcRect/>
          <a:stretch>
            <a:fillRect/>
          </a:stretch>
        </p:blipFill>
        <p:spPr bwMode="auto">
          <a:xfrm>
            <a:off x="0" y="762000"/>
            <a:ext cx="1447800" cy="1371600"/>
          </a:xfrm>
          <a:prstGeom prst="rect">
            <a:avLst/>
          </a:prstGeom>
          <a:noFill/>
          <a:ln w="9525">
            <a:noFill/>
            <a:miter lim="800000"/>
            <a:headEnd/>
            <a:tailEnd/>
          </a:ln>
        </p:spPr>
      </p:pic>
      <p:sp>
        <p:nvSpPr>
          <p:cNvPr id="819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819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a:solidFill>
                <a:srgbClr val="FFFFFF"/>
              </a:solidFill>
              <a:latin typeface="Calibri" pitchFamily="34" charset="0"/>
              <a:cs typeface="Calibri" pitchFamily="34" charset="0"/>
            </a:endParaRPr>
          </a:p>
        </p:txBody>
      </p:sp>
      <p:sp>
        <p:nvSpPr>
          <p:cNvPr id="819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820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820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8202" name="Text Box 3"/>
          <p:cNvSpPr txBox="1">
            <a:spLocks noChangeArrowheads="1"/>
          </p:cNvSpPr>
          <p:nvPr/>
        </p:nvSpPr>
        <p:spPr bwMode="auto">
          <a:xfrm>
            <a:off x="6019800" y="2362200"/>
            <a:ext cx="3048000" cy="2590800"/>
          </a:xfrm>
          <a:prstGeom prst="rect">
            <a:avLst/>
          </a:prstGeom>
          <a:solidFill>
            <a:srgbClr val="FFFFFF"/>
          </a:solidFill>
          <a:ln w="9525">
            <a:solidFill>
              <a:srgbClr val="000000"/>
            </a:solidFill>
            <a:miter lim="800000"/>
            <a:headEnd/>
            <a:tailEnd/>
          </a:ln>
        </p:spPr>
        <p:txBody>
          <a:bodyPr/>
          <a:lstStyle/>
          <a:p>
            <a:pPr eaLnBrk="0" fontAlgn="base" hangingPunct="0">
              <a:spcBef>
                <a:spcPct val="0"/>
              </a:spcBef>
              <a:spcAft>
                <a:spcPct val="0"/>
              </a:spcAft>
            </a:pPr>
            <a:endParaRPr lang="en-US" sz="2400">
              <a:solidFill>
                <a:srgbClr val="3333CC"/>
              </a:solidFill>
              <a:latin typeface="Calibri" pitchFamily="34" charset="0"/>
              <a:cs typeface="Calibri" pitchFamily="34" charset="0"/>
            </a:endParaRPr>
          </a:p>
        </p:txBody>
      </p:sp>
      <p:sp>
        <p:nvSpPr>
          <p:cNvPr id="8203" name="Rectangle 17"/>
          <p:cNvSpPr>
            <a:spLocks noChangeArrowheads="1"/>
          </p:cNvSpPr>
          <p:nvPr/>
        </p:nvSpPr>
        <p:spPr bwMode="auto">
          <a:xfrm>
            <a:off x="0" y="2209800"/>
            <a:ext cx="6019800" cy="1169988"/>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a:solidFill>
                  <a:srgbClr val="3333CC"/>
                </a:solidFill>
                <a:latin typeface="Calibri" pitchFamily="34" charset="0"/>
                <a:cs typeface="Calibri" pitchFamily="34" charset="0"/>
              </a:rPr>
              <a:t>What happened </a:t>
            </a:r>
          </a:p>
          <a:p>
            <a:pPr eaLnBrk="0" fontAlgn="base" hangingPunct="0">
              <a:spcBef>
                <a:spcPct val="50000"/>
              </a:spcBef>
              <a:spcAft>
                <a:spcPct val="0"/>
              </a:spcAft>
            </a:pPr>
            <a:r>
              <a:rPr lang="en-US" sz="1200">
                <a:solidFill>
                  <a:srgbClr val="000000"/>
                </a:solidFill>
                <a:latin typeface="Calibri" pitchFamily="34" charset="0"/>
                <a:cs typeface="Calibri" pitchFamily="34" charset="0"/>
              </a:rPr>
              <a:t>A 24 year old Omani roustabout fractured his right middle finger when he trapped his finger.  The assistant driller was using a hoist to lift a Kelly hose  but the hose snagged on a bolt securing the hand tools board.  He reversed the hoist at the same time the roustabout tried to release the hose manually and his middle finger trapped against the hand tools board . </a:t>
            </a:r>
          </a:p>
        </p:txBody>
      </p:sp>
      <p:pic>
        <p:nvPicPr>
          <p:cNvPr id="8205" name="Picture 6" descr="cid:image005.png@01D0331C.544BA990"/>
          <p:cNvPicPr>
            <a:picLocks noChangeAspect="1" noChangeArrowheads="1"/>
          </p:cNvPicPr>
          <p:nvPr/>
        </p:nvPicPr>
        <p:blipFill>
          <a:blip r:embed="rId4" cstate="print"/>
          <a:srcRect/>
          <a:stretch>
            <a:fillRect/>
          </a:stretch>
        </p:blipFill>
        <p:spPr bwMode="auto">
          <a:xfrm>
            <a:off x="6172200" y="2514600"/>
            <a:ext cx="2819400" cy="2362200"/>
          </a:xfrm>
          <a:prstGeom prst="rect">
            <a:avLst/>
          </a:prstGeom>
          <a:noFill/>
          <a:ln w="9525">
            <a:noFill/>
            <a:miter lim="800000"/>
            <a:headEnd/>
            <a:tailEnd/>
          </a:ln>
        </p:spPr>
      </p:pic>
      <p:sp>
        <p:nvSpPr>
          <p:cNvPr id="8206"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r>
              <a:rPr lang="en-US" sz="1600" b="1">
                <a:solidFill>
                  <a:srgbClr val="FFFFFF"/>
                </a:solidFill>
                <a:latin typeface="Calibri" pitchFamily="34" charset="0"/>
                <a:cs typeface="Calibri" pitchFamily="34" charset="0"/>
              </a:rPr>
              <a:t> </a:t>
            </a:r>
            <a:endParaRPr lang="en-GB"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619544122"/>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LTI(#02)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1088282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16/01/2015 (01:30hrs)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Hoist#3</a:t>
                      </a:r>
                      <a:r>
                        <a:rPr lang="en-US" sz="1400" b="0" kern="1200" baseline="0" dirty="0">
                          <a:solidFill>
                            <a:schemeClr val="dk1"/>
                          </a:solidFill>
                          <a:latin typeface="Calibri" pitchFamily="34" charset="0"/>
                          <a:ea typeface="+mn-ea"/>
                          <a:cs typeface="Calibri" pitchFamily="34" charset="0"/>
                        </a:rPr>
                        <a:t> Operating in Zauliyah</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pic>
        <p:nvPicPr>
          <p:cNvPr id="8230" name="Picture 18" descr="speakers-beu.png"/>
          <p:cNvPicPr>
            <a:picLocks noChangeAspect="1"/>
          </p:cNvPicPr>
          <p:nvPr/>
        </p:nvPicPr>
        <p:blipFill>
          <a:blip r:embed="rId5"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sp>
        <p:nvSpPr>
          <p:cNvPr id="19" name="Rounded Rectangle 18"/>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2" name="Picture 41"/>
          <p:cNvPicPr>
            <a:picLocks noChangeAspect="1" noChangeArrowheads="1"/>
          </p:cNvPicPr>
          <p:nvPr/>
        </p:nvPicPr>
        <p:blipFill>
          <a:blip r:embed="rId6" cstate="print"/>
          <a:srcRect/>
          <a:stretch>
            <a:fillRect/>
          </a:stretch>
        </p:blipFill>
        <p:spPr bwMode="auto">
          <a:xfrm>
            <a:off x="6096000" y="5105400"/>
            <a:ext cx="941388" cy="1524000"/>
          </a:xfrm>
          <a:prstGeom prst="rect">
            <a:avLst/>
          </a:prstGeom>
          <a:noFill/>
          <a:ln w="9525">
            <a:noFill/>
            <a:miter lim="800000"/>
            <a:headEnd/>
            <a:tailEnd/>
          </a:ln>
        </p:spPr>
      </p:pic>
      <p:sp>
        <p:nvSpPr>
          <p:cNvPr id="21" name="Rounded Rectangular Callout 20"/>
          <p:cNvSpPr>
            <a:spLocks noChangeArrowheads="1"/>
          </p:cNvSpPr>
          <p:nvPr/>
        </p:nvSpPr>
        <p:spPr bwMode="auto">
          <a:xfrm>
            <a:off x="838200" y="3810000"/>
            <a:ext cx="4191000" cy="914400"/>
          </a:xfrm>
          <a:prstGeom prst="wedgeRoundRectCallout">
            <a:avLst>
              <a:gd name="adj1" fmla="val 81962"/>
              <a:gd name="adj2" fmla="val 149429"/>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Can the task be done using ‘hands off’ principle? </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Is communication between workers efficient?</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Is the right person doing the right job?</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18821</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6F3239-76E2-4913-8F23-8D6C614BD3BE}">
  <ds:schemaRefs>
    <ds:schemaRef ds:uri="4880e4f8-4b7d-4bdd-91e3-e10d47036eca"/>
    <ds:schemaRef ds:uri="http://schemas.microsoft.com/office/2006/documentManagement/types"/>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4880E4F8-4B7D-4BDD-91E3-E10D47036ECA"/>
    <ds:schemaRef ds:uri="http://purl.org/dc/terms/"/>
    <ds:schemaRef ds:uri="http://purl.org/dc/elements/1.1/"/>
    <ds:schemaRef ds:uri="9d51eac6-a7d5-47f5-a119-63d146adb134"/>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CB4FB1EF-8A4D-42CC-9087-C51398FD936D}">
  <ds:schemaRefs>
    <ds:schemaRef ds:uri="http://schemas.microsoft.com/sharepoint/v3/contenttype/forms"/>
  </ds:schemaRefs>
</ds:datastoreItem>
</file>

<file path=customXml/itemProps3.xml><?xml version="1.0" encoding="utf-8"?>
<ds:datastoreItem xmlns:ds="http://schemas.openxmlformats.org/officeDocument/2006/customXml" ds:itemID="{3C5B4BD2-3BB1-4FF5-A8FD-0C7868AC2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154</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1</cp:revision>
  <dcterms:created xsi:type="dcterms:W3CDTF">2015-02-10T08:24:31Z</dcterms:created>
  <dcterms:modified xsi:type="dcterms:W3CDTF">2024-04-21T11:31:36Z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