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0432D9-8B9A-4A0C-BA8D-A518038CABB5}" type="datetimeFigureOut">
              <a:rPr lang="en-US" smtClean="0"/>
              <a:t>21/04/2024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4E4EF1-F7B4-4319-8835-4E565D18818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74734415-D0BE-491D-A8E2-B5BF1BD0E8D9}" type="slidenum">
              <a:rPr lang="en-US">
                <a:solidFill>
                  <a:prstClr val="black"/>
                </a:solidFill>
              </a:rPr>
              <a:pPr/>
              <a:t>1</a:t>
            </a:fld>
            <a:endParaRPr lang="en-US">
              <a:solidFill>
                <a:prstClr val="black"/>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4B47E312-654B-45E7-8C45-6FF7BB234FE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BA768CB-49D8-43A1-8A01-A7A578B80439}"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9CD3C010-07B9-4743-A1EF-FC08C94A86A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AE8D7ABB-2823-49FD-AC93-738B763CF8A5}"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660D5006-C5C2-48BC-ABDE-5FA24A96747F}"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eaLnBrk="0" fontAlgn="base" hangingPunct="0">
              <a:spcBef>
                <a:spcPct val="0"/>
              </a:spcBef>
              <a:spcAft>
                <a:spcPct val="0"/>
              </a:spcAft>
            </a:pPr>
            <a:endParaRPr lang="en-US" sz="2800" b="1">
              <a:solidFill>
                <a:srgbClr val="CCCCFF"/>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240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2400" dirty="0">
                <a:solidFill>
                  <a:srgbClr val="000000"/>
                </a:solidFill>
                <a:latin typeface="Calibri" pitchFamily="34" charset="0"/>
                <a:cs typeface="Calibri" pitchFamily="34" charset="0"/>
              </a:rPr>
              <a:t> </a:t>
            </a:r>
          </a:p>
        </p:txBody>
      </p:sp>
      <p:sp>
        <p:nvSpPr>
          <p:cNvPr id="10245"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eaLnBrk="0" fontAlgn="base" hangingPunct="0">
              <a:spcBef>
                <a:spcPct val="0"/>
              </a:spcBef>
              <a:spcAft>
                <a:spcPct val="0"/>
              </a:spcAft>
            </a:pPr>
            <a:endParaRPr lang="en-GB" sz="2400" b="1">
              <a:solidFill>
                <a:srgbClr val="FFFFFF"/>
              </a:solidFill>
              <a:latin typeface="Calibri" pitchFamily="34" charset="0"/>
              <a:cs typeface="Calibri" pitchFamily="34" charset="0"/>
            </a:endParaRPr>
          </a:p>
        </p:txBody>
      </p:sp>
      <p:sp>
        <p:nvSpPr>
          <p:cNvPr id="10246"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10247"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sz="600">
              <a:solidFill>
                <a:srgbClr val="000000"/>
              </a:solidFill>
              <a:latin typeface="Calibri" pitchFamily="34" charset="0"/>
              <a:cs typeface="Calibri" pitchFamily="34" charset="0"/>
            </a:endParaRPr>
          </a:p>
          <a:p>
            <a:pPr eaLnBrk="0" fontAlgn="base" hangingPunct="0">
              <a:spcBef>
                <a:spcPct val="0"/>
              </a:spcBef>
              <a:spcAft>
                <a:spcPct val="0"/>
              </a:spcAft>
            </a:pPr>
            <a:r>
              <a:rPr lang="en-US">
                <a:solidFill>
                  <a:srgbClr val="000000"/>
                </a:solidFill>
                <a:latin typeface="Calibri" pitchFamily="34" charset="0"/>
                <a:cs typeface="Calibri" pitchFamily="34" charset="0"/>
              </a:rPr>
              <a:t>    </a:t>
            </a:r>
          </a:p>
        </p:txBody>
      </p:sp>
      <p:sp>
        <p:nvSpPr>
          <p:cNvPr id="10248"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10249" name="Text Box 3"/>
          <p:cNvSpPr txBox="1">
            <a:spLocks noChangeArrowheads="1"/>
          </p:cNvSpPr>
          <p:nvPr/>
        </p:nvSpPr>
        <p:spPr bwMode="auto">
          <a:xfrm>
            <a:off x="6019800" y="2362200"/>
            <a:ext cx="3048000" cy="2590800"/>
          </a:xfrm>
          <a:prstGeom prst="rect">
            <a:avLst/>
          </a:prstGeom>
          <a:solidFill>
            <a:srgbClr val="FFFFFF"/>
          </a:solidFill>
          <a:ln w="9525">
            <a:solidFill>
              <a:srgbClr val="000000"/>
            </a:solidFill>
            <a:miter lim="800000"/>
            <a:headEnd/>
            <a:tailEnd/>
          </a:ln>
        </p:spPr>
        <p:txBody>
          <a:bodyPr/>
          <a:lstStyle/>
          <a:p>
            <a:pPr eaLnBrk="0" fontAlgn="base" hangingPunct="0">
              <a:spcBef>
                <a:spcPct val="0"/>
              </a:spcBef>
              <a:spcAft>
                <a:spcPct val="0"/>
              </a:spcAft>
            </a:pPr>
            <a:endParaRPr lang="en-US" sz="2400">
              <a:solidFill>
                <a:srgbClr val="3333CC"/>
              </a:solidFill>
              <a:latin typeface="Calibri" pitchFamily="34" charset="0"/>
              <a:cs typeface="Calibri" pitchFamily="34" charset="0"/>
            </a:endParaRPr>
          </a:p>
        </p:txBody>
      </p:sp>
      <p:sp>
        <p:nvSpPr>
          <p:cNvPr id="10250" name="Rectangle 17"/>
          <p:cNvSpPr>
            <a:spLocks noChangeArrowheads="1"/>
          </p:cNvSpPr>
          <p:nvPr/>
        </p:nvSpPr>
        <p:spPr bwMode="auto">
          <a:xfrm>
            <a:off x="0" y="2209800"/>
            <a:ext cx="6019800" cy="984250"/>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1600" b="1">
                <a:solidFill>
                  <a:srgbClr val="3333CC"/>
                </a:solidFill>
                <a:latin typeface="Calibri" pitchFamily="34" charset="0"/>
                <a:cs typeface="Calibri" pitchFamily="34" charset="0"/>
              </a:rPr>
              <a:t>What happened </a:t>
            </a:r>
          </a:p>
          <a:p>
            <a:pPr eaLnBrk="0" fontAlgn="base" hangingPunct="0">
              <a:spcBef>
                <a:spcPct val="50000"/>
              </a:spcBef>
              <a:spcAft>
                <a:spcPct val="0"/>
              </a:spcAft>
            </a:pPr>
            <a:r>
              <a:rPr lang="en-US" sz="1200">
                <a:solidFill>
                  <a:srgbClr val="000000"/>
                </a:solidFill>
                <a:latin typeface="Calibri" pitchFamily="34" charset="0"/>
                <a:cs typeface="Calibri" pitchFamily="34" charset="0"/>
              </a:rPr>
              <a:t>A 27 year old yard crewman was standing on top of casings on a 40 foot trailer whilst he rammed in chocks to secure the dunnage.  He felt dizzy, lost his balance and fell 1.8m to the ground. He painfully fractured his right wrist and grazed his face and leg.</a:t>
            </a:r>
          </a:p>
        </p:txBody>
      </p:sp>
      <p:sp>
        <p:nvSpPr>
          <p:cNvPr id="10252"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eaLnBrk="0" fontAlgn="base" hangingPunct="0">
              <a:spcBef>
                <a:spcPct val="0"/>
              </a:spcBef>
              <a:spcAft>
                <a:spcPct val="0"/>
              </a:spcAft>
            </a:pPr>
            <a:r>
              <a:rPr lang="en-GB" sz="2400" b="1" dirty="0">
                <a:solidFill>
                  <a:srgbClr val="FFC000"/>
                </a:solidFill>
                <a:latin typeface="Calibri" pitchFamily="34" charset="0"/>
                <a:cs typeface="Calibri" pitchFamily="34" charset="0"/>
              </a:rPr>
              <a:t>PDO Incident First </a:t>
            </a:r>
            <a:r>
              <a:rPr lang="en-GB" sz="2400" b="1">
                <a:solidFill>
                  <a:srgbClr val="FFC000"/>
                </a:solidFill>
                <a:latin typeface="Calibri" pitchFamily="34" charset="0"/>
                <a:cs typeface="Calibri" pitchFamily="34" charset="0"/>
              </a:rPr>
              <a:t>Alert </a:t>
            </a:r>
            <a:r>
              <a:rPr lang="en-US" sz="1600" b="1">
                <a:solidFill>
                  <a:srgbClr val="FFFFFF"/>
                </a:solidFill>
                <a:latin typeface="Calibri" pitchFamily="34" charset="0"/>
                <a:cs typeface="Calibri" pitchFamily="34" charset="0"/>
              </a:rPr>
              <a:t> </a:t>
            </a:r>
            <a:endParaRPr lang="en-GB" sz="1600" b="1" dirty="0">
              <a:solidFill>
                <a:srgbClr val="FFFFFF"/>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539098133"/>
              </p:ext>
            </p:extLst>
          </p:nvPr>
        </p:nvGraphicFramePr>
        <p:xfrm>
          <a:off x="1447800" y="762000"/>
          <a:ext cx="7620000" cy="1392194"/>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LTI(#04)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1088446</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02/02/2015 (10:15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Fahud casing</a:t>
                      </a:r>
                      <a:r>
                        <a:rPr lang="en-US" sz="1400" b="0" kern="1200" baseline="0" dirty="0">
                          <a:solidFill>
                            <a:schemeClr val="dk1"/>
                          </a:solidFill>
                          <a:latin typeface="Calibri" pitchFamily="34" charset="0"/>
                          <a:ea typeface="+mn-ea"/>
                          <a:cs typeface="Calibri" pitchFamily="34" charset="0"/>
                        </a:rPr>
                        <a:t> yard</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a:latin typeface="Calibri" pitchFamily="34" charset="0"/>
                        <a:cs typeface="Calibri" pitchFamily="34" charset="0"/>
                      </a:endParaRPr>
                    </a:p>
                  </a:txBody>
                  <a:tcPr>
                    <a:noFill/>
                  </a:tcPr>
                </a:tc>
                <a:tc>
                  <a:txBody>
                    <a:bodyPr/>
                    <a:lstStyle/>
                    <a:p>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3"/>
                  </a:ext>
                </a:extLst>
              </a:tr>
            </a:tbl>
          </a:graphicData>
        </a:graphic>
      </p:graphicFrame>
      <p:sp>
        <p:nvSpPr>
          <p:cNvPr id="18" name="Rectangle 4"/>
          <p:cNvSpPr>
            <a:spLocks noChangeArrowheads="1"/>
          </p:cNvSpPr>
          <p:nvPr/>
        </p:nvSpPr>
        <p:spPr bwMode="auto">
          <a:xfrm>
            <a:off x="838200" y="3352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eaLnBrk="0" fontAlgn="base" hangingPunct="0">
              <a:spcBef>
                <a:spcPct val="0"/>
              </a:spcBef>
              <a:spcAft>
                <a:spcPct val="0"/>
              </a:spcAft>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10276"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eaLnBrk="0" fontAlgn="base" hangingPunct="0">
              <a:spcBef>
                <a:spcPct val="0"/>
              </a:spcBef>
              <a:spcAft>
                <a:spcPct val="0"/>
              </a:spcAft>
              <a:defRPr/>
            </a:pPr>
            <a:endParaRPr lang="en-US" sz="2400">
              <a:solidFill>
                <a:srgbClr val="000000"/>
              </a:solidFill>
            </a:endParaRPr>
          </a:p>
        </p:txBody>
      </p:sp>
      <p:pic>
        <p:nvPicPr>
          <p:cNvPr id="10278" name="Picture 40"/>
          <p:cNvPicPr>
            <a:picLocks noChangeAspect="1" noChangeArrowheads="1"/>
          </p:cNvPicPr>
          <p:nvPr/>
        </p:nvPicPr>
        <p:blipFill>
          <a:blip r:embed="rId4" cstate="print"/>
          <a:srcRect/>
          <a:stretch>
            <a:fillRect/>
          </a:stretch>
        </p:blipFill>
        <p:spPr bwMode="auto">
          <a:xfrm>
            <a:off x="0" y="762000"/>
            <a:ext cx="1371600" cy="1416050"/>
          </a:xfrm>
          <a:prstGeom prst="rect">
            <a:avLst/>
          </a:prstGeom>
          <a:noFill/>
          <a:ln w="9525">
            <a:noFill/>
            <a:miter lim="800000"/>
            <a:headEnd/>
            <a:tailEnd/>
          </a:ln>
        </p:spPr>
      </p:pic>
      <p:pic>
        <p:nvPicPr>
          <p:cNvPr id="10279" name="Picture 41"/>
          <p:cNvPicPr>
            <a:picLocks noChangeAspect="1" noChangeArrowheads="1"/>
          </p:cNvPicPr>
          <p:nvPr/>
        </p:nvPicPr>
        <p:blipFill>
          <a:blip r:embed="rId5" cstate="print"/>
          <a:srcRect/>
          <a:stretch>
            <a:fillRect/>
          </a:stretch>
        </p:blipFill>
        <p:spPr bwMode="auto">
          <a:xfrm>
            <a:off x="6096000" y="5105400"/>
            <a:ext cx="941388" cy="1524000"/>
          </a:xfrm>
          <a:prstGeom prst="rect">
            <a:avLst/>
          </a:prstGeom>
          <a:noFill/>
          <a:ln w="9525">
            <a:noFill/>
            <a:miter lim="800000"/>
            <a:headEnd/>
            <a:tailEnd/>
          </a:ln>
        </p:spPr>
      </p:pic>
      <p:sp>
        <p:nvSpPr>
          <p:cNvPr id="10280" name="Rounded Rectangular Callout 20"/>
          <p:cNvSpPr>
            <a:spLocks noChangeArrowheads="1"/>
          </p:cNvSpPr>
          <p:nvPr/>
        </p:nvSpPr>
        <p:spPr bwMode="auto">
          <a:xfrm>
            <a:off x="838200" y="3810000"/>
            <a:ext cx="4191000" cy="1143000"/>
          </a:xfrm>
          <a:prstGeom prst="wedgeRoundRectCallout">
            <a:avLst>
              <a:gd name="adj1" fmla="val 80727"/>
              <a:gd name="adj2" fmla="val 99051"/>
              <a:gd name="adj3" fmla="val 16667"/>
            </a:avLst>
          </a:prstGeom>
          <a:solidFill>
            <a:srgbClr val="FFC000">
              <a:alpha val="59999"/>
            </a:srgbClr>
          </a:solidFill>
          <a:ln w="9525" algn="ctr">
            <a:solidFill>
              <a:schemeClr val="tx1"/>
            </a:solidFill>
            <a:round/>
            <a:headEnd/>
            <a:tailEnd/>
          </a:ln>
        </p:spPr>
        <p:txBody>
          <a:bodyPr/>
          <a:lstStyle/>
          <a:p>
            <a:pPr marL="342900" indent="-342900" eaLnBrk="0" fontAlgn="base" hangingPunct="0">
              <a:spcBef>
                <a:spcPct val="0"/>
              </a:spcBef>
              <a:spcAft>
                <a:spcPct val="0"/>
              </a:spcAft>
              <a:buFont typeface="Arial" charset="0"/>
              <a:buAutoNum type="arabicPeriod"/>
            </a:pPr>
            <a:r>
              <a:rPr lang="en-GB" sz="1400">
                <a:solidFill>
                  <a:srgbClr val="000000"/>
                </a:solidFill>
                <a:latin typeface="Calibri" pitchFamily="34" charset="0"/>
                <a:cs typeface="Calibri" pitchFamily="34" charset="0"/>
              </a:rPr>
              <a:t>Do you ever stand on casing’s at height?</a:t>
            </a:r>
          </a:p>
          <a:p>
            <a:pPr marL="342900" indent="-342900" eaLnBrk="0" fontAlgn="base" hangingPunct="0">
              <a:spcBef>
                <a:spcPct val="0"/>
              </a:spcBef>
              <a:spcAft>
                <a:spcPct val="0"/>
              </a:spcAft>
              <a:buFont typeface="Arial" charset="0"/>
              <a:buAutoNum type="arabicPeriod"/>
            </a:pPr>
            <a:r>
              <a:rPr lang="en-GB" sz="1400">
                <a:solidFill>
                  <a:srgbClr val="000000"/>
                </a:solidFill>
                <a:latin typeface="Calibri" pitchFamily="34" charset="0"/>
                <a:cs typeface="Calibri" pitchFamily="34" charset="0"/>
              </a:rPr>
              <a:t>What would you do if suffered with dizziness?</a:t>
            </a:r>
          </a:p>
          <a:p>
            <a:pPr marL="342900" indent="-342900" eaLnBrk="0" fontAlgn="base" hangingPunct="0">
              <a:spcBef>
                <a:spcPct val="0"/>
              </a:spcBef>
              <a:spcAft>
                <a:spcPct val="0"/>
              </a:spcAft>
              <a:buFont typeface="Arial" charset="0"/>
              <a:buAutoNum type="arabicPeriod"/>
            </a:pPr>
            <a:r>
              <a:rPr lang="en-GB" sz="1400">
                <a:solidFill>
                  <a:srgbClr val="000000"/>
                </a:solidFill>
                <a:latin typeface="Calibri" pitchFamily="34" charset="0"/>
                <a:cs typeface="Calibri" pitchFamily="34" charset="0"/>
              </a:rPr>
              <a:t>How else can chocks be wedged safely?</a:t>
            </a:r>
          </a:p>
          <a:p>
            <a:pPr marL="342900" indent="-342900" eaLnBrk="0" fontAlgn="base" hangingPunct="0">
              <a:spcBef>
                <a:spcPct val="0"/>
              </a:spcBef>
              <a:spcAft>
                <a:spcPct val="0"/>
              </a:spcAft>
              <a:buFont typeface="Arial" charset="0"/>
              <a:buAutoNum type="arabicPeriod"/>
            </a:pPr>
            <a:r>
              <a:rPr lang="en-GB" sz="1400">
                <a:solidFill>
                  <a:srgbClr val="000000"/>
                </a:solidFill>
                <a:latin typeface="Calibri" pitchFamily="34" charset="0"/>
                <a:cs typeface="Calibri" pitchFamily="34" charset="0"/>
              </a:rPr>
              <a:t>Could he have done it from the ground?</a:t>
            </a:r>
          </a:p>
        </p:txBody>
      </p:sp>
      <p:pic>
        <p:nvPicPr>
          <p:cNvPr id="10281" name="Picture 43"/>
          <p:cNvPicPr>
            <a:picLocks noChangeAspect="1" noChangeArrowheads="1"/>
          </p:cNvPicPr>
          <p:nvPr/>
        </p:nvPicPr>
        <p:blipFill>
          <a:blip r:embed="rId6" cstate="print"/>
          <a:srcRect/>
          <a:stretch>
            <a:fillRect/>
          </a:stretch>
        </p:blipFill>
        <p:spPr bwMode="auto">
          <a:xfrm>
            <a:off x="6172200" y="2514600"/>
            <a:ext cx="2752725" cy="2328863"/>
          </a:xfrm>
          <a:prstGeom prst="rect">
            <a:avLst/>
          </a:prstGeom>
          <a:noFill/>
          <a:ln w="9525">
            <a:solidFill>
              <a:schemeClr val="accent1"/>
            </a:solidFill>
            <a:miter lim="800000"/>
            <a:headEnd/>
            <a:tailEnd/>
          </a:ln>
        </p:spPr>
      </p:pic>
      <p:pic>
        <p:nvPicPr>
          <p:cNvPr id="10282" name="Picture 43"/>
          <p:cNvPicPr>
            <a:picLocks noChangeAspect="1" noChangeArrowheads="1"/>
          </p:cNvPicPr>
          <p:nvPr/>
        </p:nvPicPr>
        <p:blipFill>
          <a:blip r:embed="rId7" cstate="print"/>
          <a:srcRect/>
          <a:stretch>
            <a:fillRect/>
          </a:stretch>
        </p:blipFill>
        <p:spPr bwMode="auto">
          <a:xfrm>
            <a:off x="7440613" y="2590800"/>
            <a:ext cx="331787" cy="781050"/>
          </a:xfrm>
          <a:prstGeom prst="rect">
            <a:avLst/>
          </a:prstGeom>
          <a:noFill/>
          <a:ln w="9525">
            <a:noFill/>
            <a:miter lim="800000"/>
            <a:headEnd/>
            <a:tailEnd/>
          </a:ln>
        </p:spPr>
      </p:pic>
      <p:sp>
        <p:nvSpPr>
          <p:cNvPr id="22" name="Rounded Rectangle 21"/>
          <p:cNvSpPr/>
          <p:nvPr/>
        </p:nvSpPr>
        <p:spPr bwMode="auto">
          <a:xfrm>
            <a:off x="1600200" y="5638800"/>
            <a:ext cx="3276600" cy="609600"/>
          </a:xfrm>
          <a:prstGeom prst="roundRect">
            <a:avLst/>
          </a:prstGeom>
          <a:solidFill>
            <a:schemeClr val="bg1">
              <a:alpha val="0"/>
            </a:schemeClr>
          </a:solidFill>
          <a:ln w="158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justLow" eaLnBrk="0" fontAlgn="base" hangingPunct="0">
              <a:spcBef>
                <a:spcPct val="0"/>
              </a:spcBef>
              <a:spcAft>
                <a:spcPct val="0"/>
              </a:spcAft>
            </a:pPr>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18825</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02DC47-A7C1-4E5C-AC07-BD6F8A436FF0}">
  <ds:schemaRefs>
    <ds:schemaRef ds:uri="http://www.w3.org/XML/1998/namespace"/>
    <ds:schemaRef ds:uri="http://schemas.microsoft.com/office/infopath/2007/PartnerControls"/>
    <ds:schemaRef ds:uri="http://schemas.openxmlformats.org/package/2006/metadata/core-properties"/>
    <ds:schemaRef ds:uri="http://schemas.microsoft.com/sharepoint/v3"/>
    <ds:schemaRef ds:uri="http://schemas.microsoft.com/office/2006/documentManagement/types"/>
    <ds:schemaRef ds:uri="9d51eac6-a7d5-47f5-a119-63d146adb134"/>
    <ds:schemaRef ds:uri="4880e4f8-4b7d-4bdd-91e3-e10d47036eca"/>
    <ds:schemaRef ds:uri="http://purl.org/dc/elements/1.1/"/>
    <ds:schemaRef ds:uri="http://purl.org/dc/terms/"/>
    <ds:schemaRef ds:uri="http://schemas.microsoft.com/sharepoint/v3/fields"/>
    <ds:schemaRef ds:uri="4880E4F8-4B7D-4BDD-91E3-E10D47036ECA"/>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315C09D-BAA9-4CC1-A907-D6E6C30F99E6}">
  <ds:schemaRefs>
    <ds:schemaRef ds:uri="http://schemas.microsoft.com/sharepoint/v3/contenttype/forms"/>
  </ds:schemaRefs>
</ds:datastoreItem>
</file>

<file path=customXml/itemProps3.xml><?xml version="1.0" encoding="utf-8"?>
<ds:datastoreItem xmlns:ds="http://schemas.openxmlformats.org/officeDocument/2006/customXml" ds:itemID="{80033203-613E-4A4C-9F62-11E3A95C78F9}"/>
</file>

<file path=docProps/app.xml><?xml version="1.0" encoding="utf-8"?>
<Properties xmlns="http://schemas.openxmlformats.org/officeDocument/2006/extended-properties" xmlns:vt="http://schemas.openxmlformats.org/officeDocument/2006/docPropsVTypes">
  <TotalTime>1</TotalTime>
  <Words>158</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Konduru, Raju IDI63X</cp:lastModifiedBy>
  <cp:revision>1</cp:revision>
  <dcterms:created xsi:type="dcterms:W3CDTF">2015-02-10T08:22:46Z</dcterms:created>
  <dcterms:modified xsi:type="dcterms:W3CDTF">2024-04-21T11:30:43Z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