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88"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47EF5A-73A1-4D26-A058-1458D2E54FD1}" type="datetimeFigureOut">
              <a:rPr lang="en-US" smtClean="0"/>
              <a:pPr/>
              <a:t>21/04/2024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99F299-172F-4668-A41C-6CD2CD66FAD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p>
            <a:fld id="{C8587EA7-3434-4325-B008-D0FDF452B1B1}" type="slidenum">
              <a:rPr lang="en-US">
                <a:solidFill>
                  <a:prstClr val="black"/>
                </a:solidFill>
              </a:rPr>
              <a:pPr/>
              <a:t>1</a:t>
            </a:fld>
            <a:endParaRPr lang="en-US">
              <a:solidFill>
                <a:prstClr val="black"/>
              </a:solidFill>
            </a:endParaRPr>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p:txBody>
          <a:bodyPr/>
          <a:lstStyle>
            <a:lvl1pPr algn="ctr">
              <a:defRPr/>
            </a:lvl1pPr>
          </a:lstStyle>
          <a:p>
            <a:pPr>
              <a:defRPr/>
            </a:pPr>
            <a:fld id="{4B47E312-654B-45E7-8C45-6FF7BB234FE8}"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p:txBody>
          <a:bodyPr/>
          <a:lstStyle>
            <a:lvl1pPr algn="ctr">
              <a:defRPr/>
            </a:lvl1pPr>
          </a:lstStyle>
          <a:p>
            <a:pPr>
              <a:defRPr/>
            </a:pPr>
            <a:fld id="{5BA768CB-49D8-43A1-8A01-A7A578B80439}"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p:txBody>
          <a:bodyPr/>
          <a:lstStyle>
            <a:lvl1pPr algn="ctr">
              <a:defRPr/>
            </a:lvl1pPr>
          </a:lstStyle>
          <a:p>
            <a:pPr>
              <a:defRPr/>
            </a:pPr>
            <a:fld id="{9CD3C010-07B9-4743-A1EF-FC08C94A86A6}"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p:txBody>
          <a:bodyPr/>
          <a:lstStyle>
            <a:lvl1pPr algn="ctr">
              <a:defRPr/>
            </a:lvl1pPr>
          </a:lstStyle>
          <a:p>
            <a:pPr>
              <a:defRPr/>
            </a:pPr>
            <a:fld id="{AE8D7ABB-2823-49FD-AC93-738B763CF8A5}" type="slidenum">
              <a:rPr lang="en-US">
                <a:solidFill>
                  <a:srgbClr val="000000"/>
                </a:solidFill>
              </a:rPr>
              <a:pPr>
                <a:defRPr/>
              </a:pPr>
              <a:t>‹#›</a:t>
            </a:fld>
            <a:endParaRPr lang="en-US">
              <a:solidFill>
                <a:srgbClr val="000000"/>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eaLnBrk="0" fontAlgn="base" hangingPunct="0">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eaLnBrk="0" fontAlgn="base" hangingPunct="0">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eaLnBrk="0" fontAlgn="base" hangingPunct="0">
              <a:spcBef>
                <a:spcPct val="0"/>
              </a:spcBef>
              <a:spcAft>
                <a:spcPct val="0"/>
              </a:spcAft>
              <a:defRPr/>
            </a:pPr>
            <a:fld id="{660D5006-C5C2-48BC-ABDE-5FA24A96747F}" type="slidenum">
              <a:rPr lang="en-US">
                <a:solidFill>
                  <a:srgbClr val="000000"/>
                </a:solidFill>
              </a:rPr>
              <a:pPr eaLnBrk="0" fontAlgn="base" hangingPunct="0">
                <a:spcBef>
                  <a:spcPct val="0"/>
                </a:spcBef>
                <a:spcAft>
                  <a:spcPct val="0"/>
                </a:spcAft>
                <a:defRPr/>
              </a:pPr>
              <a:t>‹#›</a:t>
            </a:fld>
            <a:endParaRPr lang="en-US">
              <a:solidFill>
                <a:srgbClr val="000000"/>
              </a:solidFill>
            </a:endParaRPr>
          </a:p>
        </p:txBody>
      </p:sp>
      <p:sp>
        <p:nvSpPr>
          <p:cNvPr id="7" name="TextBox 6"/>
          <p:cNvSpPr txBox="1"/>
          <p:nvPr userDrawn="1"/>
        </p:nvSpPr>
        <p:spPr>
          <a:xfrm>
            <a:off x="762000" y="228600"/>
            <a:ext cx="7467600" cy="400050"/>
          </a:xfrm>
          <a:prstGeom prst="rect">
            <a:avLst/>
          </a:prstGeom>
          <a:noFill/>
        </p:spPr>
        <p:txBody>
          <a:bodyPr>
            <a:spAutoFit/>
          </a:bodyPr>
          <a:lstStyle/>
          <a:p>
            <a:pPr eaLnBrk="0" fontAlgn="base" hangingPunct="0">
              <a:spcBef>
                <a:spcPct val="0"/>
              </a:spcBef>
              <a:spcAft>
                <a:spcPct val="0"/>
              </a:spcAft>
              <a:defRPr/>
            </a:pPr>
            <a:r>
              <a:rPr lang="en-US" sz="2000" b="1" i="1" kern="0" dirty="0">
                <a:solidFill>
                  <a:srgbClr val="CCCCFF"/>
                </a:solidFill>
                <a:latin typeface="Arial"/>
                <a:cs typeface="Arial"/>
              </a:rPr>
              <a:t>Main contractor name – LTI# - Date of incident</a:t>
            </a:r>
            <a:endParaRPr lang="en-US" sz="2400" dirty="0">
              <a:solidFill>
                <a:srgbClr val="000000"/>
              </a:solidFill>
            </a:endParaRPr>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pic>
        <p:nvPicPr>
          <p:cNvPr id="1032" name="Content Placeholder 3" descr="PPT option1.jpg"/>
          <p:cNvPicPr>
            <a:picLocks noChangeAspect="1"/>
          </p:cNvPicPr>
          <p:nvPr userDrawn="1"/>
        </p:nvPicPr>
        <p:blipFill>
          <a:blip r:embed="rId6"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Rectangle 6"/>
          <p:cNvSpPr>
            <a:spLocks noChangeArrowheads="1"/>
          </p:cNvSpPr>
          <p:nvPr/>
        </p:nvSpPr>
        <p:spPr bwMode="auto">
          <a:xfrm>
            <a:off x="609600" y="0"/>
            <a:ext cx="7772400" cy="1143000"/>
          </a:xfrm>
          <a:prstGeom prst="rect">
            <a:avLst/>
          </a:prstGeom>
          <a:noFill/>
          <a:ln w="9525">
            <a:noFill/>
            <a:miter lim="800000"/>
            <a:headEnd/>
            <a:tailEnd/>
          </a:ln>
        </p:spPr>
        <p:txBody>
          <a:bodyPr anchor="ctr"/>
          <a:lstStyle/>
          <a:p>
            <a:pPr algn="ctr" eaLnBrk="0" fontAlgn="base" hangingPunct="0">
              <a:spcBef>
                <a:spcPct val="0"/>
              </a:spcBef>
              <a:spcAft>
                <a:spcPct val="0"/>
              </a:spcAft>
            </a:pPr>
            <a:endParaRPr lang="en-US" sz="2800" b="1">
              <a:solidFill>
                <a:srgbClr val="CCCCFF"/>
              </a:solidFill>
              <a:latin typeface="Arial" charset="0"/>
              <a:cs typeface="Arial" charset="0"/>
            </a:endParaRPr>
          </a:p>
        </p:txBody>
      </p:sp>
      <p:sp>
        <p:nvSpPr>
          <p:cNvPr id="6" name="TextBox 5"/>
          <p:cNvSpPr txBox="1"/>
          <p:nvPr/>
        </p:nvSpPr>
        <p:spPr>
          <a:xfrm>
            <a:off x="1143000" y="1600200"/>
            <a:ext cx="8153400" cy="1570038"/>
          </a:xfrm>
          <a:prstGeom prst="rect">
            <a:avLst/>
          </a:prstGeom>
          <a:noFill/>
        </p:spPr>
        <p:txBody>
          <a:bodyPr>
            <a:spAutoFit/>
          </a:bodyPr>
          <a:lstStyle/>
          <a:p>
            <a:pPr eaLnBrk="0" fontAlgn="base" hangingPunct="0">
              <a:spcBef>
                <a:spcPct val="0"/>
              </a:spcBef>
              <a:spcAft>
                <a:spcPct val="0"/>
              </a:spcAft>
              <a:buFont typeface="Arial" pitchFamily="34" charset="0"/>
              <a:buChar char="•"/>
              <a:defRPr/>
            </a:pPr>
            <a:endParaRPr lang="en-US" sz="1600" dirty="0">
              <a:solidFill>
                <a:srgbClr val="3333CC">
                  <a:lumMod val="60000"/>
                  <a:lumOff val="40000"/>
                </a:srgbClr>
              </a:solidFill>
              <a:latin typeface="Calibri" pitchFamily="34" charset="0"/>
              <a:cs typeface="Calibri" pitchFamily="34" charset="0"/>
            </a:endParaRPr>
          </a:p>
          <a:p>
            <a:pPr eaLnBrk="0" fontAlgn="base" hangingPunct="0">
              <a:spcBef>
                <a:spcPct val="0"/>
              </a:spcBef>
              <a:spcAft>
                <a:spcPct val="0"/>
              </a:spcAft>
              <a:buFont typeface="Arial" pitchFamily="34" charset="0"/>
              <a:buChar char="•"/>
              <a:defRPr/>
            </a:pPr>
            <a:endParaRPr lang="en-US" sz="1600" dirty="0">
              <a:solidFill>
                <a:srgbClr val="3333CC">
                  <a:lumMod val="60000"/>
                  <a:lumOff val="40000"/>
                </a:srgbClr>
              </a:solidFill>
              <a:latin typeface="Calibri" pitchFamily="34" charset="0"/>
              <a:cs typeface="Calibri" pitchFamily="34" charset="0"/>
            </a:endParaRPr>
          </a:p>
          <a:p>
            <a:pPr eaLnBrk="0" fontAlgn="base" hangingPunct="0">
              <a:spcBef>
                <a:spcPct val="0"/>
              </a:spcBef>
              <a:spcAft>
                <a:spcPct val="0"/>
              </a:spcAft>
              <a:defRPr/>
            </a:pPr>
            <a:endParaRPr lang="en-US" sz="1600" dirty="0">
              <a:solidFill>
                <a:srgbClr val="3333CC">
                  <a:lumMod val="60000"/>
                  <a:lumOff val="40000"/>
                </a:srgbClr>
              </a:solidFill>
              <a:latin typeface="Calibri" pitchFamily="34" charset="0"/>
              <a:cs typeface="Calibri" pitchFamily="34" charset="0"/>
            </a:endParaRPr>
          </a:p>
          <a:p>
            <a:pPr eaLnBrk="0" fontAlgn="base" hangingPunct="0">
              <a:spcBef>
                <a:spcPct val="0"/>
              </a:spcBef>
              <a:spcAft>
                <a:spcPct val="0"/>
              </a:spcAft>
              <a:defRPr/>
            </a:pPr>
            <a:endParaRPr lang="en-US" sz="2400" dirty="0">
              <a:solidFill>
                <a:srgbClr val="000000"/>
              </a:solidFill>
              <a:latin typeface="Calibri" pitchFamily="34" charset="0"/>
              <a:cs typeface="Calibri" pitchFamily="34" charset="0"/>
            </a:endParaRPr>
          </a:p>
          <a:p>
            <a:pPr eaLnBrk="0" fontAlgn="base" hangingPunct="0">
              <a:spcBef>
                <a:spcPct val="0"/>
              </a:spcBef>
              <a:spcAft>
                <a:spcPct val="0"/>
              </a:spcAft>
              <a:defRPr/>
            </a:pPr>
            <a:r>
              <a:rPr lang="en-US" sz="2400" dirty="0">
                <a:solidFill>
                  <a:srgbClr val="000000"/>
                </a:solidFill>
                <a:latin typeface="Calibri" pitchFamily="34" charset="0"/>
                <a:cs typeface="Calibri" pitchFamily="34" charset="0"/>
              </a:rPr>
              <a:t> </a:t>
            </a:r>
          </a:p>
        </p:txBody>
      </p:sp>
      <p:sp>
        <p:nvSpPr>
          <p:cNvPr id="7175" name="Rectangle 5"/>
          <p:cNvSpPr>
            <a:spLocks noChangeArrowheads="1"/>
          </p:cNvSpPr>
          <p:nvPr/>
        </p:nvSpPr>
        <p:spPr bwMode="auto">
          <a:xfrm>
            <a:off x="304800" y="152400"/>
            <a:ext cx="8839200" cy="762000"/>
          </a:xfrm>
          <a:prstGeom prst="rect">
            <a:avLst/>
          </a:prstGeom>
          <a:noFill/>
          <a:ln w="9525">
            <a:noFill/>
            <a:miter lim="800000"/>
            <a:headEnd/>
            <a:tailEnd/>
          </a:ln>
        </p:spPr>
        <p:txBody>
          <a:bodyPr/>
          <a:lstStyle/>
          <a:p>
            <a:pPr algn="ctr" eaLnBrk="0" fontAlgn="base" hangingPunct="0">
              <a:spcBef>
                <a:spcPct val="0"/>
              </a:spcBef>
              <a:spcAft>
                <a:spcPct val="0"/>
              </a:spcAft>
            </a:pPr>
            <a:r>
              <a:rPr lang="en-GB" sz="2400" b="1" dirty="0">
                <a:solidFill>
                  <a:srgbClr val="FFC000"/>
                </a:solidFill>
                <a:latin typeface="Calibri" pitchFamily="34" charset="0"/>
                <a:cs typeface="Calibri" pitchFamily="34" charset="0"/>
              </a:rPr>
              <a:t>PDO Incident First </a:t>
            </a:r>
            <a:r>
              <a:rPr lang="en-GB" sz="2400" b="1">
                <a:solidFill>
                  <a:srgbClr val="FFC000"/>
                </a:solidFill>
                <a:latin typeface="Calibri" pitchFamily="34" charset="0"/>
                <a:cs typeface="Calibri" pitchFamily="34" charset="0"/>
              </a:rPr>
              <a:t>Alert </a:t>
            </a:r>
            <a:endParaRPr lang="en-GB" sz="1600" b="1" dirty="0">
              <a:solidFill>
                <a:srgbClr val="FFFFFF"/>
              </a:solidFill>
              <a:latin typeface="Calibri" pitchFamily="34" charset="0"/>
              <a:cs typeface="Calibri" pitchFamily="34" charset="0"/>
            </a:endParaRPr>
          </a:p>
        </p:txBody>
      </p:sp>
      <p:sp>
        <p:nvSpPr>
          <p:cNvPr id="7177"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fontAlgn="base">
              <a:spcBef>
                <a:spcPct val="0"/>
              </a:spcBef>
              <a:spcAft>
                <a:spcPct val="0"/>
              </a:spcAft>
            </a:pPr>
            <a:endParaRPr lang="en-US">
              <a:solidFill>
                <a:srgbClr val="000000"/>
              </a:solidFill>
              <a:latin typeface="Calibri" pitchFamily="34" charset="0"/>
              <a:cs typeface="Calibri" pitchFamily="34" charset="0"/>
            </a:endParaRPr>
          </a:p>
        </p:txBody>
      </p:sp>
      <p:sp>
        <p:nvSpPr>
          <p:cNvPr id="7178"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fontAlgn="base">
              <a:spcBef>
                <a:spcPct val="0"/>
              </a:spcBef>
              <a:spcAft>
                <a:spcPct val="0"/>
              </a:spcAft>
            </a:pPr>
            <a:endParaRPr lang="en-US" sz="600">
              <a:solidFill>
                <a:srgbClr val="000000"/>
              </a:solidFill>
              <a:latin typeface="Calibri" pitchFamily="34" charset="0"/>
              <a:cs typeface="Calibri" pitchFamily="34" charset="0"/>
            </a:endParaRPr>
          </a:p>
          <a:p>
            <a:pPr eaLnBrk="0" fontAlgn="base" hangingPunct="0">
              <a:spcBef>
                <a:spcPct val="0"/>
              </a:spcBef>
              <a:spcAft>
                <a:spcPct val="0"/>
              </a:spcAft>
            </a:pPr>
            <a:r>
              <a:rPr lang="en-US">
                <a:solidFill>
                  <a:srgbClr val="000000"/>
                </a:solidFill>
                <a:latin typeface="Calibri" pitchFamily="34" charset="0"/>
                <a:cs typeface="Calibri" pitchFamily="34" charset="0"/>
              </a:rPr>
              <a:t>    </a:t>
            </a:r>
          </a:p>
        </p:txBody>
      </p:sp>
      <p:sp>
        <p:nvSpPr>
          <p:cNvPr id="7179" name="Rectangle 6"/>
          <p:cNvSpPr>
            <a:spLocks noChangeArrowheads="1"/>
          </p:cNvSpPr>
          <p:nvPr/>
        </p:nvSpPr>
        <p:spPr bwMode="auto">
          <a:xfrm>
            <a:off x="0" y="4302125"/>
            <a:ext cx="184150" cy="368300"/>
          </a:xfrm>
          <a:prstGeom prst="rect">
            <a:avLst/>
          </a:prstGeom>
          <a:noFill/>
          <a:ln w="9525">
            <a:noFill/>
            <a:miter lim="800000"/>
            <a:headEnd/>
            <a:tailEnd/>
          </a:ln>
        </p:spPr>
        <p:txBody>
          <a:bodyPr wrap="none" anchor="ctr">
            <a:spAutoFit/>
          </a:bodyPr>
          <a:lstStyle/>
          <a:p>
            <a:pPr fontAlgn="base">
              <a:spcBef>
                <a:spcPct val="0"/>
              </a:spcBef>
              <a:spcAft>
                <a:spcPct val="0"/>
              </a:spcAft>
            </a:pPr>
            <a:endParaRPr lang="en-US">
              <a:solidFill>
                <a:srgbClr val="000000"/>
              </a:solidFill>
              <a:latin typeface="Calibri" pitchFamily="34" charset="0"/>
              <a:cs typeface="Calibri" pitchFamily="34" charset="0"/>
            </a:endParaRPr>
          </a:p>
        </p:txBody>
      </p:sp>
      <p:sp>
        <p:nvSpPr>
          <p:cNvPr id="7180" name="Rectangle 17"/>
          <p:cNvSpPr>
            <a:spLocks noChangeArrowheads="1"/>
          </p:cNvSpPr>
          <p:nvPr/>
        </p:nvSpPr>
        <p:spPr bwMode="auto">
          <a:xfrm>
            <a:off x="0" y="2209800"/>
            <a:ext cx="6019800" cy="1508105"/>
          </a:xfrm>
          <a:prstGeom prst="rect">
            <a:avLst/>
          </a:prstGeom>
          <a:noFill/>
          <a:ln w="9525">
            <a:noFill/>
            <a:miter lim="800000"/>
            <a:headEnd/>
            <a:tailEnd/>
          </a:ln>
        </p:spPr>
        <p:txBody>
          <a:bodyPr>
            <a:spAutoFit/>
          </a:bodyPr>
          <a:lstStyle/>
          <a:p>
            <a:pPr eaLnBrk="0" fontAlgn="base" hangingPunct="0">
              <a:spcBef>
                <a:spcPct val="0"/>
              </a:spcBef>
              <a:spcAft>
                <a:spcPct val="0"/>
              </a:spcAft>
            </a:pPr>
            <a:r>
              <a:rPr lang="en-US" sz="1600" b="1" dirty="0">
                <a:solidFill>
                  <a:srgbClr val="3333CC"/>
                </a:solidFill>
                <a:latin typeface="Calibri" pitchFamily="34" charset="0"/>
                <a:cs typeface="Calibri" pitchFamily="34" charset="0"/>
              </a:rPr>
              <a:t>What happened </a:t>
            </a:r>
          </a:p>
          <a:p>
            <a:pPr eaLnBrk="0" fontAlgn="base" hangingPunct="0">
              <a:spcBef>
                <a:spcPct val="0"/>
              </a:spcBef>
              <a:spcAft>
                <a:spcPct val="0"/>
              </a:spcAft>
            </a:pPr>
            <a:endParaRPr lang="en-US" sz="1200" dirty="0">
              <a:solidFill>
                <a:srgbClr val="000000"/>
              </a:solidFill>
            </a:endParaRPr>
          </a:p>
          <a:p>
            <a:pPr eaLnBrk="0" fontAlgn="base" hangingPunct="0">
              <a:spcBef>
                <a:spcPct val="0"/>
              </a:spcBef>
              <a:spcAft>
                <a:spcPct val="0"/>
              </a:spcAft>
            </a:pPr>
            <a:r>
              <a:rPr lang="en-US" sz="1200" dirty="0">
                <a:solidFill>
                  <a:srgbClr val="000000"/>
                </a:solidFill>
                <a:latin typeface="Calibri" pitchFamily="34" charset="0"/>
                <a:cs typeface="Calibri" pitchFamily="34" charset="0"/>
              </a:rPr>
              <a:t>A floor man (23 year old) Omani lost his balance when exiting the toilet cubicle on the rig. He felt pain as he twisted his left knee but continued to work. The next day the pain was worse so he went to hospital. Initially they allowed him to return to work with light duties but a further examination  4 days later identified tear in his knee joint which required an operation. </a:t>
            </a:r>
          </a:p>
          <a:p>
            <a:pPr eaLnBrk="0" fontAlgn="base" hangingPunct="0">
              <a:spcBef>
                <a:spcPct val="0"/>
              </a:spcBef>
              <a:spcAft>
                <a:spcPct val="0"/>
              </a:spcAft>
            </a:pPr>
            <a:r>
              <a:rPr lang="en-US" sz="1400" dirty="0">
                <a:solidFill>
                  <a:srgbClr val="000000"/>
                </a:solidFill>
              </a:rPr>
              <a:t> </a:t>
            </a:r>
          </a:p>
        </p:txBody>
      </p:sp>
      <p:graphicFrame>
        <p:nvGraphicFramePr>
          <p:cNvPr id="15" name="Table 14"/>
          <p:cNvGraphicFramePr>
            <a:graphicFrameLocks noGrp="1"/>
          </p:cNvGraphicFramePr>
          <p:nvPr>
            <p:extLst>
              <p:ext uri="{D42A27DB-BD31-4B8C-83A1-F6EECF244321}">
                <p14:modId xmlns:p14="http://schemas.microsoft.com/office/powerpoint/2010/main" val="2424361533"/>
              </p:ext>
            </p:extLst>
          </p:nvPr>
        </p:nvGraphicFramePr>
        <p:xfrm>
          <a:off x="1371600" y="762000"/>
          <a:ext cx="7772399" cy="939029"/>
        </p:xfrm>
        <a:graphic>
          <a:graphicData uri="http://schemas.openxmlformats.org/drawingml/2006/table">
            <a:tbl>
              <a:tblPr firstRow="1" bandRow="1">
                <a:tableStyleId>{5C22544A-7EE6-4342-B048-85BDC9FD1C3A}</a:tableStyleId>
              </a:tblPr>
              <a:tblGrid>
                <a:gridCol w="1489710">
                  <a:extLst>
                    <a:ext uri="{9D8B030D-6E8A-4147-A177-3AD203B41FA5}">
                      <a16:colId xmlns:a16="http://schemas.microsoft.com/office/drawing/2014/main" val="20000"/>
                    </a:ext>
                  </a:extLst>
                </a:gridCol>
                <a:gridCol w="2914649">
                  <a:extLst>
                    <a:ext uri="{9D8B030D-6E8A-4147-A177-3AD203B41FA5}">
                      <a16:colId xmlns:a16="http://schemas.microsoft.com/office/drawing/2014/main" val="20001"/>
                    </a:ext>
                  </a:extLst>
                </a:gridCol>
                <a:gridCol w="1082040">
                  <a:extLst>
                    <a:ext uri="{9D8B030D-6E8A-4147-A177-3AD203B41FA5}">
                      <a16:colId xmlns:a16="http://schemas.microsoft.com/office/drawing/2014/main" val="20002"/>
                    </a:ext>
                  </a:extLst>
                </a:gridCol>
                <a:gridCol w="2286000">
                  <a:extLst>
                    <a:ext uri="{9D8B030D-6E8A-4147-A177-3AD203B41FA5}">
                      <a16:colId xmlns:a16="http://schemas.microsoft.com/office/drawing/2014/main" val="20003"/>
                    </a:ext>
                  </a:extLst>
                </a:gridCol>
              </a:tblGrid>
              <a:tr h="303439">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a:txBody>
                    <a:bodyPr/>
                    <a:lstStyle/>
                    <a:p>
                      <a:r>
                        <a:rPr lang="en-US" sz="1400" b="0" kern="1200" dirty="0">
                          <a:solidFill>
                            <a:schemeClr val="dk1"/>
                          </a:solidFill>
                          <a:latin typeface="Calibri" pitchFamily="34" charset="0"/>
                          <a:ea typeface="+mn-ea"/>
                          <a:cs typeface="Calibri" pitchFamily="34" charset="0"/>
                        </a:rPr>
                        <a:t>LTI(#01) </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PIM ID </a:t>
                      </a:r>
                    </a:p>
                  </a:txBody>
                  <a:tcPr>
                    <a:noFill/>
                  </a:tcPr>
                </a:tc>
                <a:tc>
                  <a:txBody>
                    <a:bodyPr/>
                    <a:lstStyle/>
                    <a:p>
                      <a:pPr marL="0" algn="l" defTabSz="914400" rtl="0" eaLnBrk="1" latinLnBrk="0" hangingPunct="1"/>
                      <a:r>
                        <a:rPr lang="en-US" sz="1400" b="0" kern="1200" dirty="0">
                          <a:solidFill>
                            <a:schemeClr val="dk1"/>
                          </a:solidFill>
                          <a:latin typeface="Calibri" pitchFamily="34" charset="0"/>
                          <a:ea typeface="+mn-ea"/>
                          <a:cs typeface="Calibri" pitchFamily="34" charset="0"/>
                        </a:rPr>
                        <a:t>1088254</a:t>
                      </a:r>
                    </a:p>
                  </a:txBody>
                  <a:tcPr>
                    <a:noFill/>
                  </a:tcPr>
                </a:tc>
                <a:extLst>
                  <a:ext uri="{0D108BD9-81ED-4DB2-BD59-A6C34878D82A}">
                    <a16:rowId xmlns:a16="http://schemas.microsoft.com/office/drawing/2014/main" val="10000"/>
                  </a:ext>
                </a:extLst>
              </a:tr>
              <a:tr h="266515">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r>
                        <a:rPr lang="en-US" sz="1400" b="0" kern="1200" dirty="0">
                          <a:solidFill>
                            <a:schemeClr val="dk1"/>
                          </a:solidFill>
                          <a:latin typeface="Calibri" pitchFamily="34" charset="0"/>
                          <a:ea typeface="+mn-ea"/>
                          <a:cs typeface="Calibri" pitchFamily="34" charset="0"/>
                        </a:rPr>
                        <a:t>09/01/2015 (23:30hrs)</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2942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r>
                        <a:rPr lang="en-US" sz="1400" b="0" kern="1200" dirty="0">
                          <a:solidFill>
                            <a:schemeClr val="dk1"/>
                          </a:solidFill>
                          <a:latin typeface="Calibri" pitchFamily="34" charset="0"/>
                          <a:ea typeface="+mn-ea"/>
                          <a:cs typeface="Calibri" pitchFamily="34" charset="0"/>
                        </a:rPr>
                        <a:t>Rig</a:t>
                      </a:r>
                      <a:r>
                        <a:rPr lang="en-US" sz="1400" b="0" kern="1200" baseline="0" dirty="0">
                          <a:solidFill>
                            <a:schemeClr val="dk1"/>
                          </a:solidFill>
                          <a:latin typeface="Calibri" pitchFamily="34" charset="0"/>
                          <a:ea typeface="+mn-ea"/>
                          <a:cs typeface="Calibri" pitchFamily="34" charset="0"/>
                        </a:rPr>
                        <a:t> 60- </a:t>
                      </a:r>
                      <a:r>
                        <a:rPr lang="en-US" sz="1400" b="0" kern="1200" baseline="0" dirty="0" err="1">
                          <a:solidFill>
                            <a:schemeClr val="dk1"/>
                          </a:solidFill>
                          <a:latin typeface="Calibri" pitchFamily="34" charset="0"/>
                          <a:ea typeface="+mn-ea"/>
                          <a:cs typeface="Calibri" pitchFamily="34" charset="0"/>
                        </a:rPr>
                        <a:t>Yibal</a:t>
                      </a:r>
                      <a:r>
                        <a:rPr lang="en-US" sz="1400" b="0" kern="1200" baseline="0" dirty="0">
                          <a:solidFill>
                            <a:schemeClr val="dk1"/>
                          </a:solidFill>
                          <a:latin typeface="Calibri" pitchFamily="34" charset="0"/>
                          <a:ea typeface="+mn-ea"/>
                          <a:cs typeface="Calibri" pitchFamily="34" charset="0"/>
                        </a:rPr>
                        <a:t> area</a:t>
                      </a:r>
                      <a:endParaRPr lang="en-US" sz="1400" b="0" kern="1200" dirty="0">
                        <a:solidFill>
                          <a:schemeClr val="dk1"/>
                        </a:solidFill>
                        <a:latin typeface="Calibri" pitchFamily="34" charset="0"/>
                        <a:ea typeface="+mn-ea"/>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 </a:t>
                      </a: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pic>
        <p:nvPicPr>
          <p:cNvPr id="7204" name="Picture 39"/>
          <p:cNvPicPr>
            <a:picLocks noChangeAspect="1" noChangeArrowheads="1"/>
          </p:cNvPicPr>
          <p:nvPr/>
        </p:nvPicPr>
        <p:blipFill>
          <a:blip r:embed="rId3" cstate="print"/>
          <a:srcRect/>
          <a:stretch>
            <a:fillRect/>
          </a:stretch>
        </p:blipFill>
        <p:spPr bwMode="auto">
          <a:xfrm>
            <a:off x="6096000" y="1981200"/>
            <a:ext cx="2971800" cy="2674938"/>
          </a:xfrm>
          <a:prstGeom prst="rect">
            <a:avLst/>
          </a:prstGeom>
          <a:noFill/>
          <a:ln w="9525">
            <a:noFill/>
            <a:miter lim="800000"/>
            <a:headEnd/>
            <a:tailEnd/>
          </a:ln>
        </p:spPr>
      </p:pic>
      <p:sp>
        <p:nvSpPr>
          <p:cNvPr id="7205" name="TextBox 16"/>
          <p:cNvSpPr txBox="1">
            <a:spLocks noChangeArrowheads="1"/>
          </p:cNvSpPr>
          <p:nvPr/>
        </p:nvSpPr>
        <p:spPr bwMode="auto">
          <a:xfrm>
            <a:off x="8153400" y="2514600"/>
            <a:ext cx="960438" cy="369888"/>
          </a:xfrm>
          <a:prstGeom prst="rect">
            <a:avLst/>
          </a:prstGeom>
          <a:noFill/>
          <a:ln w="9525">
            <a:noFill/>
            <a:miter lim="800000"/>
            <a:headEnd/>
            <a:tailEnd/>
          </a:ln>
        </p:spPr>
        <p:txBody>
          <a:bodyPr wrap="none">
            <a:spAutoFit/>
          </a:bodyPr>
          <a:lstStyle/>
          <a:p>
            <a:pPr eaLnBrk="0" fontAlgn="base" hangingPunct="0">
              <a:spcBef>
                <a:spcPct val="0"/>
              </a:spcBef>
              <a:spcAft>
                <a:spcPct val="0"/>
              </a:spcAft>
            </a:pPr>
            <a:r>
              <a:rPr lang="en-US" b="1">
                <a:solidFill>
                  <a:srgbClr val="FFFFFF"/>
                </a:solidFill>
              </a:rPr>
              <a:t>step out</a:t>
            </a:r>
          </a:p>
        </p:txBody>
      </p:sp>
      <p:cxnSp>
        <p:nvCxnSpPr>
          <p:cNvPr id="7206" name="Straight Arrow Connector 18"/>
          <p:cNvCxnSpPr>
            <a:cxnSpLocks noChangeShapeType="1"/>
          </p:cNvCxnSpPr>
          <p:nvPr/>
        </p:nvCxnSpPr>
        <p:spPr bwMode="auto">
          <a:xfrm flipH="1">
            <a:off x="7543800" y="2895600"/>
            <a:ext cx="762000" cy="685800"/>
          </a:xfrm>
          <a:prstGeom prst="straightConnector1">
            <a:avLst/>
          </a:prstGeom>
          <a:noFill/>
          <a:ln w="9525" algn="ctr">
            <a:solidFill>
              <a:schemeClr val="tx1"/>
            </a:solidFill>
            <a:round/>
            <a:headEnd/>
            <a:tailEnd type="arrow" w="med" len="med"/>
          </a:ln>
        </p:spPr>
      </p:cxnSp>
      <p:cxnSp>
        <p:nvCxnSpPr>
          <p:cNvPr id="7207" name="Straight Arrow Connector 19"/>
          <p:cNvCxnSpPr>
            <a:cxnSpLocks noChangeShapeType="1"/>
          </p:cNvCxnSpPr>
          <p:nvPr/>
        </p:nvCxnSpPr>
        <p:spPr bwMode="auto">
          <a:xfrm flipH="1">
            <a:off x="8077200" y="2895600"/>
            <a:ext cx="228600" cy="990600"/>
          </a:xfrm>
          <a:prstGeom prst="straightConnector1">
            <a:avLst/>
          </a:prstGeom>
          <a:noFill/>
          <a:ln w="9525" algn="ctr">
            <a:solidFill>
              <a:schemeClr val="tx1"/>
            </a:solidFill>
            <a:round/>
            <a:headEnd/>
            <a:tailEnd type="arrow" w="med" len="med"/>
          </a:ln>
        </p:spPr>
      </p:cxnSp>
      <p:pic>
        <p:nvPicPr>
          <p:cNvPr id="7208" name="Picture 18" descr="speakers-beu.png"/>
          <p:cNvPicPr>
            <a:picLocks noChangeAspect="1"/>
          </p:cNvPicPr>
          <p:nvPr/>
        </p:nvPicPr>
        <p:blipFill>
          <a:blip r:embed="rId4" cstate="print"/>
          <a:srcRect/>
          <a:stretch>
            <a:fillRect/>
          </a:stretch>
        </p:blipFill>
        <p:spPr bwMode="auto">
          <a:xfrm>
            <a:off x="152400" y="5562600"/>
            <a:ext cx="1016000" cy="762000"/>
          </a:xfrm>
          <a:prstGeom prst="rect">
            <a:avLst/>
          </a:prstGeom>
          <a:noFill/>
          <a:ln w="9525">
            <a:noFill/>
            <a:miter lim="800000"/>
            <a:headEnd/>
            <a:tailEnd/>
          </a:ln>
        </p:spPr>
      </p:pic>
      <p:sp>
        <p:nvSpPr>
          <p:cNvPr id="21" name="Curved Down Arrow 20"/>
          <p:cNvSpPr/>
          <p:nvPr/>
        </p:nvSpPr>
        <p:spPr bwMode="auto">
          <a:xfrm>
            <a:off x="990600" y="54864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eaLnBrk="0" fontAlgn="base" hangingPunct="0">
              <a:spcBef>
                <a:spcPct val="0"/>
              </a:spcBef>
              <a:spcAft>
                <a:spcPct val="0"/>
              </a:spcAft>
              <a:defRPr/>
            </a:pPr>
            <a:endParaRPr lang="en-US" sz="2400">
              <a:solidFill>
                <a:srgbClr val="000000"/>
              </a:solidFill>
            </a:endParaRPr>
          </a:p>
        </p:txBody>
      </p:sp>
      <p:sp>
        <p:nvSpPr>
          <p:cNvPr id="19" name="Rounded Rectangle 18"/>
          <p:cNvSpPr/>
          <p:nvPr/>
        </p:nvSpPr>
        <p:spPr bwMode="auto">
          <a:xfrm>
            <a:off x="1600200" y="5638800"/>
            <a:ext cx="3276600" cy="609600"/>
          </a:xfrm>
          <a:prstGeom prst="roundRect">
            <a:avLst/>
          </a:prstGeom>
          <a:solidFill>
            <a:schemeClr val="bg1">
              <a:alpha val="0"/>
            </a:schemeClr>
          </a:solidFill>
          <a:ln w="1587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lgn="justLow" eaLnBrk="0" fontAlgn="base" hangingPunct="0">
              <a:spcBef>
                <a:spcPct val="0"/>
              </a:spcBef>
              <a:spcAft>
                <a:spcPct val="0"/>
              </a:spcAft>
            </a:pPr>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20" name="Picture 41"/>
          <p:cNvPicPr>
            <a:picLocks noChangeAspect="1" noChangeArrowheads="1"/>
          </p:cNvPicPr>
          <p:nvPr/>
        </p:nvPicPr>
        <p:blipFill>
          <a:blip r:embed="rId5" cstate="print"/>
          <a:srcRect/>
          <a:stretch>
            <a:fillRect/>
          </a:stretch>
        </p:blipFill>
        <p:spPr bwMode="auto">
          <a:xfrm>
            <a:off x="6096000" y="5105400"/>
            <a:ext cx="941388" cy="1524000"/>
          </a:xfrm>
          <a:prstGeom prst="rect">
            <a:avLst/>
          </a:prstGeom>
          <a:noFill/>
          <a:ln w="9525">
            <a:noFill/>
            <a:miter lim="800000"/>
            <a:headEnd/>
            <a:tailEnd/>
          </a:ln>
        </p:spPr>
      </p:pic>
      <p:sp>
        <p:nvSpPr>
          <p:cNvPr id="22" name="Rounded Rectangular Callout 21"/>
          <p:cNvSpPr>
            <a:spLocks noChangeArrowheads="1"/>
          </p:cNvSpPr>
          <p:nvPr/>
        </p:nvSpPr>
        <p:spPr bwMode="auto">
          <a:xfrm>
            <a:off x="838200" y="3810000"/>
            <a:ext cx="4191000" cy="1066800"/>
          </a:xfrm>
          <a:prstGeom prst="wedgeRoundRectCallout">
            <a:avLst>
              <a:gd name="adj1" fmla="val 80933"/>
              <a:gd name="adj2" fmla="val 121127"/>
              <a:gd name="adj3" fmla="val 16667"/>
            </a:avLst>
          </a:prstGeom>
          <a:solidFill>
            <a:srgbClr val="FFC000">
              <a:alpha val="59999"/>
            </a:srgbClr>
          </a:solidFill>
          <a:ln w="9525" algn="ctr">
            <a:solidFill>
              <a:schemeClr val="tx1"/>
            </a:solidFill>
            <a:round/>
            <a:headEnd/>
            <a:tailEnd/>
          </a:ln>
        </p:spPr>
        <p:txBody>
          <a:bodyPr/>
          <a:lstStyle/>
          <a:p>
            <a:pPr marL="342900" indent="-342900" eaLnBrk="0" fontAlgn="base" hangingPunct="0">
              <a:spcBef>
                <a:spcPct val="0"/>
              </a:spcBef>
              <a:spcAft>
                <a:spcPct val="0"/>
              </a:spcAft>
              <a:buFont typeface="Arial" charset="0"/>
              <a:buAutoNum type="arabicPeriod"/>
              <a:defRPr/>
            </a:pPr>
            <a:r>
              <a:rPr lang="en-GB" sz="1400" dirty="0">
                <a:solidFill>
                  <a:srgbClr val="000000"/>
                </a:solidFill>
                <a:latin typeface="Calibri" pitchFamily="34" charset="0"/>
                <a:cs typeface="Calibri" pitchFamily="34" charset="0"/>
              </a:rPr>
              <a:t>Are all floors clean and dry? </a:t>
            </a:r>
          </a:p>
          <a:p>
            <a:pPr marL="342900" indent="-342900" eaLnBrk="0" fontAlgn="base" hangingPunct="0">
              <a:spcBef>
                <a:spcPct val="0"/>
              </a:spcBef>
              <a:spcAft>
                <a:spcPct val="0"/>
              </a:spcAft>
              <a:buFont typeface="Arial" charset="0"/>
              <a:buAutoNum type="arabicPeriod"/>
              <a:defRPr/>
            </a:pPr>
            <a:r>
              <a:rPr lang="en-GB" sz="1400" dirty="0">
                <a:solidFill>
                  <a:srgbClr val="000000"/>
                </a:solidFill>
                <a:latin typeface="Calibri" pitchFamily="34" charset="0"/>
                <a:cs typeface="Calibri" pitchFamily="34" charset="0"/>
              </a:rPr>
              <a:t>Does all your lighting work?</a:t>
            </a:r>
          </a:p>
          <a:p>
            <a:pPr marL="342900" indent="-342900" eaLnBrk="0" fontAlgn="base" hangingPunct="0">
              <a:spcBef>
                <a:spcPct val="0"/>
              </a:spcBef>
              <a:spcAft>
                <a:spcPct val="0"/>
              </a:spcAft>
              <a:buFont typeface="Arial" charset="0"/>
              <a:buAutoNum type="arabicPeriod"/>
              <a:defRPr/>
            </a:pPr>
            <a:r>
              <a:rPr lang="en-GB" sz="1400" dirty="0">
                <a:solidFill>
                  <a:srgbClr val="000000"/>
                </a:solidFill>
                <a:latin typeface="Calibri" pitchFamily="34" charset="0"/>
                <a:cs typeface="Calibri" pitchFamily="34" charset="0"/>
              </a:rPr>
              <a:t>Do you notice workers suffering from fatigue?</a:t>
            </a:r>
          </a:p>
          <a:p>
            <a:pPr marL="342900" indent="-342900" eaLnBrk="0" fontAlgn="base" hangingPunct="0">
              <a:spcBef>
                <a:spcPct val="0"/>
              </a:spcBef>
              <a:spcAft>
                <a:spcPct val="0"/>
              </a:spcAft>
              <a:buFont typeface="Arial" charset="0"/>
              <a:buAutoNum type="arabicPeriod"/>
              <a:defRPr/>
            </a:pPr>
            <a:r>
              <a:rPr lang="en-GB" sz="1400" dirty="0">
                <a:solidFill>
                  <a:srgbClr val="000000"/>
                </a:solidFill>
                <a:latin typeface="Calibri" pitchFamily="34" charset="0"/>
                <a:cs typeface="Calibri" pitchFamily="34" charset="0"/>
              </a:rPr>
              <a:t>Are your steps marked to identify them?</a:t>
            </a:r>
          </a:p>
        </p:txBody>
      </p:sp>
      <p:pic>
        <p:nvPicPr>
          <p:cNvPr id="1026" name="Picture 2"/>
          <p:cNvPicPr>
            <a:picLocks noChangeAspect="1" noChangeArrowheads="1"/>
          </p:cNvPicPr>
          <p:nvPr/>
        </p:nvPicPr>
        <p:blipFill>
          <a:blip r:embed="rId6" cstate="print"/>
          <a:srcRect/>
          <a:stretch>
            <a:fillRect/>
          </a:stretch>
        </p:blipFill>
        <p:spPr bwMode="auto">
          <a:xfrm>
            <a:off x="76200" y="762000"/>
            <a:ext cx="1219200" cy="1255401"/>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18820</DocId>
    <ImageCreateDate xmlns="4880E4F8-4B7D-4BDD-91E3-E10D47036ECA" xsi:nil="true"/>
    <wic_System_Copyright xmlns="http://schemas.microsoft.com/sharepoint/v3/fields"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7FCB073-7F07-4491-A1A5-39C76852CA69}">
  <ds:schemaRefs>
    <ds:schemaRef ds:uri="http://purl.org/dc/terms/"/>
    <ds:schemaRef ds:uri="http://purl.org/dc/elements/1.1/"/>
    <ds:schemaRef ds:uri="http://purl.org/dc/dcmitype/"/>
    <ds:schemaRef ds:uri="http://schemas.microsoft.com/sharepoint/v3"/>
    <ds:schemaRef ds:uri="http://schemas.microsoft.com/office/infopath/2007/PartnerControls"/>
    <ds:schemaRef ds:uri="http://schemas.openxmlformats.org/package/2006/metadata/core-properties"/>
    <ds:schemaRef ds:uri="4880e4f8-4b7d-4bdd-91e3-e10d47036eca"/>
    <ds:schemaRef ds:uri="9d51eac6-a7d5-47f5-a119-63d146adb134"/>
    <ds:schemaRef ds:uri="http://schemas.microsoft.com/sharepoint/v3/fields"/>
    <ds:schemaRef ds:uri="http://schemas.microsoft.com/office/2006/documentManagement/types"/>
    <ds:schemaRef ds:uri="4880E4F8-4B7D-4BDD-91E3-E10D47036ECA"/>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BEE04AEB-5E92-48F5-A526-D99341584082}">
  <ds:schemaRefs>
    <ds:schemaRef ds:uri="http://schemas.microsoft.com/sharepoint/v3/contenttype/forms"/>
  </ds:schemaRefs>
</ds:datastoreItem>
</file>

<file path=customXml/itemProps3.xml><?xml version="1.0" encoding="utf-8"?>
<ds:datastoreItem xmlns:ds="http://schemas.openxmlformats.org/officeDocument/2006/customXml" ds:itemID="{311B4640-EE7A-49BD-B998-A2BA07F5641E}"/>
</file>

<file path=docProps/app.xml><?xml version="1.0" encoding="utf-8"?>
<Properties xmlns="http://schemas.openxmlformats.org/officeDocument/2006/extended-properties" xmlns:vt="http://schemas.openxmlformats.org/officeDocument/2006/docPropsVTypes">
  <TotalTime>3</TotalTime>
  <Words>165</Words>
  <Application>Microsoft Office PowerPoint</Application>
  <PresentationFormat>On-screen Show (4:3)</PresentationFormat>
  <Paragraphs>29</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mu54394</dc:creator>
  <cp:lastModifiedBy>Konduru, Raju IDI63X</cp:lastModifiedBy>
  <cp:revision>2</cp:revision>
  <dcterms:created xsi:type="dcterms:W3CDTF">2015-02-10T08:27:22Z</dcterms:created>
  <dcterms:modified xsi:type="dcterms:W3CDTF">2024-04-21T11:30:18Z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