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7EF5A-73A1-4D26-A058-1458D2E54FD1}" type="datetimeFigureOut">
              <a:rPr lang="en-US" smtClean="0"/>
              <a:pPr/>
              <a:t>21/04/2024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99F299-172F-4668-A41C-6CD2CD66FA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C8587EA7-3434-4325-B008-D0FDF452B1B1}" type="slidenum">
              <a:rPr lang="en-US">
                <a:solidFill>
                  <a:prstClr val="black"/>
                </a:solidFill>
              </a:rPr>
              <a:pPr/>
              <a:t>1</a:t>
            </a:fld>
            <a:endParaRPr lang="en-US">
              <a:solidFill>
                <a:prstClr val="black"/>
              </a:solidFill>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B47E312-654B-45E7-8C45-6FF7BB234F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BA768CB-49D8-43A1-8A01-A7A578B80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9CD3C010-07B9-4743-A1EF-FC08C94A86A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AE8D7ABB-2823-49FD-AC93-738B763CF8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660D5006-C5C2-48BC-ABDE-5FA24A96747F}"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7175" name="Rectangle 5"/>
          <p:cNvSpPr>
            <a:spLocks noChangeArrowheads="1"/>
          </p:cNvSpPr>
          <p:nvPr/>
        </p:nvSpPr>
        <p:spPr bwMode="auto">
          <a:xfrm>
            <a:off x="304800" y="152400"/>
            <a:ext cx="8839200" cy="762000"/>
          </a:xfrm>
          <a:prstGeom prst="rect">
            <a:avLst/>
          </a:prstGeom>
          <a:noFill/>
          <a:ln w="9525">
            <a:noFill/>
            <a:miter lim="800000"/>
            <a:headEnd/>
            <a:tailEnd/>
          </a:ln>
        </p:spPr>
        <p:txBody>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t>
            </a:r>
            <a:r>
              <a:rPr lang="en-GB" sz="2400" b="1">
                <a:solidFill>
                  <a:srgbClr val="FFC000"/>
                </a:solidFill>
                <a:latin typeface="Calibri" pitchFamily="34" charset="0"/>
                <a:cs typeface="Calibri" pitchFamily="34" charset="0"/>
              </a:rPr>
              <a:t>Alert </a:t>
            </a:r>
            <a:endParaRPr lang="en-GB" sz="1600" b="1" dirty="0">
              <a:solidFill>
                <a:srgbClr val="FFFFFF"/>
              </a:solidFill>
              <a:latin typeface="Calibri" pitchFamily="34" charset="0"/>
              <a:cs typeface="Calibri" pitchFamily="34" charset="0"/>
            </a:endParaRPr>
          </a:p>
        </p:txBody>
      </p:sp>
      <p:sp>
        <p:nvSpPr>
          <p:cNvPr id="7177"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7178"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a:solidFill>
                <a:srgbClr val="000000"/>
              </a:solidFill>
              <a:latin typeface="Calibri" pitchFamily="34" charset="0"/>
              <a:cs typeface="Calibri" pitchFamily="34" charset="0"/>
            </a:endParaRPr>
          </a:p>
          <a:p>
            <a:pPr eaLnBrk="0" fontAlgn="base" hangingPunct="0">
              <a:spcBef>
                <a:spcPct val="0"/>
              </a:spcBef>
              <a:spcAft>
                <a:spcPct val="0"/>
              </a:spcAft>
            </a:pPr>
            <a:r>
              <a:rPr lang="en-US">
                <a:solidFill>
                  <a:srgbClr val="000000"/>
                </a:solidFill>
                <a:latin typeface="Calibri" pitchFamily="34" charset="0"/>
                <a:cs typeface="Calibri" pitchFamily="34" charset="0"/>
              </a:rPr>
              <a:t>    </a:t>
            </a:r>
          </a:p>
        </p:txBody>
      </p:sp>
      <p:sp>
        <p:nvSpPr>
          <p:cNvPr id="7179"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7180" name="Rectangle 17"/>
          <p:cNvSpPr>
            <a:spLocks noChangeArrowheads="1"/>
          </p:cNvSpPr>
          <p:nvPr/>
        </p:nvSpPr>
        <p:spPr bwMode="auto">
          <a:xfrm>
            <a:off x="0" y="2209800"/>
            <a:ext cx="6019800" cy="1508105"/>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600" b="1" dirty="0">
                <a:solidFill>
                  <a:srgbClr val="3333CC"/>
                </a:solidFill>
                <a:latin typeface="Calibri" pitchFamily="34" charset="0"/>
                <a:cs typeface="Calibri" pitchFamily="34" charset="0"/>
              </a:rPr>
              <a:t>What happened </a:t>
            </a:r>
          </a:p>
          <a:p>
            <a:pPr eaLnBrk="0" fontAlgn="base" hangingPunct="0">
              <a:spcBef>
                <a:spcPct val="0"/>
              </a:spcBef>
              <a:spcAft>
                <a:spcPct val="0"/>
              </a:spcAft>
            </a:pPr>
            <a:endParaRPr lang="en-US" sz="1200" dirty="0">
              <a:solidFill>
                <a:srgbClr val="000000"/>
              </a:solidFill>
            </a:endParaRPr>
          </a:p>
          <a:p>
            <a:pPr eaLnBrk="0" fontAlgn="base" hangingPunct="0">
              <a:spcBef>
                <a:spcPct val="0"/>
              </a:spcBef>
              <a:spcAft>
                <a:spcPct val="0"/>
              </a:spcAft>
            </a:pPr>
            <a:r>
              <a:rPr lang="en-US" sz="1200" dirty="0">
                <a:solidFill>
                  <a:srgbClr val="000000"/>
                </a:solidFill>
                <a:latin typeface="Calibri" pitchFamily="34" charset="0"/>
                <a:cs typeface="Calibri" pitchFamily="34" charset="0"/>
              </a:rPr>
              <a:t>A floor man (23 year old) Omani lost his balance when exiting the toilet cubicle on the rig. He felt pain as he twisted his left knee but continued to work. The next day the pain was worse so he went to hospital. Initially they allowed him to return to work with light duties but a further examination  4 days later identified tear in his knee joint which required an operation. </a:t>
            </a:r>
          </a:p>
          <a:p>
            <a:pPr eaLnBrk="0" fontAlgn="base" hangingPunct="0">
              <a:spcBef>
                <a:spcPct val="0"/>
              </a:spcBef>
              <a:spcAft>
                <a:spcPct val="0"/>
              </a:spcAft>
            </a:pPr>
            <a:r>
              <a:rPr lang="en-US" sz="1400" dirty="0">
                <a:solidFill>
                  <a:srgbClr val="000000"/>
                </a:solidFill>
              </a:rPr>
              <a:t> </a:t>
            </a:r>
          </a:p>
        </p:txBody>
      </p:sp>
      <p:graphicFrame>
        <p:nvGraphicFramePr>
          <p:cNvPr id="15" name="Table 14"/>
          <p:cNvGraphicFramePr>
            <a:graphicFrameLocks noGrp="1"/>
          </p:cNvGraphicFramePr>
          <p:nvPr>
            <p:extLst>
              <p:ext uri="{D42A27DB-BD31-4B8C-83A1-F6EECF244321}">
                <p14:modId xmlns:p14="http://schemas.microsoft.com/office/powerpoint/2010/main" val="2424361533"/>
              </p:ext>
            </p:extLst>
          </p:nvPr>
        </p:nvGraphicFramePr>
        <p:xfrm>
          <a:off x="1371600" y="762000"/>
          <a:ext cx="7772399" cy="939029"/>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03439">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1088254</a:t>
                      </a:r>
                    </a:p>
                  </a:txBody>
                  <a:tcPr>
                    <a:noFill/>
                  </a:tcPr>
                </a:tc>
                <a:extLst>
                  <a:ext uri="{0D108BD9-81ED-4DB2-BD59-A6C34878D82A}">
                    <a16:rowId xmlns:a16="http://schemas.microsoft.com/office/drawing/2014/main" val="10000"/>
                  </a:ext>
                </a:extLst>
              </a:tr>
              <a:tr h="266515">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09/01/2015 (23:30hrs)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29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Rig</a:t>
                      </a:r>
                      <a:r>
                        <a:rPr lang="en-US" sz="1400" b="0" kern="1200" baseline="0" dirty="0">
                          <a:solidFill>
                            <a:schemeClr val="dk1"/>
                          </a:solidFill>
                          <a:latin typeface="Calibri" pitchFamily="34" charset="0"/>
                          <a:ea typeface="+mn-ea"/>
                          <a:cs typeface="Calibri" pitchFamily="34" charset="0"/>
                        </a:rPr>
                        <a:t> 60- </a:t>
                      </a:r>
                      <a:r>
                        <a:rPr lang="en-US" sz="1400" b="0" kern="1200" baseline="0" dirty="0" err="1">
                          <a:solidFill>
                            <a:schemeClr val="dk1"/>
                          </a:solidFill>
                          <a:latin typeface="Calibri" pitchFamily="34" charset="0"/>
                          <a:ea typeface="+mn-ea"/>
                          <a:cs typeface="Calibri" pitchFamily="34" charset="0"/>
                        </a:rPr>
                        <a:t>Yibal</a:t>
                      </a:r>
                      <a:r>
                        <a:rPr lang="en-US" sz="1400" b="0" kern="1200" baseline="0" dirty="0">
                          <a:solidFill>
                            <a:schemeClr val="dk1"/>
                          </a:solidFill>
                          <a:latin typeface="Calibri" pitchFamily="34" charset="0"/>
                          <a:ea typeface="+mn-ea"/>
                          <a:cs typeface="Calibri" pitchFamily="34" charset="0"/>
                        </a:rPr>
                        <a:t> area</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pic>
        <p:nvPicPr>
          <p:cNvPr id="7204" name="Picture 39"/>
          <p:cNvPicPr>
            <a:picLocks noChangeAspect="1" noChangeArrowheads="1"/>
          </p:cNvPicPr>
          <p:nvPr/>
        </p:nvPicPr>
        <p:blipFill>
          <a:blip r:embed="rId3" cstate="print"/>
          <a:srcRect/>
          <a:stretch>
            <a:fillRect/>
          </a:stretch>
        </p:blipFill>
        <p:spPr bwMode="auto">
          <a:xfrm>
            <a:off x="6096000" y="1981200"/>
            <a:ext cx="2971800" cy="2674938"/>
          </a:xfrm>
          <a:prstGeom prst="rect">
            <a:avLst/>
          </a:prstGeom>
          <a:noFill/>
          <a:ln w="9525">
            <a:noFill/>
            <a:miter lim="800000"/>
            <a:headEnd/>
            <a:tailEnd/>
          </a:ln>
        </p:spPr>
      </p:pic>
      <p:sp>
        <p:nvSpPr>
          <p:cNvPr id="7205" name="TextBox 16"/>
          <p:cNvSpPr txBox="1">
            <a:spLocks noChangeArrowheads="1"/>
          </p:cNvSpPr>
          <p:nvPr/>
        </p:nvSpPr>
        <p:spPr bwMode="auto">
          <a:xfrm>
            <a:off x="8153400" y="2514600"/>
            <a:ext cx="960438" cy="369888"/>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b="1">
                <a:solidFill>
                  <a:srgbClr val="FFFFFF"/>
                </a:solidFill>
              </a:rPr>
              <a:t>step out</a:t>
            </a:r>
          </a:p>
        </p:txBody>
      </p:sp>
      <p:cxnSp>
        <p:nvCxnSpPr>
          <p:cNvPr id="7206" name="Straight Arrow Connector 18"/>
          <p:cNvCxnSpPr>
            <a:cxnSpLocks noChangeShapeType="1"/>
          </p:cNvCxnSpPr>
          <p:nvPr/>
        </p:nvCxnSpPr>
        <p:spPr bwMode="auto">
          <a:xfrm flipH="1">
            <a:off x="7543800" y="2895600"/>
            <a:ext cx="762000" cy="685800"/>
          </a:xfrm>
          <a:prstGeom prst="straightConnector1">
            <a:avLst/>
          </a:prstGeom>
          <a:noFill/>
          <a:ln w="9525" algn="ctr">
            <a:solidFill>
              <a:schemeClr val="tx1"/>
            </a:solidFill>
            <a:round/>
            <a:headEnd/>
            <a:tailEnd type="arrow" w="med" len="med"/>
          </a:ln>
        </p:spPr>
      </p:cxnSp>
      <p:cxnSp>
        <p:nvCxnSpPr>
          <p:cNvPr id="7207" name="Straight Arrow Connector 19"/>
          <p:cNvCxnSpPr>
            <a:cxnSpLocks noChangeShapeType="1"/>
          </p:cNvCxnSpPr>
          <p:nvPr/>
        </p:nvCxnSpPr>
        <p:spPr bwMode="auto">
          <a:xfrm flipH="1">
            <a:off x="8077200" y="2895600"/>
            <a:ext cx="228600" cy="990600"/>
          </a:xfrm>
          <a:prstGeom prst="straightConnector1">
            <a:avLst/>
          </a:prstGeom>
          <a:noFill/>
          <a:ln w="9525" algn="ctr">
            <a:solidFill>
              <a:schemeClr val="tx1"/>
            </a:solidFill>
            <a:round/>
            <a:headEnd/>
            <a:tailEnd type="arrow" w="med" len="med"/>
          </a:ln>
        </p:spPr>
      </p:cxnSp>
      <p:pic>
        <p:nvPicPr>
          <p:cNvPr id="720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1" name="Curved Down Arrow 20"/>
          <p:cNvSpPr/>
          <p:nvPr/>
        </p:nvSpPr>
        <p:spPr bwMode="auto">
          <a:xfrm>
            <a:off x="990600" y="54864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a:solidFill>
                <a:srgbClr val="000000"/>
              </a:solidFill>
            </a:endParaRPr>
          </a:p>
        </p:txBody>
      </p:sp>
      <p:sp>
        <p:nvSpPr>
          <p:cNvPr id="19" name="Rounded Rectangle 18"/>
          <p:cNvSpPr/>
          <p:nvPr/>
        </p:nvSpPr>
        <p:spPr bwMode="auto">
          <a:xfrm>
            <a:off x="1600200" y="5638800"/>
            <a:ext cx="3276600" cy="609600"/>
          </a:xfrm>
          <a:prstGeom prst="roundRect">
            <a:avLst/>
          </a:prstGeom>
          <a:solidFill>
            <a:schemeClr val="bg1">
              <a:alpha val="0"/>
            </a:schemeClr>
          </a:solid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0" name="Picture 41"/>
          <p:cNvPicPr>
            <a:picLocks noChangeAspect="1" noChangeArrowheads="1"/>
          </p:cNvPicPr>
          <p:nvPr/>
        </p:nvPicPr>
        <p:blipFill>
          <a:blip r:embed="rId5" cstate="print"/>
          <a:srcRect/>
          <a:stretch>
            <a:fillRect/>
          </a:stretch>
        </p:blipFill>
        <p:spPr bwMode="auto">
          <a:xfrm>
            <a:off x="6096000" y="5105400"/>
            <a:ext cx="941388" cy="1524000"/>
          </a:xfrm>
          <a:prstGeom prst="rect">
            <a:avLst/>
          </a:prstGeom>
          <a:noFill/>
          <a:ln w="9525">
            <a:noFill/>
            <a:miter lim="800000"/>
            <a:headEnd/>
            <a:tailEnd/>
          </a:ln>
        </p:spPr>
      </p:pic>
      <p:sp>
        <p:nvSpPr>
          <p:cNvPr id="22" name="Rounded Rectangular Callout 21"/>
          <p:cNvSpPr>
            <a:spLocks noChangeArrowheads="1"/>
          </p:cNvSpPr>
          <p:nvPr/>
        </p:nvSpPr>
        <p:spPr bwMode="auto">
          <a:xfrm>
            <a:off x="838200" y="3810000"/>
            <a:ext cx="4191000" cy="1066800"/>
          </a:xfrm>
          <a:prstGeom prst="wedgeRoundRectCallout">
            <a:avLst>
              <a:gd name="adj1" fmla="val 80933"/>
              <a:gd name="adj2" fmla="val 121127"/>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Are all floors clean and dry? </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Does all your lighting work?</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Do you notice workers suffering from fatigue?</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Are your steps marked to identify them?</a:t>
            </a:r>
          </a:p>
        </p:txBody>
      </p:sp>
      <p:pic>
        <p:nvPicPr>
          <p:cNvPr id="1026" name="Picture 2"/>
          <p:cNvPicPr>
            <a:picLocks noChangeAspect="1" noChangeArrowheads="1"/>
          </p:cNvPicPr>
          <p:nvPr/>
        </p:nvPicPr>
        <p:blipFill>
          <a:blip r:embed="rId6" cstate="print"/>
          <a:srcRect/>
          <a:stretch>
            <a:fillRect/>
          </a:stretch>
        </p:blipFill>
        <p:spPr bwMode="auto">
          <a:xfrm>
            <a:off x="76200" y="762000"/>
            <a:ext cx="1219200" cy="125540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18820</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FCB073-7F07-4491-A1A5-39C76852CA69}">
  <ds:schemaRefs>
    <ds:schemaRef ds:uri="http://purl.org/dc/terms/"/>
    <ds:schemaRef ds:uri="http://purl.org/dc/elements/1.1/"/>
    <ds:schemaRef ds:uri="http://purl.org/dc/dcmitype/"/>
    <ds:schemaRef ds:uri="http://schemas.microsoft.com/sharepoint/v3"/>
    <ds:schemaRef ds:uri="http://schemas.microsoft.com/office/infopath/2007/PartnerControls"/>
    <ds:schemaRef ds:uri="http://schemas.openxmlformats.org/package/2006/metadata/core-properties"/>
    <ds:schemaRef ds:uri="4880e4f8-4b7d-4bdd-91e3-e10d47036eca"/>
    <ds:schemaRef ds:uri="9d51eac6-a7d5-47f5-a119-63d146adb134"/>
    <ds:schemaRef ds:uri="http://schemas.microsoft.com/sharepoint/v3/fields"/>
    <ds:schemaRef ds:uri="http://schemas.microsoft.com/office/2006/documentManagement/types"/>
    <ds:schemaRef ds:uri="4880E4F8-4B7D-4BDD-91E3-E10D47036EC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EE04AEB-5E92-48F5-A526-D99341584082}">
  <ds:schemaRefs>
    <ds:schemaRef ds:uri="http://schemas.microsoft.com/sharepoint/v3/contenttype/forms"/>
  </ds:schemaRefs>
</ds:datastoreItem>
</file>

<file path=customXml/itemProps3.xml><?xml version="1.0" encoding="utf-8"?>
<ds:datastoreItem xmlns:ds="http://schemas.openxmlformats.org/officeDocument/2006/customXml" ds:itemID="{311B4640-EE7A-49BD-B998-A2BA07F5641E}"/>
</file>

<file path=docProps/app.xml><?xml version="1.0" encoding="utf-8"?>
<Properties xmlns="http://schemas.openxmlformats.org/officeDocument/2006/extended-properties" xmlns:vt="http://schemas.openxmlformats.org/officeDocument/2006/docPropsVTypes">
  <TotalTime>3</TotalTime>
  <Words>165</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Konduru, Raju IDI63X</cp:lastModifiedBy>
  <cp:revision>2</cp:revision>
  <dcterms:created xsi:type="dcterms:W3CDTF">2015-02-10T08:27:22Z</dcterms:created>
  <dcterms:modified xsi:type="dcterms:W3CDTF">2024-04-21T11:30:18Z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