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4D3AA74-244B-4F41-8EE1-D03342EC6A04}"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A53CF32-3C46-4FA1-8809-AF811CE4B3B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ED7BB68F-E010-499E-B84B-6337595CD05B}" type="slidenum">
              <a:rPr lang="en-US" smtClean="0"/>
              <a:pPr/>
              <a:t>1</a:t>
            </a:fld>
            <a:endParaRPr 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6660E0A1-5F33-4169-97F3-7D0AD96D867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6EB40EC5-D039-419B-BD69-58FA1570C75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DFD59F11-BB76-48F0-A96C-50E2F72C478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AEE82155-8F5D-499C-91F9-7816ADEAE3A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C07633E-47B0-4A48-8520-3DF0363495AE}"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39" r:id="rId1"/>
    <p:sldLayoutId id="2147483940" r:id="rId2"/>
    <p:sldLayoutId id="2147483941" r:id="rId3"/>
    <p:sldLayoutId id="2147483942"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a:latin typeface="Calibri" pitchFamily="34" charset="0"/>
              <a:cs typeface="Calibri" pitchFamily="34" charset="0"/>
            </a:endParaRPr>
          </a:p>
          <a:p>
            <a:r>
              <a:rPr lang="en-US" sz="1800">
                <a:latin typeface="Calibri" pitchFamily="34" charset="0"/>
                <a:cs typeface="Calibri" pitchFamily="34" charset="0"/>
              </a:rPr>
              <a:t>    </a:t>
            </a:r>
          </a:p>
        </p:txBody>
      </p:sp>
      <p:sp>
        <p:nvSpPr>
          <p:cNvPr id="6151" name="Rectangle 6"/>
          <p:cNvSpPr>
            <a:spLocks noChangeArrowheads="1"/>
          </p:cNvSpPr>
          <p:nvPr/>
        </p:nvSpPr>
        <p:spPr bwMode="auto">
          <a:xfrm>
            <a:off x="0" y="4302125"/>
            <a:ext cx="184150" cy="368300"/>
          </a:xfrm>
          <a:prstGeom prst="rect">
            <a:avLst/>
          </a:prstGeom>
          <a:noFill/>
          <a:ln w="9525">
            <a:noFill/>
            <a:miter lim="800000"/>
            <a:headEnd/>
            <a:tailEnd/>
          </a:ln>
        </p:spPr>
        <p:txBody>
          <a:bodyPr wrap="none" anchor="ctr">
            <a:spAutoFit/>
          </a:bodyPr>
          <a:lstStyle/>
          <a:p>
            <a:pPr eaLnBrk="1" hangingPunct="1"/>
            <a:endParaRPr lang="en-US" sz="1800">
              <a:latin typeface="Calibri" pitchFamily="34" charset="0"/>
              <a:cs typeface="Calibri" pitchFamily="34" charset="0"/>
            </a:endParaRPr>
          </a:p>
        </p:txBody>
      </p:sp>
      <p:sp>
        <p:nvSpPr>
          <p:cNvPr id="6152" name="Text Box 3"/>
          <p:cNvSpPr txBox="1">
            <a:spLocks noChangeArrowheads="1"/>
          </p:cNvSpPr>
          <p:nvPr/>
        </p:nvSpPr>
        <p:spPr bwMode="auto">
          <a:xfrm>
            <a:off x="6019800" y="2209800"/>
            <a:ext cx="3048000" cy="2362200"/>
          </a:xfrm>
          <a:prstGeom prst="rect">
            <a:avLst/>
          </a:prstGeom>
          <a:solidFill>
            <a:srgbClr val="FFFFFF"/>
          </a:solidFill>
          <a:ln w="9525">
            <a:solidFill>
              <a:srgbClr val="000000"/>
            </a:solidFill>
            <a:miter lim="800000"/>
            <a:headEnd/>
            <a:tailEnd/>
          </a:ln>
        </p:spPr>
        <p:txBody>
          <a:bodyPr/>
          <a:lstStyle/>
          <a:p>
            <a:endParaRPr lang="en-US">
              <a:solidFill>
                <a:schemeClr val="accent2"/>
              </a:solidFill>
              <a:latin typeface="Calibri" pitchFamily="34" charset="0"/>
              <a:cs typeface="Calibri" pitchFamily="34" charset="0"/>
            </a:endParaRPr>
          </a:p>
        </p:txBody>
      </p:sp>
      <p:sp>
        <p:nvSpPr>
          <p:cNvPr id="6153" name="Rectangle 17"/>
          <p:cNvSpPr>
            <a:spLocks noChangeArrowheads="1"/>
          </p:cNvSpPr>
          <p:nvPr/>
        </p:nvSpPr>
        <p:spPr bwMode="auto">
          <a:xfrm>
            <a:off x="0" y="2209800"/>
            <a:ext cx="6019800" cy="1446213"/>
          </a:xfrm>
          <a:prstGeom prst="rect">
            <a:avLst/>
          </a:prstGeom>
          <a:noFill/>
          <a:ln w="9525">
            <a:noFill/>
            <a:miter lim="800000"/>
            <a:headEnd/>
            <a:tailEnd/>
          </a:ln>
        </p:spPr>
        <p:txBody>
          <a:bodyPr>
            <a:spAutoFit/>
          </a:bodyPr>
          <a:lstStyle/>
          <a:p>
            <a:r>
              <a:rPr lang="en-US" sz="1600" b="1">
                <a:solidFill>
                  <a:schemeClr val="accent2"/>
                </a:solidFill>
                <a:latin typeface="Calibri" pitchFamily="34" charset="0"/>
                <a:cs typeface="Calibri" pitchFamily="34" charset="0"/>
              </a:rPr>
              <a:t>What happened </a:t>
            </a:r>
          </a:p>
          <a:p>
            <a:pPr>
              <a:spcBef>
                <a:spcPct val="50000"/>
              </a:spcBef>
            </a:pPr>
            <a:r>
              <a:rPr lang="en-US" sz="1200">
                <a:latin typeface="Calibri" pitchFamily="34" charset="0"/>
                <a:cs typeface="Calibri" pitchFamily="34" charset="0"/>
              </a:rPr>
              <a:t>A 40 year old Well Head Technician (WHT) was manually aligning the corrosive insertion ring while instructing the Assistant Driller to lower the tubing hanger.  As the hanger was lowered the WHT right index finger became trapped , he reacted by pulling the finger out causing the amputation of the finger tip exposing the bone.   </a:t>
            </a:r>
          </a:p>
          <a:p>
            <a:pPr>
              <a:spcBef>
                <a:spcPct val="50000"/>
              </a:spcBef>
            </a:pPr>
            <a:endParaRPr lang="en-US" sz="1200">
              <a:latin typeface="Calibri" pitchFamily="34" charset="0"/>
              <a:cs typeface="Calibri" pitchFamily="34" charset="0"/>
            </a:endParaRPr>
          </a:p>
        </p:txBody>
      </p:sp>
      <p:sp>
        <p:nvSpPr>
          <p:cNvPr id="615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3372126125"/>
              </p:ext>
            </p:extLst>
          </p:nvPr>
        </p:nvGraphicFramePr>
        <p:xfrm>
          <a:off x="1447800" y="762000"/>
          <a:ext cx="7620000" cy="1000897"/>
        </p:xfrm>
        <a:graphic>
          <a:graphicData uri="http://schemas.openxmlformats.org/drawingml/2006/table">
            <a:tbl>
              <a:tblPr firstRow="1" bandRow="1">
                <a:tableStyleId>{5C22544A-7EE6-4342-B048-85BDC9FD1C3A}</a:tableStyleId>
              </a:tblPr>
              <a:tblGrid>
                <a:gridCol w="1489710">
                  <a:extLst>
                    <a:ext uri="{9D8B030D-6E8A-4147-A177-3AD203B41FA5}">
                      <a16:colId xmlns:a16="http://schemas.microsoft.com/office/drawing/2014/main" val="20000"/>
                    </a:ext>
                  </a:extLst>
                </a:gridCol>
                <a:gridCol w="2914649">
                  <a:extLst>
                    <a:ext uri="{9D8B030D-6E8A-4147-A177-3AD203B41FA5}">
                      <a16:colId xmlns:a16="http://schemas.microsoft.com/office/drawing/2014/main" val="20001"/>
                    </a:ext>
                  </a:extLst>
                </a:gridCol>
                <a:gridCol w="1082040">
                  <a:extLst>
                    <a:ext uri="{9D8B030D-6E8A-4147-A177-3AD203B41FA5}">
                      <a16:colId xmlns:a16="http://schemas.microsoft.com/office/drawing/2014/main" val="20002"/>
                    </a:ext>
                  </a:extLst>
                </a:gridCol>
                <a:gridCol w="213360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LTI(#06)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algn="l" defTabSz="914400" rtl="0" eaLnBrk="1" latinLnBrk="0" hangingPunct="1"/>
                      <a:r>
                        <a:rPr lang="en-US" sz="1400" b="0" kern="1200" dirty="0">
                          <a:solidFill>
                            <a:schemeClr val="dk1"/>
                          </a:solidFill>
                          <a:latin typeface="Calibri" pitchFamily="34" charset="0"/>
                          <a:ea typeface="+mn-ea"/>
                          <a:cs typeface="Calibri" pitchFamily="34" charset="0"/>
                        </a:rPr>
                        <a:t>1088547</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12/02/2015 (19:00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912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r>
                        <a:rPr lang="en-US" sz="1400" b="0" kern="1200" dirty="0">
                          <a:solidFill>
                            <a:schemeClr val="dk1"/>
                          </a:solidFill>
                          <a:latin typeface="Calibri" pitchFamily="34" charset="0"/>
                          <a:ea typeface="+mn-ea"/>
                          <a:cs typeface="Calibri" pitchFamily="34" charset="0"/>
                        </a:rPr>
                        <a:t>Marmul</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 </a:t>
                      </a: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18" name="Rectangle 4"/>
          <p:cNvSpPr>
            <a:spLocks noChangeArrowheads="1"/>
          </p:cNvSpPr>
          <p:nvPr/>
        </p:nvSpPr>
        <p:spPr bwMode="auto">
          <a:xfrm>
            <a:off x="838200" y="35052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print"/>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a:solidFill>
                <a:schemeClr val="tx1"/>
              </a:solidFill>
            </a:endParaRPr>
          </a:p>
        </p:txBody>
      </p:sp>
      <p:pic>
        <p:nvPicPr>
          <p:cNvPr id="6180" name="Picture 41"/>
          <p:cNvPicPr>
            <a:picLocks noChangeAspect="1" noChangeArrowheads="1"/>
          </p:cNvPicPr>
          <p:nvPr/>
        </p:nvPicPr>
        <p:blipFill>
          <a:blip r:embed="rId4" cstate="print"/>
          <a:srcRect/>
          <a:stretch>
            <a:fillRect/>
          </a:stretch>
        </p:blipFill>
        <p:spPr bwMode="auto">
          <a:xfrm>
            <a:off x="6096000" y="5105400"/>
            <a:ext cx="941388" cy="1524000"/>
          </a:xfrm>
          <a:prstGeom prst="rect">
            <a:avLst/>
          </a:prstGeom>
          <a:noFill/>
          <a:ln w="9525">
            <a:noFill/>
            <a:miter lim="800000"/>
            <a:headEnd/>
            <a:tailEnd/>
          </a:ln>
        </p:spPr>
      </p:pic>
      <p:sp>
        <p:nvSpPr>
          <p:cNvPr id="6181" name="Rounded Rectangular Callout 20"/>
          <p:cNvSpPr>
            <a:spLocks noChangeArrowheads="1"/>
          </p:cNvSpPr>
          <p:nvPr/>
        </p:nvSpPr>
        <p:spPr bwMode="auto">
          <a:xfrm>
            <a:off x="762000" y="3962400"/>
            <a:ext cx="4191000" cy="1143000"/>
          </a:xfrm>
          <a:prstGeom prst="wedgeRoundRectCallout">
            <a:avLst>
              <a:gd name="adj1" fmla="val 82787"/>
              <a:gd name="adj2" fmla="val 98296"/>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400">
                <a:solidFill>
                  <a:srgbClr val="000000"/>
                </a:solidFill>
                <a:latin typeface="Calibri" pitchFamily="34" charset="0"/>
                <a:cs typeface="Calibri" pitchFamily="34" charset="0"/>
              </a:rPr>
              <a:t>Do you put your fingers in crush zones?</a:t>
            </a:r>
          </a:p>
          <a:p>
            <a:pPr marL="342900" indent="-342900">
              <a:buFont typeface="Arial" charset="0"/>
              <a:buAutoNum type="arabicPeriod"/>
            </a:pPr>
            <a:r>
              <a:rPr lang="en-GB" sz="1400">
                <a:solidFill>
                  <a:srgbClr val="000000"/>
                </a:solidFill>
                <a:latin typeface="Calibri" pitchFamily="34" charset="0"/>
                <a:cs typeface="Calibri" pitchFamily="34" charset="0"/>
              </a:rPr>
              <a:t>Do you take short cuts?</a:t>
            </a:r>
          </a:p>
          <a:p>
            <a:pPr marL="342900" indent="-342900">
              <a:buFont typeface="Arial" charset="0"/>
              <a:buAutoNum type="arabicPeriod"/>
            </a:pPr>
            <a:r>
              <a:rPr lang="en-GB" sz="1400">
                <a:solidFill>
                  <a:srgbClr val="000000"/>
                </a:solidFill>
                <a:latin typeface="Calibri" pitchFamily="34" charset="0"/>
                <a:cs typeface="Calibri" pitchFamily="34" charset="0"/>
              </a:rPr>
              <a:t>Can this task be done using ‘hand’s off’ principle?</a:t>
            </a:r>
          </a:p>
        </p:txBody>
      </p:sp>
      <p:pic>
        <p:nvPicPr>
          <p:cNvPr id="6182" name="Picture 43"/>
          <p:cNvPicPr>
            <a:picLocks noChangeAspect="1" noChangeArrowheads="1"/>
          </p:cNvPicPr>
          <p:nvPr/>
        </p:nvPicPr>
        <p:blipFill>
          <a:blip r:embed="rId5" cstate="print"/>
          <a:srcRect/>
          <a:stretch>
            <a:fillRect/>
          </a:stretch>
        </p:blipFill>
        <p:spPr bwMode="auto">
          <a:xfrm>
            <a:off x="76200" y="762000"/>
            <a:ext cx="1295400" cy="1371600"/>
          </a:xfrm>
          <a:prstGeom prst="rect">
            <a:avLst/>
          </a:prstGeom>
          <a:noFill/>
          <a:ln w="9525">
            <a:noFill/>
            <a:miter lim="800000"/>
            <a:headEnd/>
            <a:tailEnd/>
          </a:ln>
        </p:spPr>
      </p:pic>
      <p:pic>
        <p:nvPicPr>
          <p:cNvPr id="6183" name="Picture 44"/>
          <p:cNvPicPr>
            <a:picLocks noChangeAspect="1" noChangeArrowheads="1"/>
          </p:cNvPicPr>
          <p:nvPr/>
        </p:nvPicPr>
        <p:blipFill>
          <a:blip r:embed="rId6" cstate="print"/>
          <a:srcRect/>
          <a:stretch>
            <a:fillRect/>
          </a:stretch>
        </p:blipFill>
        <p:spPr bwMode="auto">
          <a:xfrm>
            <a:off x="6096000" y="2286000"/>
            <a:ext cx="2865438" cy="2209800"/>
          </a:xfrm>
          <a:prstGeom prst="rect">
            <a:avLst/>
          </a:prstGeom>
          <a:noFill/>
          <a:ln w="9525">
            <a:noFill/>
            <a:miter lim="800000"/>
            <a:headEnd/>
            <a:tailEnd/>
          </a:ln>
        </p:spPr>
      </p:pic>
      <p:sp>
        <p:nvSpPr>
          <p:cNvPr id="6184"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a:solidFill>
                <a:srgbClr val="000000"/>
              </a:solidFill>
              <a:latin typeface="Calibri" pitchFamily="34" charset="0"/>
              <a:cs typeface="Calibri"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18830</DocId>
    <ImageCreateDate xmlns="4880E4F8-4B7D-4BDD-91E3-E10D47036ECA"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6632825-6918-4AD9-8BCE-7BFCD38DF44C}">
  <ds:schemaRefs>
    <ds:schemaRef ds:uri="http://schemas.microsoft.com/sharepoint/v3"/>
    <ds:schemaRef ds:uri="4880e4f8-4b7d-4bdd-91e3-e10d47036eca"/>
    <ds:schemaRef ds:uri="9d51eac6-a7d5-47f5-a119-63d146adb134"/>
    <ds:schemaRef ds:uri="http://schemas.microsoft.com/office/2006/documentManagement/types"/>
    <ds:schemaRef ds:uri="http://schemas.microsoft.com/office/2006/metadata/properties"/>
    <ds:schemaRef ds:uri="http://purl.org/dc/elements/1.1/"/>
    <ds:schemaRef ds:uri="http://purl.org/dc/dcmitype/"/>
    <ds:schemaRef ds:uri="http://schemas.microsoft.com/office/infopath/2007/PartnerControls"/>
    <ds:schemaRef ds:uri="http://schemas.openxmlformats.org/package/2006/metadata/core-properties"/>
    <ds:schemaRef ds:uri="http://purl.org/dc/terms/"/>
    <ds:schemaRef ds:uri="http://schemas.microsoft.com/sharepoint/v3/fields"/>
    <ds:schemaRef ds:uri="4880E4F8-4B7D-4BDD-91E3-E10D47036ECA"/>
    <ds:schemaRef ds:uri="http://www.w3.org/XML/1998/namespace"/>
  </ds:schemaRefs>
</ds:datastoreItem>
</file>

<file path=customXml/itemProps2.xml><?xml version="1.0" encoding="utf-8"?>
<ds:datastoreItem xmlns:ds="http://schemas.openxmlformats.org/officeDocument/2006/customXml" ds:itemID="{D2DF5607-9D29-406D-827B-A145201E0BEE}"/>
</file>

<file path=customXml/itemProps3.xml><?xml version="1.0" encoding="utf-8"?>
<ds:datastoreItem xmlns:ds="http://schemas.openxmlformats.org/officeDocument/2006/customXml" ds:itemID="{2DD34C1B-8503-4753-9AFB-E491D1436AB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2002</TotalTime>
  <Words>153</Words>
  <Application>Microsoft Office PowerPoint</Application>
  <PresentationFormat>On-screen Show (4:3)</PresentationFormat>
  <Paragraphs>26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183</cp:revision>
  <dcterms:created xsi:type="dcterms:W3CDTF">2001-05-03T06:07:08Z</dcterms:created>
  <dcterms:modified xsi:type="dcterms:W3CDTF">2024-04-21T11:29:49Z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