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4D3AA74-244B-4F41-8EE1-D03342EC6A04}"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A53CF32-3C46-4FA1-8809-AF811CE4B3B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ED7BB68F-E010-499E-B84B-6337595CD05B}"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6660E0A1-5F33-4169-97F3-7D0AD96D86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6EB40EC5-D039-419B-BD69-58FA1570C7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DFD59F11-BB76-48F0-A96C-50E2F72C478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AEE82155-8F5D-499C-91F9-7816ADEAE3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C07633E-47B0-4A48-8520-3DF0363495AE}"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446213"/>
          </a:xfrm>
          <a:prstGeom prst="rect">
            <a:avLst/>
          </a:prstGeom>
          <a:noFill/>
          <a:ln w="9525">
            <a:noFill/>
            <a:miter lim="800000"/>
            <a:headEnd/>
            <a:tailEnd/>
          </a:ln>
        </p:spPr>
        <p:txBody>
          <a:bodyPr>
            <a:spAutoFit/>
          </a:bodyPr>
          <a:lstStyle/>
          <a:p>
            <a:r>
              <a:rPr lang="en-US" sz="1600" b="1">
                <a:solidFill>
                  <a:schemeClr val="accent2"/>
                </a:solidFill>
                <a:latin typeface="Calibri" pitchFamily="34" charset="0"/>
                <a:cs typeface="Calibri" pitchFamily="34" charset="0"/>
              </a:rPr>
              <a:t>What happened </a:t>
            </a:r>
          </a:p>
          <a:p>
            <a:pPr>
              <a:spcBef>
                <a:spcPct val="50000"/>
              </a:spcBef>
            </a:pPr>
            <a:r>
              <a:rPr lang="en-US" sz="1200">
                <a:latin typeface="Calibri" pitchFamily="34" charset="0"/>
                <a:cs typeface="Calibri" pitchFamily="34" charset="0"/>
              </a:rPr>
              <a:t>A 40 year old Well Head Technician (WHT) was manually aligning the corrosive insertion ring while instructing the Assistant Driller to lower the tubing hanger.  As the hanger was lowered the WHT right index finger became trapped , he reacted by pulling the finger out causing the amputation of the finger tip exposing the bone.   </a:t>
            </a:r>
          </a:p>
          <a:p>
            <a:pPr>
              <a:spcBef>
                <a:spcPct val="50000"/>
              </a:spcBef>
            </a:pPr>
            <a:endParaRPr lang="en-US" sz="120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372126125"/>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LTI(#06)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1088547</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12/02/2015 (19:00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5052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pic>
        <p:nvPicPr>
          <p:cNvPr id="6180" name="Picture 41"/>
          <p:cNvPicPr>
            <a:picLocks noChangeAspect="1" noChangeArrowheads="1"/>
          </p:cNvPicPr>
          <p:nvPr/>
        </p:nvPicPr>
        <p:blipFill>
          <a:blip r:embed="rId4" cstate="print"/>
          <a:srcRect/>
          <a:stretch>
            <a:fillRect/>
          </a:stretch>
        </p:blipFill>
        <p:spPr bwMode="auto">
          <a:xfrm>
            <a:off x="6096000" y="5105400"/>
            <a:ext cx="941388" cy="1524000"/>
          </a:xfrm>
          <a:prstGeom prst="rect">
            <a:avLst/>
          </a:prstGeom>
          <a:noFill/>
          <a:ln w="9525">
            <a:noFill/>
            <a:miter lim="800000"/>
            <a:headEnd/>
            <a:tailEnd/>
          </a:ln>
        </p:spPr>
      </p:pic>
      <p:sp>
        <p:nvSpPr>
          <p:cNvPr id="6181" name="Rounded Rectangular Callout 20"/>
          <p:cNvSpPr>
            <a:spLocks noChangeArrowheads="1"/>
          </p:cNvSpPr>
          <p:nvPr/>
        </p:nvSpPr>
        <p:spPr bwMode="auto">
          <a:xfrm>
            <a:off x="762000" y="3962400"/>
            <a:ext cx="4191000" cy="1143000"/>
          </a:xfrm>
          <a:prstGeom prst="wedgeRoundRectCallout">
            <a:avLst>
              <a:gd name="adj1" fmla="val 82787"/>
              <a:gd name="adj2" fmla="val 98296"/>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400">
                <a:solidFill>
                  <a:srgbClr val="000000"/>
                </a:solidFill>
                <a:latin typeface="Calibri" pitchFamily="34" charset="0"/>
                <a:cs typeface="Calibri" pitchFamily="34" charset="0"/>
              </a:rPr>
              <a:t>Do you put your fingers in crush zones?</a:t>
            </a:r>
          </a:p>
          <a:p>
            <a:pPr marL="342900" indent="-342900">
              <a:buFont typeface="Arial" charset="0"/>
              <a:buAutoNum type="arabicPeriod"/>
            </a:pPr>
            <a:r>
              <a:rPr lang="en-GB" sz="1400">
                <a:solidFill>
                  <a:srgbClr val="000000"/>
                </a:solidFill>
                <a:latin typeface="Calibri" pitchFamily="34" charset="0"/>
                <a:cs typeface="Calibri" pitchFamily="34" charset="0"/>
              </a:rPr>
              <a:t>Do you take short cuts?</a:t>
            </a:r>
          </a:p>
          <a:p>
            <a:pPr marL="342900" indent="-342900">
              <a:buFont typeface="Arial" charset="0"/>
              <a:buAutoNum type="arabicPeriod"/>
            </a:pPr>
            <a:r>
              <a:rPr lang="en-GB" sz="1400">
                <a:solidFill>
                  <a:srgbClr val="000000"/>
                </a:solidFill>
                <a:latin typeface="Calibri" pitchFamily="34" charset="0"/>
                <a:cs typeface="Calibri" pitchFamily="34" charset="0"/>
              </a:rPr>
              <a:t>Can this task be done using ‘hand’s off’ principle?</a:t>
            </a:r>
          </a:p>
        </p:txBody>
      </p:sp>
      <p:pic>
        <p:nvPicPr>
          <p:cNvPr id="6182" name="Picture 43"/>
          <p:cNvPicPr>
            <a:picLocks noChangeAspect="1" noChangeArrowheads="1"/>
          </p:cNvPicPr>
          <p:nvPr/>
        </p:nvPicPr>
        <p:blipFill>
          <a:blip r:embed="rId5" cstate="print"/>
          <a:srcRect/>
          <a:stretch>
            <a:fillRect/>
          </a:stretch>
        </p:blipFill>
        <p:spPr bwMode="auto">
          <a:xfrm>
            <a:off x="76200" y="762000"/>
            <a:ext cx="1295400" cy="1371600"/>
          </a:xfrm>
          <a:prstGeom prst="rect">
            <a:avLst/>
          </a:prstGeom>
          <a:noFill/>
          <a:ln w="9525">
            <a:noFill/>
            <a:miter lim="800000"/>
            <a:headEnd/>
            <a:tailEnd/>
          </a:ln>
        </p:spPr>
      </p:pic>
      <p:pic>
        <p:nvPicPr>
          <p:cNvPr id="6183" name="Picture 44"/>
          <p:cNvPicPr>
            <a:picLocks noChangeAspect="1" noChangeArrowheads="1"/>
          </p:cNvPicPr>
          <p:nvPr/>
        </p:nvPicPr>
        <p:blipFill>
          <a:blip r:embed="rId6" cstate="print"/>
          <a:srcRect/>
          <a:stretch>
            <a:fillRect/>
          </a:stretch>
        </p:blipFill>
        <p:spPr bwMode="auto">
          <a:xfrm>
            <a:off x="6096000" y="2286000"/>
            <a:ext cx="2865438" cy="2209800"/>
          </a:xfrm>
          <a:prstGeom prst="rect">
            <a:avLst/>
          </a:prstGeom>
          <a:noFill/>
          <a:ln w="9525">
            <a:noFill/>
            <a:miter lim="800000"/>
            <a:headEnd/>
            <a:tailEnd/>
          </a:ln>
        </p:spPr>
      </p:pic>
      <p:sp>
        <p:nvSpPr>
          <p:cNvPr id="6184"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18830</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632825-6918-4AD9-8BCE-7BFCD38DF44C}">
  <ds:schemaRefs>
    <ds:schemaRef ds:uri="http://schemas.microsoft.com/sharepoint/v3"/>
    <ds:schemaRef ds:uri="4880e4f8-4b7d-4bdd-91e3-e10d47036eca"/>
    <ds:schemaRef ds:uri="9d51eac6-a7d5-47f5-a119-63d146adb134"/>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 ds:uri="http://schemas.microsoft.com/sharepoint/v3/fields"/>
    <ds:schemaRef ds:uri="4880E4F8-4B7D-4BDD-91E3-E10D47036ECA"/>
    <ds:schemaRef ds:uri="http://www.w3.org/XML/1998/namespace"/>
  </ds:schemaRefs>
</ds:datastoreItem>
</file>

<file path=customXml/itemProps2.xml><?xml version="1.0" encoding="utf-8"?>
<ds:datastoreItem xmlns:ds="http://schemas.openxmlformats.org/officeDocument/2006/customXml" ds:itemID="{D2DF5607-9D29-406D-827B-A145201E0BEE}"/>
</file>

<file path=customXml/itemProps3.xml><?xml version="1.0" encoding="utf-8"?>
<ds:datastoreItem xmlns:ds="http://schemas.openxmlformats.org/officeDocument/2006/customXml" ds:itemID="{2DD34C1B-8503-4753-9AFB-E491D1436A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2002</TotalTime>
  <Words>153</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183</cp:revision>
  <dcterms:created xsi:type="dcterms:W3CDTF">2001-05-03T06:07:08Z</dcterms:created>
  <dcterms:modified xsi:type="dcterms:W3CDTF">2024-04-21T11:29:49Z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