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1724025"/>
          </a:xfrm>
          <a:prstGeom prst="rect">
            <a:avLst/>
          </a:prstGeom>
          <a:noFill/>
          <a:ln w="9525">
            <a:noFill/>
            <a:miter lim="800000"/>
            <a:headEnd/>
            <a:tailEnd/>
          </a:ln>
        </p:spPr>
        <p:txBody>
          <a:bodyPr>
            <a:spAutoFit/>
          </a:bodyPr>
          <a:lstStyle/>
          <a:p>
            <a:r>
              <a:rPr lang="en-US" sz="1600" b="1">
                <a:solidFill>
                  <a:schemeClr val="accent2"/>
                </a:solidFill>
                <a:latin typeface="Calibri" pitchFamily="34" charset="0"/>
                <a:cs typeface="Calibri" pitchFamily="34" charset="0"/>
              </a:rPr>
              <a:t>What happened </a:t>
            </a:r>
          </a:p>
          <a:p>
            <a:pPr algn="just">
              <a:spcBef>
                <a:spcPct val="50000"/>
              </a:spcBef>
            </a:pPr>
            <a:r>
              <a:rPr lang="en-US" sz="1200">
                <a:latin typeface="Calibri" pitchFamily="34" charset="0"/>
                <a:cs typeface="Calibri" pitchFamily="34" charset="0"/>
              </a:rPr>
              <a:t>A 32 year old derrick man had just fixed a small leak in a connection between the shale shaker pipe and the flow line (which was also connected to the BOP).  He checked the size of the gap between the two pipes by sticking in his finger.  Vibrations from the BOP caused a sudden movement in the pipes, the gap closed and his index finger was crushed. </a:t>
            </a:r>
          </a:p>
          <a:p>
            <a:pPr>
              <a:spcBef>
                <a:spcPct val="50000"/>
              </a:spcBef>
            </a:pPr>
            <a:endParaRPr lang="en-US" sz="1200">
              <a:latin typeface="Calibri" pitchFamily="34" charset="0"/>
              <a:cs typeface="Calibri" pitchFamily="34" charset="0"/>
            </a:endParaRPr>
          </a:p>
          <a:p>
            <a:pPr>
              <a:spcBef>
                <a:spcPct val="50000"/>
              </a:spcBef>
            </a:pPr>
            <a:endParaRPr lang="en-US" sz="120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719343268"/>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LTI(#07)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a:solidFill>
                            <a:schemeClr val="dk1"/>
                          </a:solidFill>
                          <a:latin typeface="Calibri" pitchFamily="34" charset="0"/>
                          <a:ea typeface="+mn-ea"/>
                          <a:cs typeface="Calibri" pitchFamily="34" charset="0"/>
                        </a:rPr>
                        <a:t>1088671</a:t>
                      </a: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26/02/2015 (09:45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Amin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pic>
        <p:nvPicPr>
          <p:cNvPr id="6180" name="Picture 41"/>
          <p:cNvPicPr>
            <a:picLocks noChangeAspect="1" noChangeArrowheads="1"/>
          </p:cNvPicPr>
          <p:nvPr/>
        </p:nvPicPr>
        <p:blipFill>
          <a:blip r:embed="rId4" cstate="print"/>
          <a:srcRect/>
          <a:stretch>
            <a:fillRect/>
          </a:stretch>
        </p:blipFill>
        <p:spPr bwMode="auto">
          <a:xfrm>
            <a:off x="6096000" y="5105400"/>
            <a:ext cx="941388" cy="1524000"/>
          </a:xfrm>
          <a:prstGeom prst="rect">
            <a:avLst/>
          </a:prstGeom>
          <a:noFill/>
          <a:ln w="9525">
            <a:noFill/>
            <a:miter lim="800000"/>
            <a:headEnd/>
            <a:tailEnd/>
          </a:ln>
        </p:spPr>
      </p:pic>
      <p:sp>
        <p:nvSpPr>
          <p:cNvPr id="6181" name="Rounded Rectangular Callout 20"/>
          <p:cNvSpPr>
            <a:spLocks noChangeArrowheads="1"/>
          </p:cNvSpPr>
          <p:nvPr/>
        </p:nvSpPr>
        <p:spPr bwMode="auto">
          <a:xfrm>
            <a:off x="762000" y="4114800"/>
            <a:ext cx="4191000" cy="1143000"/>
          </a:xfrm>
          <a:prstGeom prst="wedgeRoundRectCallout">
            <a:avLst>
              <a:gd name="adj1" fmla="val 83403"/>
              <a:gd name="adj2" fmla="val 86222"/>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400">
                <a:solidFill>
                  <a:srgbClr val="000000"/>
                </a:solidFill>
                <a:latin typeface="Calibri" pitchFamily="34" charset="0"/>
                <a:cs typeface="Calibri" pitchFamily="34" charset="0"/>
              </a:rPr>
              <a:t>Do you put your fingers in crush zones?</a:t>
            </a:r>
          </a:p>
          <a:p>
            <a:pPr marL="342900" indent="-342900">
              <a:buFont typeface="Arial" charset="0"/>
              <a:buAutoNum type="arabicPeriod"/>
            </a:pPr>
            <a:r>
              <a:rPr lang="en-GB" sz="1400">
                <a:solidFill>
                  <a:srgbClr val="000000"/>
                </a:solidFill>
                <a:latin typeface="Calibri" pitchFamily="34" charset="0"/>
                <a:cs typeface="Calibri" pitchFamily="34" charset="0"/>
              </a:rPr>
              <a:t>Have you isolated all sources of energy?</a:t>
            </a:r>
          </a:p>
          <a:p>
            <a:pPr marL="342900" indent="-342900">
              <a:buFont typeface="Arial" charset="0"/>
              <a:buAutoNum type="arabicPeriod"/>
            </a:pPr>
            <a:r>
              <a:rPr lang="en-GB" sz="1400">
                <a:solidFill>
                  <a:srgbClr val="000000"/>
                </a:solidFill>
                <a:latin typeface="Calibri" pitchFamily="34" charset="0"/>
                <a:cs typeface="Calibri" pitchFamily="34" charset="0"/>
              </a:rPr>
              <a:t>Can this task be done using ‘hand’s off’ principle?</a:t>
            </a:r>
          </a:p>
        </p:txBody>
      </p:sp>
      <p:pic>
        <p:nvPicPr>
          <p:cNvPr id="6182" name="Picture 43"/>
          <p:cNvPicPr>
            <a:picLocks noChangeAspect="1" noChangeArrowheads="1"/>
          </p:cNvPicPr>
          <p:nvPr/>
        </p:nvPicPr>
        <p:blipFill>
          <a:blip r:embed="rId5" cstate="print"/>
          <a:srcRect/>
          <a:stretch>
            <a:fillRect/>
          </a:stretch>
        </p:blipFill>
        <p:spPr bwMode="auto">
          <a:xfrm>
            <a:off x="76200" y="762000"/>
            <a:ext cx="1295400" cy="1371600"/>
          </a:xfrm>
          <a:prstGeom prst="rect">
            <a:avLst/>
          </a:prstGeom>
          <a:noFill/>
          <a:ln w="9525">
            <a:noFill/>
            <a:miter lim="800000"/>
            <a:headEnd/>
            <a:tailEnd/>
          </a:ln>
        </p:spPr>
      </p:pic>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6184" name="Picture 1" descr="image013"/>
          <p:cNvPicPr>
            <a:picLocks noChangeAspect="1" noChangeArrowheads="1"/>
          </p:cNvPicPr>
          <p:nvPr/>
        </p:nvPicPr>
        <p:blipFill>
          <a:blip r:embed="rId6" cstate="print"/>
          <a:srcRect/>
          <a:stretch>
            <a:fillRect/>
          </a:stretch>
        </p:blipFill>
        <p:spPr bwMode="auto">
          <a:xfrm>
            <a:off x="6096000" y="2286000"/>
            <a:ext cx="2895600" cy="2209800"/>
          </a:xfrm>
          <a:prstGeom prst="rect">
            <a:avLst/>
          </a:prstGeom>
          <a:noFill/>
          <a:ln w="9525">
            <a:noFill/>
            <a:miter lim="800000"/>
            <a:headEnd/>
            <a:tailEnd/>
          </a:ln>
        </p:spPr>
      </p:pic>
      <p:sp>
        <p:nvSpPr>
          <p:cNvPr id="6185" name="TextBox 23"/>
          <p:cNvSpPr txBox="1">
            <a:spLocks noChangeArrowheads="1"/>
          </p:cNvSpPr>
          <p:nvPr/>
        </p:nvSpPr>
        <p:spPr bwMode="auto">
          <a:xfrm>
            <a:off x="7848600" y="2286000"/>
            <a:ext cx="990600" cy="276225"/>
          </a:xfrm>
          <a:prstGeom prst="rect">
            <a:avLst/>
          </a:prstGeom>
          <a:solidFill>
            <a:schemeClr val="bg1"/>
          </a:solidFill>
          <a:ln w="9525">
            <a:noFill/>
            <a:miter lim="800000"/>
            <a:headEnd/>
            <a:tailEnd/>
          </a:ln>
        </p:spPr>
        <p:txBody>
          <a:bodyPr>
            <a:spAutoFit/>
          </a:bodyPr>
          <a:lstStyle/>
          <a:p>
            <a:r>
              <a:rPr lang="en-GB" sz="1200" b="1">
                <a:latin typeface="Calibri" pitchFamily="34" charset="0"/>
                <a:cs typeface="Calibri" pitchFamily="34" charset="0"/>
              </a:rPr>
              <a:t>Crush point</a:t>
            </a:r>
          </a:p>
        </p:txBody>
      </p:sp>
      <p:sp>
        <p:nvSpPr>
          <p:cNvPr id="6186" name="Down Arrow 26"/>
          <p:cNvSpPr>
            <a:spLocks noChangeArrowheads="1"/>
          </p:cNvSpPr>
          <p:nvPr/>
        </p:nvSpPr>
        <p:spPr bwMode="auto">
          <a:xfrm rot="1772380">
            <a:off x="7902575" y="2524125"/>
            <a:ext cx="123825" cy="549275"/>
          </a:xfrm>
          <a:prstGeom prst="downArrow">
            <a:avLst>
              <a:gd name="adj1" fmla="val 50000"/>
              <a:gd name="adj2" fmla="val 50089"/>
            </a:avLst>
          </a:prstGeom>
          <a:solidFill>
            <a:srgbClr val="FF0000"/>
          </a:solidFill>
          <a:ln w="9525" algn="ctr">
            <a:solidFill>
              <a:schemeClr val="tx1"/>
            </a:solidFill>
            <a:round/>
            <a:headEnd/>
            <a:tailEnd/>
          </a:ln>
        </p:spPr>
        <p:txBody>
          <a:bodyPr/>
          <a:lstStyle/>
          <a:p>
            <a:endParaRPr lang="en-GB"/>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18832</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42A520-4FAD-4BCB-A2CA-312BCF8E6282}">
  <ds:schemaRefs>
    <ds:schemaRef ds:uri="http://schemas.microsoft.com/sharepoint/v3/fields"/>
    <ds:schemaRef ds:uri="http://purl.org/dc/elements/1.1/"/>
    <ds:schemaRef ds:uri="http://www.w3.org/XML/1998/namespace"/>
    <ds:schemaRef ds:uri="http://schemas.microsoft.com/office/infopath/2007/PartnerControls"/>
    <ds:schemaRef ds:uri="http://schemas.microsoft.com/office/2006/documentManagement/types"/>
    <ds:schemaRef ds:uri="4880e4f8-4b7d-4bdd-91e3-e10d47036eca"/>
    <ds:schemaRef ds:uri="http://purl.org/dc/dcmitype/"/>
    <ds:schemaRef ds:uri="9d51eac6-a7d5-47f5-a119-63d146adb134"/>
    <ds:schemaRef ds:uri="http://purl.org/dc/terms/"/>
    <ds:schemaRef ds:uri="http://schemas.openxmlformats.org/package/2006/metadata/core-properties"/>
    <ds:schemaRef ds:uri="4880E4F8-4B7D-4BDD-91E3-E10D47036ECA"/>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1AD40E80-58F1-432C-BFF6-0B961A79AB74}"/>
</file>

<file path=customXml/itemProps3.xml><?xml version="1.0" encoding="utf-8"?>
<ds:datastoreItem xmlns:ds="http://schemas.openxmlformats.org/officeDocument/2006/customXml" ds:itemID="{66DA1455-91AF-46D9-B0FF-030C0FE32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2466</TotalTime>
  <Words>170</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197</cp:revision>
  <dcterms:created xsi:type="dcterms:W3CDTF">2001-05-03T06:07:08Z</dcterms:created>
  <dcterms:modified xsi:type="dcterms:W3CDTF">2024-04-21T11:28:56Z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