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6019800" cy="1908215"/>
          </a:xfrm>
          <a:prstGeom prst="rect">
            <a:avLst/>
          </a:prstGeom>
          <a:noFill/>
          <a:ln w="9525">
            <a:noFill/>
            <a:miter lim="800000"/>
            <a:headEnd/>
            <a:tailEnd/>
          </a:ln>
        </p:spPr>
        <p:txBody>
          <a:bodyPr>
            <a:spAutoFit/>
          </a:bodyPr>
          <a:lstStyle/>
          <a:p>
            <a:r>
              <a:rPr lang="en-US" sz="1600" b="1" dirty="0">
                <a:solidFill>
                  <a:schemeClr val="accent2"/>
                </a:solidFill>
                <a:latin typeface="Calibri" pitchFamily="34" charset="0"/>
                <a:cs typeface="Calibri" pitchFamily="34" charset="0"/>
              </a:rPr>
              <a:t>What happened </a:t>
            </a:r>
          </a:p>
          <a:p>
            <a:pPr algn="just">
              <a:spcBef>
                <a:spcPct val="50000"/>
              </a:spcBef>
            </a:pPr>
            <a:r>
              <a:rPr lang="en-US" sz="1200" dirty="0">
                <a:latin typeface="Calibri" pitchFamily="34" charset="0"/>
                <a:cs typeface="Calibri" pitchFamily="34" charset="0"/>
              </a:rPr>
              <a:t>A 53 year old tipper driver driving an articulated tipper truck laden with sand took a short cut up a steep ramp.  He was forced to brake when he missed his gear and the trailer rolled back down the ramp and overturned causing the cab to lift off the ground.  The cab dropped back down to earth when the pin connecting the tipper to the cab snapped. The impact fractured the drivers pelvis.</a:t>
            </a:r>
          </a:p>
          <a:p>
            <a:pPr>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576386784"/>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LTI(#08)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a:solidFill>
                            <a:schemeClr val="dk1"/>
                          </a:solidFill>
                          <a:latin typeface="Calibri" pitchFamily="34" charset="0"/>
                          <a:ea typeface="+mn-ea"/>
                          <a:cs typeface="Calibri" pitchFamily="34" charset="0"/>
                        </a:rPr>
                        <a:t>1088772</a:t>
                      </a: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6/03/2015 (07:55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err="1">
                          <a:solidFill>
                            <a:schemeClr val="dk1"/>
                          </a:solidFill>
                          <a:latin typeface="Calibri" pitchFamily="34" charset="0"/>
                          <a:ea typeface="+mn-ea"/>
                          <a:cs typeface="Calibri" pitchFamily="34" charset="0"/>
                        </a:rPr>
                        <a:t>Rabab</a:t>
                      </a:r>
                      <a:r>
                        <a:rPr lang="en-US" sz="1400" b="0" kern="1200" baseline="0" dirty="0">
                          <a:solidFill>
                            <a:schemeClr val="dk1"/>
                          </a:solidFill>
                          <a:latin typeface="Calibri" pitchFamily="34" charset="0"/>
                          <a:ea typeface="+mn-ea"/>
                          <a:cs typeface="Calibri" pitchFamily="34" charset="0"/>
                        </a:rPr>
                        <a:t> Harweel</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pic>
        <p:nvPicPr>
          <p:cNvPr id="6180" name="Picture 41"/>
          <p:cNvPicPr>
            <a:picLocks noChangeAspect="1" noChangeArrowheads="1"/>
          </p:cNvPicPr>
          <p:nvPr/>
        </p:nvPicPr>
        <p:blipFill>
          <a:blip r:embed="rId4" cstate="print"/>
          <a:srcRect/>
          <a:stretch>
            <a:fillRect/>
          </a:stretch>
        </p:blipFill>
        <p:spPr bwMode="auto">
          <a:xfrm>
            <a:off x="6096000" y="5105400"/>
            <a:ext cx="941388" cy="1524000"/>
          </a:xfrm>
          <a:prstGeom prst="rect">
            <a:avLst/>
          </a:prstGeom>
          <a:noFill/>
          <a:ln w="9525">
            <a:noFill/>
            <a:miter lim="800000"/>
            <a:headEnd/>
            <a:tailEnd/>
          </a:ln>
        </p:spPr>
      </p:pic>
      <p:sp>
        <p:nvSpPr>
          <p:cNvPr id="6181" name="Rounded Rectangular Callout 20"/>
          <p:cNvSpPr>
            <a:spLocks noChangeArrowheads="1"/>
          </p:cNvSpPr>
          <p:nvPr/>
        </p:nvSpPr>
        <p:spPr bwMode="auto">
          <a:xfrm>
            <a:off x="762000" y="4114800"/>
            <a:ext cx="4191000" cy="1143000"/>
          </a:xfrm>
          <a:prstGeom prst="wedgeRoundRectCallout">
            <a:avLst>
              <a:gd name="adj1" fmla="val 83403"/>
              <a:gd name="adj2" fmla="val 86222"/>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100" dirty="0">
                <a:solidFill>
                  <a:srgbClr val="000000"/>
                </a:solidFill>
                <a:latin typeface="Calibri" pitchFamily="34" charset="0"/>
                <a:cs typeface="Calibri" pitchFamily="34" charset="0"/>
              </a:rPr>
              <a:t>Do you avoid taking shortcuts on your route?</a:t>
            </a:r>
          </a:p>
          <a:p>
            <a:pPr marL="342900" indent="-342900">
              <a:buFont typeface="Arial" charset="0"/>
              <a:buAutoNum type="arabicPeriod"/>
            </a:pPr>
            <a:r>
              <a:rPr lang="en-GB" sz="1100" dirty="0">
                <a:solidFill>
                  <a:srgbClr val="000000"/>
                </a:solidFill>
                <a:latin typeface="Calibri" pitchFamily="34" charset="0"/>
                <a:cs typeface="Calibri" pitchFamily="34" charset="0"/>
              </a:rPr>
              <a:t>Do you know the size and capabilities of your vehicle?</a:t>
            </a:r>
          </a:p>
          <a:p>
            <a:pPr marL="342900" indent="-342900">
              <a:buFont typeface="Arial" charset="0"/>
              <a:buAutoNum type="arabicPeriod"/>
            </a:pPr>
            <a:r>
              <a:rPr lang="en-US" sz="1100" dirty="0"/>
              <a:t>Do you check your vehicle is not overloaded for the road conditions / terrain?</a:t>
            </a:r>
          </a:p>
          <a:p>
            <a:pPr marL="342900" indent="-342900">
              <a:buFont typeface="Arial" charset="0"/>
              <a:buAutoNum type="arabicPeriod"/>
            </a:pPr>
            <a:r>
              <a:rPr lang="en-US" sz="1100" dirty="0"/>
              <a:t>Do you check your vehicle is in good working order? </a:t>
            </a:r>
          </a:p>
          <a:p>
            <a:pPr marL="342900" indent="-342900">
              <a:buFont typeface="Arial" charset="0"/>
              <a:buAutoNum type="arabicPeriod"/>
            </a:pPr>
            <a:endParaRPr lang="en-GB"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pic>
        <p:nvPicPr>
          <p:cNvPr id="1026" name="Picture 2"/>
          <p:cNvPicPr>
            <a:picLocks noChangeAspect="1" noChangeArrowheads="1"/>
          </p:cNvPicPr>
          <p:nvPr/>
        </p:nvPicPr>
        <p:blipFill>
          <a:blip r:embed="rId5" cstate="print"/>
          <a:srcRect/>
          <a:stretch>
            <a:fillRect/>
          </a:stretch>
        </p:blipFill>
        <p:spPr bwMode="auto">
          <a:xfrm>
            <a:off x="105197" y="762001"/>
            <a:ext cx="1266403" cy="1371600"/>
          </a:xfrm>
          <a:prstGeom prst="rect">
            <a:avLst/>
          </a:prstGeom>
          <a:noFill/>
          <a:ln w="9525">
            <a:noFill/>
            <a:miter lim="800000"/>
            <a:headEnd/>
            <a:tailEnd/>
          </a:ln>
        </p:spPr>
      </p:pic>
      <p:pic>
        <p:nvPicPr>
          <p:cNvPr id="1027" name="Picture 1" descr="cid:_com_android_email_attachmentprovider_1_2302_RAW@sec.galaxytab"/>
          <p:cNvPicPr>
            <a:picLocks noChangeAspect="1" noChangeArrowheads="1"/>
          </p:cNvPicPr>
          <p:nvPr/>
        </p:nvPicPr>
        <p:blipFill>
          <a:blip r:embed="rId6" cstate="print"/>
          <a:srcRect/>
          <a:stretch>
            <a:fillRect/>
          </a:stretch>
        </p:blipFill>
        <p:spPr bwMode="auto">
          <a:xfrm>
            <a:off x="6019799" y="2209800"/>
            <a:ext cx="3047999" cy="2362200"/>
          </a:xfrm>
          <a:prstGeom prst="rect">
            <a:avLst/>
          </a:prstGeom>
          <a:noFill/>
          <a:ln w="9525">
            <a:noFill/>
            <a:miter lim="800000"/>
            <a:headEnd/>
            <a:tailEnd/>
          </a:ln>
        </p:spPr>
      </p:pic>
      <p:sp>
        <p:nvSpPr>
          <p:cNvPr id="6186" name="Down Arrow 26"/>
          <p:cNvSpPr>
            <a:spLocks noChangeArrowheads="1"/>
          </p:cNvSpPr>
          <p:nvPr/>
        </p:nvSpPr>
        <p:spPr bwMode="auto">
          <a:xfrm rot="1772380">
            <a:off x="8052156" y="2661825"/>
            <a:ext cx="123825" cy="549275"/>
          </a:xfrm>
          <a:prstGeom prst="downArrow">
            <a:avLst>
              <a:gd name="adj1" fmla="val 50000"/>
              <a:gd name="adj2" fmla="val 50089"/>
            </a:avLst>
          </a:prstGeom>
          <a:solidFill>
            <a:srgbClr val="FF0000"/>
          </a:solidFill>
          <a:ln w="9525" algn="ctr">
            <a:solidFill>
              <a:schemeClr val="tx1"/>
            </a:solidFill>
            <a:round/>
            <a:headEnd/>
            <a:tailEnd/>
          </a:ln>
        </p:spPr>
        <p:txBody>
          <a:bodyPr/>
          <a:lstStyle/>
          <a:p>
            <a:endParaRPr lang="en-GB"/>
          </a:p>
        </p:txBody>
      </p:sp>
      <p:sp>
        <p:nvSpPr>
          <p:cNvPr id="6185" name="TextBox 23"/>
          <p:cNvSpPr txBox="1">
            <a:spLocks noChangeArrowheads="1"/>
          </p:cNvSpPr>
          <p:nvPr/>
        </p:nvSpPr>
        <p:spPr bwMode="auto">
          <a:xfrm>
            <a:off x="7696200" y="2313801"/>
            <a:ext cx="1219200" cy="276999"/>
          </a:xfrm>
          <a:prstGeom prst="rect">
            <a:avLst/>
          </a:prstGeom>
          <a:solidFill>
            <a:schemeClr val="bg1"/>
          </a:solidFill>
          <a:ln w="9525">
            <a:noFill/>
            <a:miter lim="800000"/>
            <a:headEnd/>
            <a:tailEnd/>
          </a:ln>
        </p:spPr>
        <p:txBody>
          <a:bodyPr wrap="square">
            <a:spAutoFit/>
          </a:bodyPr>
          <a:lstStyle/>
          <a:p>
            <a:r>
              <a:rPr lang="en-GB" sz="1200" b="1" dirty="0">
                <a:latin typeface="Calibri" pitchFamily="34" charset="0"/>
                <a:cs typeface="Calibri" pitchFamily="34" charset="0"/>
              </a:rPr>
              <a:t>Trailer on side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18834</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5D88EA-5F43-417B-8A80-9407E5803871}">
  <ds:schemaRefs>
    <ds:schemaRef ds:uri="4880e4f8-4b7d-4bdd-91e3-e10d47036eca"/>
    <ds:schemaRef ds:uri="http://schemas.microsoft.com/office/2006/documentManagement/types"/>
    <ds:schemaRef ds:uri="9d51eac6-a7d5-47f5-a119-63d146adb134"/>
    <ds:schemaRef ds:uri="http://schemas.microsoft.com/office/infopath/2007/PartnerControls"/>
    <ds:schemaRef ds:uri="http://schemas.openxmlformats.org/package/2006/metadata/core-properties"/>
    <ds:schemaRef ds:uri="http://www.w3.org/XML/1998/namespace"/>
    <ds:schemaRef ds:uri="http://schemas.microsoft.com/sharepoint/v3"/>
    <ds:schemaRef ds:uri="http://schemas.microsoft.com/sharepoint/v3/fields"/>
    <ds:schemaRef ds:uri="http://purl.org/dc/elements/1.1/"/>
    <ds:schemaRef ds:uri="http://schemas.microsoft.com/office/2006/metadata/properties"/>
    <ds:schemaRef ds:uri="4880E4F8-4B7D-4BDD-91E3-E10D47036ECA"/>
    <ds:schemaRef ds:uri="http://purl.org/dc/dcmitype/"/>
    <ds:schemaRef ds:uri="http://purl.org/dc/terms/"/>
  </ds:schemaRefs>
</ds:datastoreItem>
</file>

<file path=customXml/itemProps2.xml><?xml version="1.0" encoding="utf-8"?>
<ds:datastoreItem xmlns:ds="http://schemas.openxmlformats.org/officeDocument/2006/customXml" ds:itemID="{B7817419-C7C0-4764-A09C-1F916894804D}"/>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2505</TotalTime>
  <Words>194</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206</cp:revision>
  <dcterms:created xsi:type="dcterms:W3CDTF">2001-05-03T06:07:08Z</dcterms:created>
  <dcterms:modified xsi:type="dcterms:W3CDTF">2024-04-21T11:28:30Z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