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8" r:id="rId2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EE2E3"/>
    <a:srgbClr val="5DD5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>
        <p:scale>
          <a:sx n="82" d="100"/>
          <a:sy n="82" d="100"/>
        </p:scale>
        <p:origin x="-2550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6" y="2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40"/>
            <a:ext cx="2946400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6" y="9431340"/>
            <a:ext cx="2946400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C3330F-3E92-4F9D-AA58-C20AAD3A8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5669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2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4"/>
            <a:ext cx="4984750" cy="4467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40"/>
            <a:ext cx="2946400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31340"/>
            <a:ext cx="2946400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325935-A562-4986-9CD8-C16811FBA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2125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8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325935-A562-4986-9CD8-C16811FBA62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DCBCD3B-1BCF-4AA2-A18E-BB17AB02C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 userDrawn="1"/>
        </p:nvSpPr>
        <p:spPr bwMode="auto">
          <a:xfrm>
            <a:off x="0" y="152400"/>
            <a:ext cx="91439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28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1341DD4-4574-461E-BF6F-E31F1E8F2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6DD161B-CC9C-4D16-95EA-FBC4F2CFD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45FE370-93ED-4B56-A956-B1665B80D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D9FFEC-E859-426F-9A62-016A61E77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>
                <a:solidFill>
                  <a:srgbClr val="CCCCFF"/>
                </a:solidFill>
                <a:latin typeface="Arial" charset="0"/>
                <a:cs typeface="Arial" charset="0"/>
              </a:rPr>
              <a:t>Main contractor name – LTI# - Date of incident</a:t>
            </a:r>
            <a:endParaRPr lang="en-US">
              <a:cs typeface="Arial" charset="0"/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3"/>
          <p:cNvSpPr txBox="1">
            <a:spLocks noChangeArrowheads="1"/>
          </p:cNvSpPr>
          <p:nvPr userDrawn="1"/>
        </p:nvSpPr>
        <p:spPr bwMode="auto">
          <a:xfrm>
            <a:off x="0" y="-2"/>
            <a:ext cx="91439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Trebuchet MS" pitchFamily="34" charset="0"/>
              </a:rPr>
              <a:t>WORKING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 IN 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A SOUR 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FACILITY WITH 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SUBSTANDARD ESCAPE SETS</a:t>
            </a:r>
          </a:p>
          <a:p>
            <a:pPr algn="ctr">
              <a:defRPr/>
            </a:pP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2</a:t>
            </a:r>
            <a:r>
              <a:rPr lang="en-US" sz="1800" b="1" baseline="30000" dirty="0" smtClean="0">
                <a:solidFill>
                  <a:schemeClr val="bg1"/>
                </a:solidFill>
                <a:latin typeface="Trebuchet MS" pitchFamily="34" charset="0"/>
              </a:rPr>
              <a:t>nd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 March ’15 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r>
              <a:rPr lang="en-US" sz="1800" b="1" baseline="0" dirty="0" err="1" smtClean="0">
                <a:solidFill>
                  <a:schemeClr val="bg1"/>
                </a:solidFill>
                <a:latin typeface="Trebuchet MS" pitchFamily="34" charset="0"/>
              </a:rPr>
              <a:t>Qarn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1800" b="1" baseline="0" dirty="0" err="1" smtClean="0">
                <a:solidFill>
                  <a:schemeClr val="bg1"/>
                </a:solidFill>
                <a:latin typeface="Trebuchet MS" pitchFamily="34" charset="0"/>
              </a:rPr>
              <a:t>Alam</a:t>
            </a:r>
            <a:endParaRPr lang="en-US" sz="1800" b="1" kern="1200" dirty="0" smtClean="0">
              <a:solidFill>
                <a:schemeClr val="bg1"/>
              </a:solidFill>
              <a:latin typeface="Trebuchet MS" pitchFamily="34" charset="0"/>
              <a:ea typeface="ＭＳ Ｐゴシック" pitchFamily="-8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Arial" pitchFamily="-8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Arial" pitchFamily="-8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Arial" pitchFamily="-8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Arial" pitchFamily="-8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Arial" pitchFamily="-84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8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8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172200" y="3124200"/>
            <a:ext cx="2590800" cy="21336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6172200" y="5537537"/>
            <a:ext cx="28194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US" sz="1500" b="1" dirty="0" smtClean="0">
                <a:solidFill>
                  <a:srgbClr val="FF0000"/>
                </a:solidFill>
                <a:latin typeface="Trebuchet MS" pitchFamily="34" charset="0"/>
              </a:rPr>
              <a:t>Always ensure Safety Critical Life saving equipments are in ready to use condition.</a:t>
            </a:r>
            <a:endParaRPr lang="en-US" sz="15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172200" y="838200"/>
            <a:ext cx="2590800" cy="1986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Multiply 8"/>
          <p:cNvSpPr/>
          <p:nvPr/>
        </p:nvSpPr>
        <p:spPr>
          <a:xfrm>
            <a:off x="8086469" y="2557669"/>
            <a:ext cx="762000" cy="5334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Half Frame 9"/>
          <p:cNvSpPr/>
          <p:nvPr/>
        </p:nvSpPr>
        <p:spPr>
          <a:xfrm rot="12106198">
            <a:off x="8191710" y="4511121"/>
            <a:ext cx="537638" cy="670904"/>
          </a:xfrm>
          <a:prstGeom prst="halfFram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324600"/>
            <a:ext cx="2895600" cy="533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8600" y="974988"/>
            <a:ext cx="5867400" cy="428578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Trebuchet MS" pitchFamily="34" charset="0"/>
              </a:rPr>
              <a:t>What </a:t>
            </a:r>
            <a:r>
              <a:rPr lang="en-US" sz="2000" b="1" dirty="0">
                <a:solidFill>
                  <a:srgbClr val="FF0000"/>
                </a:solidFill>
                <a:latin typeface="Trebuchet MS" pitchFamily="34" charset="0"/>
              </a:rPr>
              <a:t>happened</a:t>
            </a:r>
            <a:r>
              <a:rPr lang="en-US" sz="2000" b="1" dirty="0" smtClean="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  <a:p>
            <a:pPr algn="just" eaLnBrk="1" hangingPunct="1"/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A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four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man contractor maintenance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crew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were working inside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a high risk sour facility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with escape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sets </a:t>
            </a:r>
            <a:r>
              <a:rPr lang="en-US" sz="1400" smtClean="0">
                <a:latin typeface="Trebuchet MS" pitchFamily="34" charset="0"/>
                <a:ea typeface="ＭＳ Ｐゴシック" pitchFamily="34" charset="-128"/>
              </a:rPr>
              <a:t>in </a:t>
            </a:r>
            <a:r>
              <a:rPr lang="en-US" sz="1400" smtClean="0">
                <a:latin typeface="Trebuchet MS" pitchFamily="34" charset="0"/>
                <a:ea typeface="ＭＳ Ｐゴシック" pitchFamily="34" charset="-128"/>
              </a:rPr>
              <a:t>an </a:t>
            </a:r>
            <a:r>
              <a:rPr lang="en-US" sz="1400" smtClean="0">
                <a:latin typeface="Trebuchet MS" pitchFamily="34" charset="0"/>
                <a:ea typeface="ＭＳ Ｐゴシック" pitchFamily="34" charset="-128"/>
              </a:rPr>
              <a:t>unsafe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condition. </a:t>
            </a:r>
          </a:p>
          <a:p>
            <a:pPr algn="just" eaLnBrk="1" hangingPunct="1"/>
            <a:endParaRPr lang="en-US" sz="800" dirty="0">
              <a:latin typeface="Trebuchet MS" pitchFamily="34" charset="0"/>
              <a:ea typeface="ＭＳ Ｐゴシック" pitchFamily="34" charset="-128"/>
            </a:endParaRPr>
          </a:p>
          <a:p>
            <a:pPr algn="just" eaLnBrk="1" hangingPunct="1"/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The automatic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firing pins which activate the air-supply to the hood when the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bag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flaps are opened were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found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to be detached. </a:t>
            </a:r>
            <a:endParaRPr lang="en-US" sz="1400" dirty="0" smtClean="0">
              <a:latin typeface="Trebuchet MS" pitchFamily="34" charset="0"/>
              <a:ea typeface="ＭＳ Ｐゴシック" pitchFamily="34" charset="-128"/>
            </a:endParaRPr>
          </a:p>
          <a:p>
            <a:pPr algn="just" eaLnBrk="1" hangingPunct="1"/>
            <a:endParaRPr lang="en-US" sz="800" dirty="0">
              <a:latin typeface="Trebuchet MS" pitchFamily="34" charset="0"/>
              <a:ea typeface="ＭＳ Ｐゴシック" pitchFamily="34" charset="-128"/>
            </a:endParaRPr>
          </a:p>
          <a:p>
            <a:pPr algn="just" eaLnBrk="1" hangingPunct="1"/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The face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mask of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several escape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sets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had also been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covered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in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plastic </a:t>
            </a:r>
            <a:r>
              <a:rPr lang="en-US" sz="1400" dirty="0" smtClean="0">
                <a:latin typeface="Trebuchet MS" pitchFamily="34" charset="0"/>
                <a:ea typeface="ＭＳ Ｐゴシック" pitchFamily="34" charset="-128"/>
              </a:rPr>
              <a:t>wrapping which compromised the ease to put on the hoods quickly.</a:t>
            </a:r>
            <a:endParaRPr lang="en-US" sz="1400" dirty="0" smtClean="0">
              <a:latin typeface="Trebuchet MS" pitchFamily="34" charset="0"/>
              <a:ea typeface="ＭＳ Ｐゴシック" pitchFamily="34" charset="-128"/>
            </a:endParaRPr>
          </a:p>
          <a:p>
            <a:pPr algn="just" eaLnBrk="1" hangingPunct="1"/>
            <a:endParaRPr lang="en-US" sz="800" dirty="0" smtClean="0">
              <a:latin typeface="Trebuchet MS" pitchFamily="34" charset="0"/>
              <a:ea typeface="ＭＳ Ｐゴシック" pitchFamily="34" charset="-128"/>
            </a:endParaRPr>
          </a:p>
          <a:p>
            <a:pPr algn="just" eaLnBrk="1" hangingPunct="1"/>
            <a:r>
              <a:rPr lang="en-US" sz="1400" dirty="0" smtClean="0">
                <a:latin typeface="Trebuchet MS" pitchFamily="34" charset="0"/>
              </a:rPr>
              <a:t>This intervention may have saved lives.</a:t>
            </a:r>
            <a:endParaRPr lang="en-US" sz="1400" dirty="0" smtClean="0">
              <a:latin typeface="Trebuchet MS" pitchFamily="34" charset="0"/>
            </a:endParaRPr>
          </a:p>
          <a:p>
            <a:pPr algn="just" eaLnBrk="1" hangingPunct="1"/>
            <a:endParaRPr lang="en-US" sz="800" b="1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marL="114300" indent="-114300" algn="just">
              <a:defRPr/>
            </a:pPr>
            <a:endParaRPr lang="en-US" sz="2000" b="1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marL="114300" indent="-114300" algn="just">
              <a:defRPr/>
            </a:pPr>
            <a:r>
              <a:rPr lang="en-US" sz="2000" b="1" dirty="0" smtClean="0">
                <a:solidFill>
                  <a:schemeClr val="accent2"/>
                </a:solidFill>
                <a:latin typeface="Trebuchet MS" pitchFamily="34" charset="0"/>
              </a:rPr>
              <a:t>Your </a:t>
            </a:r>
            <a:r>
              <a:rPr lang="en-US" sz="2000" b="1" dirty="0">
                <a:solidFill>
                  <a:schemeClr val="accent2"/>
                </a:solidFill>
                <a:latin typeface="Trebuchet MS" pitchFamily="34" charset="0"/>
              </a:rPr>
              <a:t>learning from this </a:t>
            </a:r>
            <a:r>
              <a:rPr lang="en-US" sz="2000" b="1" dirty="0" smtClean="0">
                <a:solidFill>
                  <a:schemeClr val="accent2"/>
                </a:solidFill>
                <a:latin typeface="Trebuchet MS" pitchFamily="34" charset="0"/>
              </a:rPr>
              <a:t>incident</a:t>
            </a:r>
            <a:endParaRPr lang="en-US" sz="800" dirty="0" smtClean="0">
              <a:latin typeface="Trebuchet MS" pitchFamily="34" charset="0"/>
            </a:endParaRPr>
          </a:p>
          <a:p>
            <a:pPr marL="114300" lvl="1" indent="-114300" algn="just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rebuchet MS" pitchFamily="34" charset="0"/>
              </a:rPr>
              <a:t>Check escape </a:t>
            </a:r>
            <a:r>
              <a:rPr lang="en-US" sz="1400" dirty="0" smtClean="0">
                <a:latin typeface="Trebuchet MS" pitchFamily="34" charset="0"/>
              </a:rPr>
              <a:t>sets </a:t>
            </a:r>
            <a:r>
              <a:rPr lang="en-US" sz="1400" dirty="0" smtClean="0">
                <a:latin typeface="Trebuchet MS" pitchFamily="34" charset="0"/>
              </a:rPr>
              <a:t>thoroughly </a:t>
            </a:r>
            <a:r>
              <a:rPr lang="en-US" sz="1400" dirty="0" smtClean="0">
                <a:latin typeface="Trebuchet MS" pitchFamily="34" charset="0"/>
              </a:rPr>
              <a:t>before </a:t>
            </a:r>
            <a:r>
              <a:rPr lang="en-US" sz="1400" dirty="0" smtClean="0">
                <a:latin typeface="Trebuchet MS" pitchFamily="34" charset="0"/>
              </a:rPr>
              <a:t>issue.</a:t>
            </a:r>
            <a:endParaRPr lang="en-US" sz="1400" dirty="0" smtClean="0">
              <a:latin typeface="Trebuchet MS" pitchFamily="34" charset="0"/>
            </a:endParaRPr>
          </a:p>
          <a:p>
            <a:pPr marL="114300" lvl="1" indent="-114300" algn="just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rebuchet MS" pitchFamily="34" charset="0"/>
              </a:rPr>
              <a:t>Users should also test their escape </a:t>
            </a:r>
            <a:r>
              <a:rPr lang="en-US" sz="1400" dirty="0" smtClean="0">
                <a:latin typeface="Trebuchet MS" pitchFamily="34" charset="0"/>
              </a:rPr>
              <a:t>sets prior to use.</a:t>
            </a:r>
            <a:endParaRPr lang="en-GB" sz="1400" dirty="0" smtClean="0">
              <a:latin typeface="Trebuchet MS" pitchFamily="34" charset="0"/>
            </a:endParaRPr>
          </a:p>
          <a:p>
            <a:pPr marL="114300" lvl="1" indent="-114300" algn="just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rebuchet MS" pitchFamily="34" charset="0"/>
              </a:rPr>
              <a:t>Keep escape </a:t>
            </a:r>
            <a:r>
              <a:rPr lang="en-US" sz="1400" dirty="0" smtClean="0">
                <a:latin typeface="Trebuchet MS" pitchFamily="34" charset="0"/>
              </a:rPr>
              <a:t>sets maintained &amp; free </a:t>
            </a:r>
            <a:r>
              <a:rPr lang="en-US" sz="1400" dirty="0" smtClean="0">
                <a:latin typeface="Trebuchet MS" pitchFamily="34" charset="0"/>
              </a:rPr>
              <a:t>from obstructing </a:t>
            </a:r>
            <a:r>
              <a:rPr lang="en-US" sz="1400" dirty="0" smtClean="0">
                <a:latin typeface="Trebuchet MS" pitchFamily="34" charset="0"/>
              </a:rPr>
              <a:t>materials.</a:t>
            </a:r>
            <a:endParaRPr lang="en-US" sz="1400" dirty="0" smtClean="0">
              <a:latin typeface="Trebuchet MS" pitchFamily="34" charset="0"/>
            </a:endParaRPr>
          </a:p>
          <a:p>
            <a:pPr marL="114300" lvl="1" indent="-114300" algn="just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rebuchet MS" pitchFamily="34" charset="0"/>
              </a:rPr>
              <a:t>Automatic </a:t>
            </a:r>
            <a:r>
              <a:rPr lang="en-US" sz="1400" dirty="0" smtClean="0">
                <a:latin typeface="Trebuchet MS" pitchFamily="34" charset="0"/>
              </a:rPr>
              <a:t>firing pins &amp; </a:t>
            </a:r>
            <a:r>
              <a:rPr lang="en-US" sz="1400" dirty="0" smtClean="0">
                <a:latin typeface="Trebuchet MS" pitchFamily="34" charset="0"/>
              </a:rPr>
              <a:t>quick fire strap </a:t>
            </a:r>
            <a:r>
              <a:rPr lang="en-US" sz="1400" dirty="0" smtClean="0">
                <a:latin typeface="Trebuchet MS" pitchFamily="34" charset="0"/>
              </a:rPr>
              <a:t>must work.</a:t>
            </a:r>
            <a:endParaRPr lang="en-US" sz="1400" dirty="0" smtClean="0">
              <a:latin typeface="Trebuchet MS" pitchFamily="34" charset="0"/>
            </a:endParaRPr>
          </a:p>
          <a:p>
            <a:pPr marL="114300" lvl="1" indent="-114300" algn="just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rebuchet MS" pitchFamily="34" charset="0"/>
              </a:rPr>
              <a:t>Substandard escape </a:t>
            </a:r>
            <a:r>
              <a:rPr lang="en-US" sz="1400" dirty="0" smtClean="0">
                <a:latin typeface="Trebuchet MS" pitchFamily="34" charset="0"/>
              </a:rPr>
              <a:t>sets </a:t>
            </a:r>
            <a:r>
              <a:rPr lang="en-US" sz="1400" dirty="0" smtClean="0">
                <a:latin typeface="Trebuchet MS" pitchFamily="34" charset="0"/>
              </a:rPr>
              <a:t>must never be used.</a:t>
            </a:r>
            <a:endParaRPr lang="en-US" sz="1400" dirty="0" smtClean="0">
              <a:latin typeface="Trebuchet MS" pitchFamily="34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7391400" y="2133600"/>
            <a:ext cx="381000" cy="304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flipH="1">
            <a:off x="6919732" y="1983129"/>
            <a:ext cx="304800" cy="304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45834" y="2209800"/>
            <a:ext cx="1217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Detached Firing pin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82948" y="990600"/>
            <a:ext cx="1081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Plastic wrap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601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18835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0EB264D-AB2B-4AF7-8B7A-F1D022E71409}"/>
</file>

<file path=customXml/itemProps2.xml><?xml version="1.0" encoding="utf-8"?>
<ds:datastoreItem xmlns:ds="http://schemas.openxmlformats.org/officeDocument/2006/customXml" ds:itemID="{C4CDA56B-5CD7-4CFF-AD57-DEC0E1F96BB2}"/>
</file>

<file path=customXml/itemProps3.xml><?xml version="1.0" encoding="utf-8"?>
<ds:datastoreItem xmlns:ds="http://schemas.openxmlformats.org/officeDocument/2006/customXml" ds:itemID="{3E0F5A7D-4277-492B-9539-79E85FFA94B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8756</TotalTime>
  <Words>151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mu54394</cp:lastModifiedBy>
  <cp:revision>1030</cp:revision>
  <cp:lastPrinted>2015-01-20T05:42:36Z</cp:lastPrinted>
  <dcterms:created xsi:type="dcterms:W3CDTF">2001-05-03T06:07:08Z</dcterms:created>
  <dcterms:modified xsi:type="dcterms:W3CDTF">2015-03-09T07:22:47Z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