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6019800" cy="1261884"/>
          </a:xfrm>
          <a:prstGeom prst="rect">
            <a:avLst/>
          </a:prstGeom>
          <a:noFill/>
          <a:ln w="9525">
            <a:noFill/>
            <a:miter lim="800000"/>
            <a:headEnd/>
            <a:tailEnd/>
          </a:ln>
        </p:spPr>
        <p:txBody>
          <a:bodyPr>
            <a:spAutoFit/>
          </a:bodyPr>
          <a:lstStyle/>
          <a:p>
            <a:r>
              <a:rPr lang="en-US" sz="1600" b="1" dirty="0">
                <a:solidFill>
                  <a:schemeClr val="accent2"/>
                </a:solidFill>
                <a:latin typeface="Calibri" pitchFamily="34" charset="0"/>
                <a:cs typeface="Calibri" pitchFamily="34" charset="0"/>
              </a:rPr>
              <a:t>What happened </a:t>
            </a:r>
          </a:p>
          <a:p>
            <a:pPr algn="just"/>
            <a:r>
              <a:rPr lang="en-US" sz="1200" dirty="0">
                <a:latin typeface="Calibri" pitchFamily="34" charset="0"/>
                <a:cs typeface="Calibri" pitchFamily="34" charset="0"/>
              </a:rPr>
              <a:t>A 31 year old  operator was laying out 6” flat rubber hoses which were coiled on a large horizontal reel on a hose deployment unit. The reel jammed as the last part of first hose was nearly uncoiled.  The operator managed to free the reel but in doing so the </a:t>
            </a:r>
            <a:r>
              <a:rPr lang="en-US" sz="1200" dirty="0" err="1">
                <a:latin typeface="Calibri" pitchFamily="34" charset="0"/>
                <a:cs typeface="Calibri" pitchFamily="34" charset="0"/>
              </a:rPr>
              <a:t>motorised</a:t>
            </a:r>
            <a:r>
              <a:rPr lang="en-US" sz="1200" dirty="0">
                <a:latin typeface="Calibri" pitchFamily="34" charset="0"/>
                <a:cs typeface="Calibri" pitchFamily="34" charset="0"/>
              </a:rPr>
              <a:t> reel  began rotating again uncoiling the last loop of the hose. This caused the metal coupling on the end of the hose to fly off the reel at speed and it hit the operators head, killing him. </a:t>
            </a: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154980620"/>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Fatality (#01)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09/03/2015 (11:30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a:solidFill>
                            <a:schemeClr val="dk1"/>
                          </a:solidFill>
                          <a:latin typeface="Calibri" pitchFamily="34" charset="0"/>
                          <a:ea typeface="+mn-ea"/>
                          <a:cs typeface="Calibri" pitchFamily="34" charset="0"/>
                        </a:rPr>
                        <a:t>Bahja</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9144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Ask your staff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pic>
        <p:nvPicPr>
          <p:cNvPr id="2" name="Picture 2"/>
          <p:cNvPicPr>
            <a:picLocks noChangeAspect="1" noChangeArrowheads="1"/>
          </p:cNvPicPr>
          <p:nvPr/>
        </p:nvPicPr>
        <p:blipFill>
          <a:blip r:embed="rId4" cstate="print"/>
          <a:srcRect/>
          <a:stretch>
            <a:fillRect/>
          </a:stretch>
        </p:blipFill>
        <p:spPr bwMode="auto">
          <a:xfrm>
            <a:off x="76200" y="762001"/>
            <a:ext cx="1295400" cy="1426148"/>
          </a:xfrm>
          <a:prstGeom prst="rect">
            <a:avLst/>
          </a:prstGeom>
          <a:noFill/>
          <a:ln w="9525">
            <a:noFill/>
            <a:miter lim="800000"/>
            <a:headEnd/>
            <a:tailEnd/>
          </a:ln>
          <a:effectLst/>
        </p:spPr>
      </p:pic>
      <p:pic>
        <p:nvPicPr>
          <p:cNvPr id="1026" name="Picture 2" descr="\\MUSNAS04\mu50033$\My Documents\My Pictures\fATALITY 1\IMG_0578.JPG"/>
          <p:cNvPicPr>
            <a:picLocks noChangeAspect="1" noChangeArrowheads="1"/>
          </p:cNvPicPr>
          <p:nvPr/>
        </p:nvPicPr>
        <p:blipFill>
          <a:blip r:embed="rId5" cstate="print"/>
          <a:srcRect/>
          <a:stretch>
            <a:fillRect/>
          </a:stretch>
        </p:blipFill>
        <p:spPr bwMode="auto">
          <a:xfrm>
            <a:off x="6096000" y="2286000"/>
            <a:ext cx="2895600" cy="2209800"/>
          </a:xfrm>
          <a:prstGeom prst="rect">
            <a:avLst/>
          </a:prstGeom>
          <a:noFill/>
        </p:spPr>
      </p:pic>
      <p:sp>
        <p:nvSpPr>
          <p:cNvPr id="21" name="Down Arrow 20"/>
          <p:cNvSpPr/>
          <p:nvPr/>
        </p:nvSpPr>
        <p:spPr bwMode="auto">
          <a:xfrm rot="3462321">
            <a:off x="8030276" y="2840767"/>
            <a:ext cx="171217" cy="86894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2" name="TextBox 21"/>
          <p:cNvSpPr txBox="1"/>
          <p:nvPr/>
        </p:nvSpPr>
        <p:spPr>
          <a:xfrm>
            <a:off x="8305800" y="2514600"/>
            <a:ext cx="685800" cy="553998"/>
          </a:xfrm>
          <a:prstGeom prst="rect">
            <a:avLst/>
          </a:prstGeom>
          <a:noFill/>
        </p:spPr>
        <p:txBody>
          <a:bodyPr wrap="square" rtlCol="0">
            <a:spAutoFit/>
          </a:bodyPr>
          <a:lstStyle/>
          <a:p>
            <a:r>
              <a:rPr lang="en-GB" sz="1000" b="1" dirty="0">
                <a:solidFill>
                  <a:srgbClr val="FF0000"/>
                </a:solidFill>
                <a:latin typeface="Calibri" pitchFamily="34" charset="0"/>
                <a:cs typeface="Calibri" pitchFamily="34" charset="0"/>
              </a:rPr>
              <a:t>Hoses metal Coupling</a:t>
            </a:r>
          </a:p>
        </p:txBody>
      </p:sp>
      <p:sp>
        <p:nvSpPr>
          <p:cNvPr id="23" name="TextBox 22"/>
          <p:cNvSpPr txBox="1"/>
          <p:nvPr/>
        </p:nvSpPr>
        <p:spPr>
          <a:xfrm>
            <a:off x="7620000" y="2286000"/>
            <a:ext cx="685800" cy="246221"/>
          </a:xfrm>
          <a:prstGeom prst="rect">
            <a:avLst/>
          </a:prstGeom>
          <a:noFill/>
        </p:spPr>
        <p:txBody>
          <a:bodyPr wrap="square" rtlCol="0">
            <a:spAutoFit/>
          </a:bodyPr>
          <a:lstStyle/>
          <a:p>
            <a:r>
              <a:rPr lang="en-GB" sz="1000" b="1" dirty="0">
                <a:solidFill>
                  <a:srgbClr val="FF0000"/>
                </a:solidFill>
                <a:latin typeface="Calibri" pitchFamily="34" charset="0"/>
                <a:cs typeface="Calibri" pitchFamily="34" charset="0"/>
              </a:rPr>
              <a:t>Reel</a:t>
            </a:r>
          </a:p>
        </p:txBody>
      </p:sp>
      <p:sp>
        <p:nvSpPr>
          <p:cNvPr id="24" name="Down Arrow 23"/>
          <p:cNvSpPr/>
          <p:nvPr/>
        </p:nvSpPr>
        <p:spPr bwMode="auto">
          <a:xfrm rot="3462321">
            <a:off x="7218489" y="2329968"/>
            <a:ext cx="169424" cy="641205"/>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6" name="Rounded Rectangular Callout 20"/>
          <p:cNvSpPr>
            <a:spLocks noChangeArrowheads="1"/>
          </p:cNvSpPr>
          <p:nvPr/>
        </p:nvSpPr>
        <p:spPr bwMode="auto">
          <a:xfrm>
            <a:off x="990600" y="4191000"/>
            <a:ext cx="4191000" cy="914400"/>
          </a:xfrm>
          <a:prstGeom prst="wedgeRoundRectCallout">
            <a:avLst>
              <a:gd name="adj1" fmla="val 29887"/>
              <a:gd name="adj2" fmla="val 49430"/>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100" dirty="0">
                <a:solidFill>
                  <a:srgbClr val="000000"/>
                </a:solidFill>
                <a:latin typeface="Calibri" pitchFamily="34" charset="0"/>
                <a:cs typeface="Calibri" pitchFamily="34" charset="0"/>
              </a:rPr>
              <a:t>Do you ensure equipment is isolated before working on it?</a:t>
            </a:r>
          </a:p>
          <a:p>
            <a:pPr marL="342900" indent="-342900">
              <a:buFont typeface="Arial" charset="0"/>
              <a:buAutoNum type="arabicPeriod"/>
            </a:pPr>
            <a:r>
              <a:rPr lang="en-GB" sz="1100" dirty="0">
                <a:solidFill>
                  <a:srgbClr val="000000"/>
                </a:solidFill>
                <a:latin typeface="Calibri" pitchFamily="34" charset="0"/>
                <a:cs typeface="Calibri" pitchFamily="34" charset="0"/>
              </a:rPr>
              <a:t>Do you keep away from the line of fire from flying objects?</a:t>
            </a:r>
          </a:p>
          <a:p>
            <a:pPr marL="342900" indent="-342900">
              <a:buFont typeface="Arial" charset="0"/>
              <a:buAutoNum type="arabicPeriod"/>
            </a:pPr>
            <a:r>
              <a:rPr lang="en-GB" sz="1100" dirty="0">
                <a:solidFill>
                  <a:srgbClr val="000000"/>
                </a:solidFill>
                <a:latin typeface="Calibri" pitchFamily="34" charset="0"/>
                <a:cs typeface="Calibri" pitchFamily="34" charset="0"/>
              </a:rPr>
              <a:t>Do you always wear your PPE?</a:t>
            </a:r>
          </a:p>
          <a:p>
            <a:pPr marL="342900" indent="-342900">
              <a:buFont typeface="Arial" charset="0"/>
              <a:buAutoNum type="arabicPeriod"/>
            </a:pPr>
            <a:r>
              <a:rPr lang="en-GB" sz="1100" dirty="0">
                <a:solidFill>
                  <a:srgbClr val="000000"/>
                </a:solidFill>
                <a:latin typeface="Calibri" pitchFamily="34" charset="0"/>
                <a:cs typeface="Calibri" pitchFamily="34" charset="0"/>
              </a:rPr>
              <a:t>Do you always consider “what could go wrong?”</a:t>
            </a:r>
          </a:p>
          <a:p>
            <a:pPr marL="342900" indent="-342900">
              <a:buFont typeface="Arial" charset="0"/>
              <a:buAutoNum type="arabicPeriod"/>
            </a:pPr>
            <a:endParaRPr lang="en-GB"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18836</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1D630F-E432-4C7E-A320-5B97A2FAC23F}"/>
</file>

<file path=customXml/itemProps2.xml><?xml version="1.0" encoding="utf-8"?>
<ds:datastoreItem xmlns:ds="http://schemas.openxmlformats.org/officeDocument/2006/customXml" ds:itemID="{3A5D88EA-5F43-417B-8A80-9407E5803871}">
  <ds:schemaRefs>
    <ds:schemaRef ds:uri="4880e4f8-4b7d-4bdd-91e3-e10d47036eca"/>
    <ds:schemaRef ds:uri="9d51eac6-a7d5-47f5-a119-63d146adb134"/>
    <ds:schemaRef ds:uri="http://purl.org/dc/elements/1.1/"/>
    <ds:schemaRef ds:uri="http://schemas.microsoft.com/office/2006/documentManagement/types"/>
    <ds:schemaRef ds:uri="http://purl.org/dc/terms/"/>
    <ds:schemaRef ds:uri="http://schemas.microsoft.com/sharepoint/v3/fields"/>
    <ds:schemaRef ds:uri="http://schemas.microsoft.com/sharepoint/v3"/>
    <ds:schemaRef ds:uri="4880E4F8-4B7D-4BDD-91E3-E10D47036ECA"/>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2712</TotalTime>
  <Words>204</Words>
  <Application>Microsoft Office PowerPoint</Application>
  <PresentationFormat>On-screen Show (4:3)</PresentationFormat>
  <Paragraphs>30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232</cp:revision>
  <dcterms:created xsi:type="dcterms:W3CDTF">2001-05-03T06:07:08Z</dcterms:created>
  <dcterms:modified xsi:type="dcterms:W3CDTF">2024-04-21T11:27:18Z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