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6019800" y="5105400"/>
            <a:ext cx="781050" cy="1636695"/>
          </a:xfrm>
          <a:prstGeom prst="rect">
            <a:avLst/>
          </a:prstGeom>
          <a:noFill/>
          <a:ln w="9525">
            <a:noFill/>
            <a:miter lim="800000"/>
            <a:headEnd/>
            <a:tailEnd/>
          </a:ln>
          <a:effectLst/>
        </p:spPr>
      </p:pic>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6019800" cy="2277547"/>
          </a:xfrm>
          <a:prstGeom prst="rect">
            <a:avLst/>
          </a:prstGeom>
          <a:noFill/>
          <a:ln w="9525">
            <a:noFill/>
            <a:miter lim="800000"/>
            <a:headEnd/>
            <a:tailEnd/>
          </a:ln>
        </p:spPr>
        <p:txBody>
          <a:bodyPr>
            <a:spAutoFit/>
          </a:bodyPr>
          <a:lstStyle/>
          <a:p>
            <a:r>
              <a:rPr lang="en-US" sz="1600" b="1" dirty="0">
                <a:solidFill>
                  <a:schemeClr val="accent2"/>
                </a:solidFill>
                <a:latin typeface="Calibri" pitchFamily="34" charset="0"/>
                <a:cs typeface="Calibri" pitchFamily="34" charset="0"/>
              </a:rPr>
              <a:t>What happened </a:t>
            </a:r>
          </a:p>
          <a:p>
            <a:pPr algn="just">
              <a:spcBef>
                <a:spcPct val="50000"/>
              </a:spcBef>
            </a:pPr>
            <a:r>
              <a:rPr lang="en-US" sz="1200" dirty="0">
                <a:latin typeface="Calibri" pitchFamily="34" charset="0"/>
                <a:cs typeface="Calibri" pitchFamily="34" charset="0"/>
              </a:rPr>
              <a:t>A trainee assistant driller needed to move a hose to the inspection area and so he hooked it to the forklift using two chains connecting the boom to two end of the hose.  The forklift drove to the inspection area and as it lowered the hose one of the chain hooks slipped causing the hose to fall and swing striking him on the foot causing a fracture.</a:t>
            </a:r>
          </a:p>
          <a:p>
            <a:pPr algn="just">
              <a:spcBef>
                <a:spcPct val="50000"/>
              </a:spcBef>
            </a:pPr>
            <a:endParaRPr lang="en-US" sz="1200" dirty="0">
              <a:latin typeface="Calibri" pitchFamily="34" charset="0"/>
              <a:cs typeface="Calibri" pitchFamily="34" charset="0"/>
            </a:endParaRPr>
          </a:p>
          <a:p>
            <a:pPr algn="just">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2152619449"/>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LTI(#10)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1088916</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17/03/2015 (14:15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err="1">
                          <a:solidFill>
                            <a:schemeClr val="dk1"/>
                          </a:solidFill>
                          <a:latin typeface="Calibri" pitchFamily="34" charset="0"/>
                          <a:ea typeface="+mn-ea"/>
                          <a:cs typeface="Calibri" pitchFamily="34" charset="0"/>
                        </a:rPr>
                        <a:t>Saih</a:t>
                      </a:r>
                      <a:r>
                        <a:rPr lang="en-US" sz="1400" b="0" kern="1200" dirty="0">
                          <a:solidFill>
                            <a:schemeClr val="dk1"/>
                          </a:solidFill>
                          <a:latin typeface="Calibri" pitchFamily="34" charset="0"/>
                          <a:ea typeface="+mn-ea"/>
                          <a:cs typeface="Calibri" pitchFamily="34" charset="0"/>
                        </a:rPr>
                        <a:t> </a:t>
                      </a:r>
                      <a:r>
                        <a:rPr lang="en-US" sz="1400" b="0" kern="1200" dirty="0" err="1">
                          <a:solidFill>
                            <a:schemeClr val="dk1"/>
                          </a:solidFill>
                          <a:latin typeface="Calibri" pitchFamily="34" charset="0"/>
                          <a:ea typeface="+mn-ea"/>
                          <a:cs typeface="Calibri" pitchFamily="34" charset="0"/>
                        </a:rPr>
                        <a:t>Nhada</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sp>
        <p:nvSpPr>
          <p:cNvPr id="6181" name="Rounded Rectangular Callout 20"/>
          <p:cNvSpPr>
            <a:spLocks noChangeArrowheads="1"/>
          </p:cNvSpPr>
          <p:nvPr/>
        </p:nvSpPr>
        <p:spPr bwMode="auto">
          <a:xfrm>
            <a:off x="762000" y="4114800"/>
            <a:ext cx="4191000" cy="990600"/>
          </a:xfrm>
          <a:prstGeom prst="wedgeRoundRectCallout">
            <a:avLst>
              <a:gd name="adj1" fmla="val 80728"/>
              <a:gd name="adj2" fmla="val 93073"/>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100" dirty="0">
                <a:latin typeface="Calibri" pitchFamily="34" charset="0"/>
                <a:cs typeface="Calibri" pitchFamily="34" charset="0"/>
              </a:rPr>
              <a:t>How do you ensure security of the load?</a:t>
            </a:r>
          </a:p>
          <a:p>
            <a:pPr marL="342900" indent="-342900">
              <a:buFont typeface="Arial" charset="0"/>
              <a:buAutoNum type="arabicPeriod"/>
            </a:pPr>
            <a:r>
              <a:rPr lang="en-US" sz="1100" dirty="0">
                <a:latin typeface="Calibri" pitchFamily="34" charset="0"/>
                <a:cs typeface="Calibri" pitchFamily="34" charset="0"/>
              </a:rPr>
              <a:t>Do you keep out of the lifting zone during lifting operations?</a:t>
            </a:r>
          </a:p>
          <a:p>
            <a:pPr marL="342900" indent="-342900">
              <a:buFont typeface="Arial" charset="0"/>
              <a:buAutoNum type="arabicPeriod"/>
            </a:pPr>
            <a:r>
              <a:rPr lang="en-US" sz="1100" dirty="0">
                <a:latin typeface="Calibri" pitchFamily="34" charset="0"/>
                <a:cs typeface="Calibri" pitchFamily="34" charset="0"/>
              </a:rPr>
              <a:t>How do you protect people from the “Line of Fire”?  </a:t>
            </a:r>
          </a:p>
          <a:p>
            <a:pPr marL="342900" indent="-342900"/>
            <a:endParaRPr lang="en-GB"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sp>
        <p:nvSpPr>
          <p:cNvPr id="6186" name="Down Arrow 26"/>
          <p:cNvSpPr>
            <a:spLocks noChangeArrowheads="1"/>
          </p:cNvSpPr>
          <p:nvPr/>
        </p:nvSpPr>
        <p:spPr bwMode="auto">
          <a:xfrm rot="1772380">
            <a:off x="8052155" y="3804827"/>
            <a:ext cx="123825" cy="549275"/>
          </a:xfrm>
          <a:prstGeom prst="downArrow">
            <a:avLst>
              <a:gd name="adj1" fmla="val 50000"/>
              <a:gd name="adj2" fmla="val 50089"/>
            </a:avLst>
          </a:prstGeom>
          <a:solidFill>
            <a:srgbClr val="FF0000"/>
          </a:solidFill>
          <a:ln w="9525" algn="ctr">
            <a:solidFill>
              <a:schemeClr val="tx1"/>
            </a:solidFill>
            <a:round/>
            <a:headEnd/>
            <a:tailEnd/>
          </a:ln>
        </p:spPr>
        <p:txBody>
          <a:bodyPr/>
          <a:lstStyle/>
          <a:p>
            <a:endParaRPr lang="en-GB"/>
          </a:p>
        </p:txBody>
      </p:sp>
      <p:pic>
        <p:nvPicPr>
          <p:cNvPr id="3" name="Picture 3"/>
          <p:cNvPicPr>
            <a:picLocks noChangeAspect="1" noChangeArrowheads="1"/>
          </p:cNvPicPr>
          <p:nvPr/>
        </p:nvPicPr>
        <p:blipFill>
          <a:blip r:embed="rId5" cstate="print"/>
          <a:srcRect/>
          <a:stretch>
            <a:fillRect/>
          </a:stretch>
        </p:blipFill>
        <p:spPr bwMode="auto">
          <a:xfrm>
            <a:off x="228600" y="762000"/>
            <a:ext cx="1066799" cy="1400174"/>
          </a:xfrm>
          <a:prstGeom prst="rect">
            <a:avLst/>
          </a:prstGeom>
          <a:noFill/>
          <a:ln w="9525">
            <a:noFill/>
            <a:miter lim="800000"/>
            <a:headEnd/>
            <a:tailEnd/>
          </a:ln>
          <a:effectLst/>
        </p:spPr>
      </p:pic>
      <p:pic>
        <p:nvPicPr>
          <p:cNvPr id="21" name="Picture 3" descr="C:\Users\mohamed.mustafa\Desktop\T78 incidant\new incidant\Hamood Incident\17.03.15 Incident PIC's\DSC03788.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19800" y="2209800"/>
            <a:ext cx="30480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p:cNvPicPr>
            <a:picLocks noChangeAspect="1" noChangeArrowheads="1"/>
          </p:cNvPicPr>
          <p:nvPr/>
        </p:nvPicPr>
        <p:blipFill>
          <a:blip r:embed="rId3" cstate="print"/>
          <a:srcRect/>
          <a:stretch>
            <a:fillRect/>
          </a:stretch>
        </p:blipFill>
        <p:spPr bwMode="auto">
          <a:xfrm>
            <a:off x="6702076" y="3621105"/>
            <a:ext cx="308324" cy="64609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18838</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397040-BD89-43BB-A236-C3D86A933B43}"/>
</file>

<file path=customXml/itemProps2.xml><?xml version="1.0" encoding="utf-8"?>
<ds:datastoreItem xmlns:ds="http://schemas.openxmlformats.org/officeDocument/2006/customXml" ds:itemID="{3A5D88EA-5F43-417B-8A80-9407E5803871}">
  <ds:schemaRefs>
    <ds:schemaRef ds:uri="4880E4F8-4B7D-4BDD-91E3-E10D47036ECA"/>
    <ds:schemaRef ds:uri="http://purl.org/dc/dcmitype/"/>
    <ds:schemaRef ds:uri="http://purl.org/dc/elements/1.1/"/>
    <ds:schemaRef ds:uri="http://schemas.microsoft.com/office/2006/documentManagement/types"/>
    <ds:schemaRef ds:uri="http://www.w3.org/XML/1998/namespace"/>
    <ds:schemaRef ds:uri="http://schemas.microsoft.com/sharepoint/v3"/>
    <ds:schemaRef ds:uri="http://schemas.microsoft.com/office/2006/metadata/properties"/>
    <ds:schemaRef ds:uri="http://schemas.microsoft.com/office/infopath/2007/PartnerControls"/>
    <ds:schemaRef ds:uri="http://schemas.openxmlformats.org/package/2006/metadata/core-properties"/>
    <ds:schemaRef ds:uri="http://purl.org/dc/terms/"/>
    <ds:schemaRef ds:uri="9d51eac6-a7d5-47f5-a119-63d146adb134"/>
    <ds:schemaRef ds:uri="4880e4f8-4b7d-4bdd-91e3-e10d47036eca"/>
    <ds:schemaRef ds:uri="http://schemas.microsoft.com/sharepoint/v3/fields"/>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2567</TotalTime>
  <Words>170</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218</cp:revision>
  <dcterms:created xsi:type="dcterms:W3CDTF">2001-05-03T06:07:08Z</dcterms:created>
  <dcterms:modified xsi:type="dcterms:W3CDTF">2024-04-21T11:26:52Z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