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6"/>
  </p:notesMasterIdLst>
  <p:handoutMasterIdLst>
    <p:handoutMasterId r:id="rId7"/>
  </p:handoutMasterIdLst>
  <p:sldIdLst>
    <p:sldId id="261" r:id="rId5"/>
  </p:sldIdLst>
  <p:sldSz cx="9144000" cy="6858000" type="screen4x3"/>
  <p:notesSz cx="6670675" cy="9929813"/>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8">
          <p15:clr>
            <a:srgbClr val="A4A3A4"/>
          </p15:clr>
        </p15:guide>
        <p15:guide id="2" pos="210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DD5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188"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8" d="100"/>
          <a:sy n="88" d="100"/>
        </p:scale>
        <p:origin x="-3870" y="-108"/>
      </p:cViewPr>
      <p:guideLst>
        <p:guide orient="horz" pos="3128"/>
        <p:guide pos="210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handoutMaster" Target="handoutMasters/handoutMaster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2890838"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9219" name="Rectangle 3"/>
          <p:cNvSpPr>
            <a:spLocks noGrp="1" noChangeArrowheads="1"/>
          </p:cNvSpPr>
          <p:nvPr>
            <p:ph type="dt" sz="quarter" idx="1"/>
          </p:nvPr>
        </p:nvSpPr>
        <p:spPr bwMode="auto">
          <a:xfrm>
            <a:off x="3779838" y="0"/>
            <a:ext cx="2890837"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9220" name="Rectangle 4"/>
          <p:cNvSpPr>
            <a:spLocks noGrp="1" noChangeArrowheads="1"/>
          </p:cNvSpPr>
          <p:nvPr>
            <p:ph type="ftr" sz="quarter" idx="2"/>
          </p:nvPr>
        </p:nvSpPr>
        <p:spPr bwMode="auto">
          <a:xfrm>
            <a:off x="0" y="9432925"/>
            <a:ext cx="2890838"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9221" name="Rectangle 5"/>
          <p:cNvSpPr>
            <a:spLocks noGrp="1" noChangeArrowheads="1"/>
          </p:cNvSpPr>
          <p:nvPr>
            <p:ph type="sldNum" sz="quarter" idx="3"/>
          </p:nvPr>
        </p:nvSpPr>
        <p:spPr bwMode="auto">
          <a:xfrm>
            <a:off x="3779838" y="9432925"/>
            <a:ext cx="2890837"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247850DC-4B7B-4DDB-AF95-BE45BC800185}" type="slidenum">
              <a:rPr lang="en-US"/>
              <a:pPr>
                <a:defRPr/>
              </a:pPr>
              <a:t>‹#›</a:t>
            </a:fld>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2890838"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8195" name="Rectangle 3"/>
          <p:cNvSpPr>
            <a:spLocks noGrp="1" noChangeArrowheads="1"/>
          </p:cNvSpPr>
          <p:nvPr>
            <p:ph type="dt" idx="1"/>
          </p:nvPr>
        </p:nvSpPr>
        <p:spPr bwMode="auto">
          <a:xfrm>
            <a:off x="3779838" y="0"/>
            <a:ext cx="2890837"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7172" name="Rectangle 4"/>
          <p:cNvSpPr>
            <a:spLocks noGrp="1" noRot="1" noChangeAspect="1" noChangeArrowheads="1" noTextEdit="1"/>
          </p:cNvSpPr>
          <p:nvPr>
            <p:ph type="sldImg" idx="2"/>
          </p:nvPr>
        </p:nvSpPr>
        <p:spPr bwMode="auto">
          <a:xfrm>
            <a:off x="852488" y="744538"/>
            <a:ext cx="4965700" cy="3724275"/>
          </a:xfrm>
          <a:prstGeom prst="rect">
            <a:avLst/>
          </a:prstGeom>
          <a:noFill/>
          <a:ln w="9525">
            <a:solidFill>
              <a:srgbClr val="000000"/>
            </a:solidFill>
            <a:miter lim="800000"/>
            <a:headEnd/>
            <a:tailEnd/>
          </a:ln>
        </p:spPr>
      </p:sp>
      <p:sp>
        <p:nvSpPr>
          <p:cNvPr id="8197" name="Rectangle 5"/>
          <p:cNvSpPr>
            <a:spLocks noGrp="1" noChangeArrowheads="1"/>
          </p:cNvSpPr>
          <p:nvPr>
            <p:ph type="body" sz="quarter" idx="3"/>
          </p:nvPr>
        </p:nvSpPr>
        <p:spPr bwMode="auto">
          <a:xfrm>
            <a:off x="889000" y="4716463"/>
            <a:ext cx="4892675" cy="446881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8198" name="Rectangle 6"/>
          <p:cNvSpPr>
            <a:spLocks noGrp="1" noChangeArrowheads="1"/>
          </p:cNvSpPr>
          <p:nvPr>
            <p:ph type="ftr" sz="quarter" idx="4"/>
          </p:nvPr>
        </p:nvSpPr>
        <p:spPr bwMode="auto">
          <a:xfrm>
            <a:off x="0" y="9432925"/>
            <a:ext cx="2890838"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8199" name="Rectangle 7"/>
          <p:cNvSpPr>
            <a:spLocks noGrp="1" noChangeArrowheads="1"/>
          </p:cNvSpPr>
          <p:nvPr>
            <p:ph type="sldNum" sz="quarter" idx="5"/>
          </p:nvPr>
        </p:nvSpPr>
        <p:spPr bwMode="auto">
          <a:xfrm>
            <a:off x="3779838" y="9432925"/>
            <a:ext cx="2890837"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DD9F01EB-EC81-47AB-BA30-57B692915657}"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p:spPr>
        <p:txBody>
          <a:bodyPr/>
          <a:lstStyle/>
          <a:p>
            <a:fld id="{D641B58E-A7C1-4628-991B-46E81AD7F1F5}" type="slidenum">
              <a:rPr lang="en-US" smtClean="0"/>
              <a:pPr/>
              <a:t>1</a:t>
            </a:fld>
            <a:endParaRPr lang="en-US"/>
          </a:p>
        </p:txBody>
      </p:sp>
      <p:sp>
        <p:nvSpPr>
          <p:cNvPr id="8195" name="Rectangle 2"/>
          <p:cNvSpPr>
            <a:spLocks noGrp="1" noRot="1" noChangeAspect="1" noChangeArrowheads="1" noTextEdit="1"/>
          </p:cNvSpPr>
          <p:nvPr>
            <p:ph type="sldImg"/>
          </p:nvPr>
        </p:nvSpPr>
        <p:spPr>
          <a:ln/>
        </p:spPr>
      </p:sp>
      <p:sp>
        <p:nvSpPr>
          <p:cNvPr id="8196" name="Rectangle 3"/>
          <p:cNvSpPr>
            <a:spLocks noGrp="1" noChangeArrowheads="1"/>
          </p:cNvSpPr>
          <p:nvPr>
            <p:ph type="body" idx="1"/>
          </p:nvPr>
        </p:nvSpPr>
        <p:spPr>
          <a:noFill/>
          <a:ln/>
        </p:spPr>
        <p:txBody>
          <a:bodyPr/>
          <a:lstStyle/>
          <a:p>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Rectangle 3"/>
          <p:cNvSpPr/>
          <p:nvPr userDrawn="1"/>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a:defRPr/>
            </a:pPr>
            <a:endParaRPr lang="en-US"/>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Rectangle 4"/>
          <p:cNvSpPr>
            <a:spLocks noGrp="1" noChangeArrowheads="1"/>
          </p:cNvSpPr>
          <p:nvPr>
            <p:ph type="dt" sz="half" idx="10"/>
          </p:nvPr>
        </p:nvSpPr>
        <p:spPr/>
        <p:txBody>
          <a:bodyPr/>
          <a:lstStyle>
            <a:lvl1pPr>
              <a:defRPr/>
            </a:lvl1pPr>
          </a:lstStyle>
          <a:p>
            <a:pPr>
              <a:defRPr/>
            </a:pPr>
            <a:endParaRPr lang="en-US"/>
          </a:p>
        </p:txBody>
      </p:sp>
      <p:sp>
        <p:nvSpPr>
          <p:cNvPr id="6" name="Rectangle 5"/>
          <p:cNvSpPr>
            <a:spLocks noGrp="1" noChangeArrowheads="1"/>
          </p:cNvSpPr>
          <p:nvPr>
            <p:ph type="ftr" sz="quarter" idx="11"/>
          </p:nvPr>
        </p:nvSpPr>
        <p:spPr/>
        <p:txBody>
          <a:bodyPr/>
          <a:lstStyle>
            <a:lvl1pPr>
              <a:defRPr/>
            </a:lvl1pPr>
          </a:lstStyle>
          <a:p>
            <a:pPr>
              <a:defRPr/>
            </a:pPr>
            <a:endParaRPr lang="en-US"/>
          </a:p>
        </p:txBody>
      </p:sp>
      <p:sp>
        <p:nvSpPr>
          <p:cNvPr id="7" name="Rectangle 6"/>
          <p:cNvSpPr>
            <a:spLocks noGrp="1" noChangeArrowheads="1"/>
          </p:cNvSpPr>
          <p:nvPr>
            <p:ph type="sldNum" sz="quarter" idx="12"/>
          </p:nvPr>
        </p:nvSpPr>
        <p:spPr/>
        <p:txBody>
          <a:bodyPr/>
          <a:lstStyle>
            <a:lvl1pPr algn="ctr">
              <a:defRPr/>
            </a:lvl1pPr>
          </a:lstStyle>
          <a:p>
            <a:pPr>
              <a:defRPr/>
            </a:pPr>
            <a:fld id="{4F40A6A1-EDEA-49E7-9EBE-CCE48D7C39AA}"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8077200" cy="685800"/>
          </a:xfrm>
          <a:prstGeom prst="rect">
            <a:avLst/>
          </a:prstGeom>
        </p:spPr>
        <p:txBody>
          <a:bodyPr/>
          <a:lstStyle>
            <a:lvl1pPr>
              <a:defRPr sz="2000"/>
            </a:lvl1pPr>
          </a:lstStyle>
          <a:p>
            <a:r>
              <a:rPr lang="en-US"/>
              <a:t>Click to edit Master title style</a:t>
            </a:r>
            <a:endParaRPr lang="en-US" dirty="0"/>
          </a:p>
        </p:txBody>
      </p:sp>
      <p:sp>
        <p:nvSpPr>
          <p:cNvPr id="3" name="Rectangle 4"/>
          <p:cNvSpPr>
            <a:spLocks noGrp="1" noChangeArrowheads="1"/>
          </p:cNvSpPr>
          <p:nvPr>
            <p:ph type="dt" sz="half" idx="10"/>
          </p:nvPr>
        </p:nvSpPr>
        <p:spPr/>
        <p:txBody>
          <a:bodyPr/>
          <a:lstStyle>
            <a:lvl1pPr>
              <a:defRPr/>
            </a:lvl1pPr>
          </a:lstStyle>
          <a:p>
            <a:pPr>
              <a:defRPr/>
            </a:pPr>
            <a:endParaRPr lang="en-US"/>
          </a:p>
        </p:txBody>
      </p:sp>
      <p:sp>
        <p:nvSpPr>
          <p:cNvPr id="4" name="Rectangle 5"/>
          <p:cNvSpPr>
            <a:spLocks noGrp="1" noChangeArrowheads="1"/>
          </p:cNvSpPr>
          <p:nvPr>
            <p:ph type="ftr" sz="quarter" idx="11"/>
          </p:nvPr>
        </p:nvSpPr>
        <p:spPr/>
        <p:txBody>
          <a:bodyPr/>
          <a:lstStyle>
            <a:lvl1pPr>
              <a:defRPr/>
            </a:lvl1pPr>
          </a:lstStyle>
          <a:p>
            <a:pPr>
              <a:defRPr/>
            </a:pPr>
            <a:endParaRPr lang="en-US"/>
          </a:p>
        </p:txBody>
      </p:sp>
      <p:sp>
        <p:nvSpPr>
          <p:cNvPr id="5" name="Rectangle 6"/>
          <p:cNvSpPr>
            <a:spLocks noGrp="1" noChangeArrowheads="1"/>
          </p:cNvSpPr>
          <p:nvPr>
            <p:ph type="sldNum" sz="quarter" idx="12"/>
          </p:nvPr>
        </p:nvSpPr>
        <p:spPr/>
        <p:txBody>
          <a:bodyPr/>
          <a:lstStyle>
            <a:lvl1pPr algn="ctr">
              <a:defRPr/>
            </a:lvl1pPr>
          </a:lstStyle>
          <a:p>
            <a:pPr>
              <a:defRPr/>
            </a:pPr>
            <a:fld id="{08737962-356F-4FE4-81D9-35F7017D157D}"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endParaRPr lang="en-US"/>
          </a:p>
        </p:txBody>
      </p:sp>
      <p:sp>
        <p:nvSpPr>
          <p:cNvPr id="3" name="Rectangle 5"/>
          <p:cNvSpPr>
            <a:spLocks noGrp="1" noChangeArrowheads="1"/>
          </p:cNvSpPr>
          <p:nvPr>
            <p:ph type="ftr" sz="quarter" idx="11"/>
          </p:nvPr>
        </p:nvSpPr>
        <p:spPr/>
        <p:txBody>
          <a:bodyPr/>
          <a:lstStyle>
            <a:lvl1pPr>
              <a:defRPr/>
            </a:lvl1pPr>
          </a:lstStyle>
          <a:p>
            <a:pPr>
              <a:defRPr/>
            </a:pPr>
            <a:endParaRPr lang="en-US"/>
          </a:p>
        </p:txBody>
      </p:sp>
      <p:sp>
        <p:nvSpPr>
          <p:cNvPr id="4" name="Rectangle 6"/>
          <p:cNvSpPr>
            <a:spLocks noGrp="1" noChangeArrowheads="1"/>
          </p:cNvSpPr>
          <p:nvPr>
            <p:ph type="sldNum" sz="quarter" idx="12"/>
          </p:nvPr>
        </p:nvSpPr>
        <p:spPr/>
        <p:txBody>
          <a:bodyPr/>
          <a:lstStyle>
            <a:lvl1pPr algn="ctr">
              <a:defRPr/>
            </a:lvl1pPr>
          </a:lstStyle>
          <a:p>
            <a:pPr>
              <a:defRPr/>
            </a:pPr>
            <a:fld id="{AEA803EE-8FA3-4F22-9D29-81750D76E988}"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Table">
    <p:spTree>
      <p:nvGrpSpPr>
        <p:cNvPr id="1" name=""/>
        <p:cNvGrpSpPr/>
        <p:nvPr/>
      </p:nvGrpSpPr>
      <p:grpSpPr>
        <a:xfrm>
          <a:off x="0" y="0"/>
          <a:ext cx="0" cy="0"/>
          <a:chOff x="0" y="0"/>
          <a:chExt cx="0" cy="0"/>
        </a:xfrm>
      </p:grpSpPr>
      <p:sp>
        <p:nvSpPr>
          <p:cNvPr id="3" name="Table Placeholder 2"/>
          <p:cNvSpPr>
            <a:spLocks noGrp="1"/>
          </p:cNvSpPr>
          <p:nvPr>
            <p:ph type="tbl" idx="1"/>
          </p:nvPr>
        </p:nvSpPr>
        <p:spPr>
          <a:xfrm>
            <a:off x="685800" y="1981200"/>
            <a:ext cx="7772400" cy="4114800"/>
          </a:xfrm>
        </p:spPr>
        <p:txBody>
          <a:bodyPr/>
          <a:lstStyle/>
          <a:p>
            <a:pPr lvl="0"/>
            <a:endParaRPr lang="en-US" noProof="0" dirty="0"/>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endParaRPr lang="en-US"/>
          </a:p>
        </p:txBody>
      </p:sp>
      <p:sp>
        <p:nvSpPr>
          <p:cNvPr id="6" name="Rectangle 6"/>
          <p:cNvSpPr>
            <a:spLocks noGrp="1" noChangeArrowheads="1"/>
          </p:cNvSpPr>
          <p:nvPr>
            <p:ph type="sldNum" sz="quarter" idx="12"/>
          </p:nvPr>
        </p:nvSpPr>
        <p:spPr/>
        <p:txBody>
          <a:bodyPr/>
          <a:lstStyle>
            <a:lvl1pPr algn="ctr">
              <a:defRPr/>
            </a:lvl1pPr>
          </a:lstStyle>
          <a:p>
            <a:pPr>
              <a:defRPr/>
            </a:pPr>
            <a:fld id="{3D438053-C4AA-4E08-BCC6-BC89ADAA5D9C}"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1030" name="Rectangle 6"/>
          <p:cNvSpPr>
            <a:spLocks noGrp="1" noChangeArrowheads="1"/>
          </p:cNvSpPr>
          <p:nvPr>
            <p:ph type="sldNum" sz="quarter" idx="4"/>
          </p:nvPr>
        </p:nvSpPr>
        <p:spPr bwMode="auto">
          <a:xfrm>
            <a:off x="70104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06026161-7E6D-47DA-9480-04F3657FA99F}" type="slidenum">
              <a:rPr lang="en-US"/>
              <a:pPr>
                <a:defRPr/>
              </a:pPr>
              <a:t>‹#›</a:t>
            </a:fld>
            <a:endParaRPr lang="en-US"/>
          </a:p>
        </p:txBody>
      </p:sp>
      <p:sp>
        <p:nvSpPr>
          <p:cNvPr id="7" name="TextBox 6"/>
          <p:cNvSpPr txBox="1"/>
          <p:nvPr userDrawn="1"/>
        </p:nvSpPr>
        <p:spPr>
          <a:xfrm>
            <a:off x="762000" y="228600"/>
            <a:ext cx="7467600" cy="400050"/>
          </a:xfrm>
          <a:prstGeom prst="rect">
            <a:avLst/>
          </a:prstGeom>
          <a:noFill/>
        </p:spPr>
        <p:txBody>
          <a:bodyPr>
            <a:spAutoFit/>
          </a:bodyPr>
          <a:lstStyle/>
          <a:p>
            <a:pPr>
              <a:defRPr/>
            </a:pPr>
            <a:r>
              <a:rPr lang="en-US" sz="2000" b="1" i="1" kern="0" dirty="0">
                <a:solidFill>
                  <a:srgbClr val="CCCCFF"/>
                </a:solidFill>
                <a:latin typeface="Arial"/>
                <a:ea typeface="+mj-ea"/>
                <a:cs typeface="Arial"/>
              </a:rPr>
              <a:t>Main contractor name – LTI# - Date of incident</a:t>
            </a:r>
            <a:endParaRPr lang="en-US" dirty="0"/>
          </a:p>
        </p:txBody>
      </p:sp>
      <p:sp>
        <p:nvSpPr>
          <p:cNvPr id="8" name="Rectangle 7"/>
          <p:cNvSpPr/>
          <p:nvPr userDrawn="1"/>
        </p:nvSpPr>
        <p:spPr bwMode="auto">
          <a:xfrm>
            <a:off x="0" y="0"/>
            <a:ext cx="9144000" cy="68580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a:lstStyle/>
          <a:p>
            <a:pPr>
              <a:defRPr/>
            </a:pPr>
            <a:endParaRPr lang="en-US"/>
          </a:p>
        </p:txBody>
      </p:sp>
      <p:pic>
        <p:nvPicPr>
          <p:cNvPr id="1032" name="Content Placeholder 3" descr="PPT option1.jpg"/>
          <p:cNvPicPr>
            <a:picLocks noChangeAspect="1"/>
          </p:cNvPicPr>
          <p:nvPr userDrawn="1"/>
        </p:nvPicPr>
        <p:blipFill>
          <a:blip r:embed="rId6" cstate="print"/>
          <a:srcRect/>
          <a:stretch>
            <a:fillRect/>
          </a:stretch>
        </p:blipFill>
        <p:spPr bwMode="auto">
          <a:xfrm>
            <a:off x="-11113" y="0"/>
            <a:ext cx="9155113" cy="68580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963" r:id="rId1"/>
    <p:sldLayoutId id="2147483964" r:id="rId2"/>
    <p:sldLayoutId id="2147483965" r:id="rId3"/>
    <p:sldLayoutId id="2147483966" r:id="rId4"/>
  </p:sldLayoutIdLst>
  <p:hf hdr="0" ftr="0" dt="0"/>
  <p:txStyles>
    <p:titleStyle>
      <a:lvl1pPr algn="ctr" rtl="0" eaLnBrk="0" fontAlgn="base" hangingPunct="0">
        <a:spcBef>
          <a:spcPct val="0"/>
        </a:spcBef>
        <a:spcAft>
          <a:spcPct val="0"/>
        </a:spcAft>
        <a:defRPr sz="2000" i="1">
          <a:solidFill>
            <a:schemeClr val="hlink"/>
          </a:solidFill>
          <a:latin typeface="+mj-lt"/>
          <a:ea typeface="+mj-ea"/>
          <a:cs typeface="+mj-cs"/>
        </a:defRPr>
      </a:lvl1pPr>
      <a:lvl2pPr algn="ctr" rtl="0" eaLnBrk="0" fontAlgn="base" hangingPunct="0">
        <a:spcBef>
          <a:spcPct val="0"/>
        </a:spcBef>
        <a:spcAft>
          <a:spcPct val="0"/>
        </a:spcAft>
        <a:defRPr sz="2000" i="1">
          <a:solidFill>
            <a:schemeClr val="hlink"/>
          </a:solidFill>
          <a:latin typeface="Arial" charset="0"/>
          <a:cs typeface="Arial" charset="0"/>
        </a:defRPr>
      </a:lvl2pPr>
      <a:lvl3pPr algn="ctr" rtl="0" eaLnBrk="0" fontAlgn="base" hangingPunct="0">
        <a:spcBef>
          <a:spcPct val="0"/>
        </a:spcBef>
        <a:spcAft>
          <a:spcPct val="0"/>
        </a:spcAft>
        <a:defRPr sz="2000" i="1">
          <a:solidFill>
            <a:schemeClr val="hlink"/>
          </a:solidFill>
          <a:latin typeface="Arial" charset="0"/>
          <a:cs typeface="Arial" charset="0"/>
        </a:defRPr>
      </a:lvl3pPr>
      <a:lvl4pPr algn="ctr" rtl="0" eaLnBrk="0" fontAlgn="base" hangingPunct="0">
        <a:spcBef>
          <a:spcPct val="0"/>
        </a:spcBef>
        <a:spcAft>
          <a:spcPct val="0"/>
        </a:spcAft>
        <a:defRPr sz="2000" i="1">
          <a:solidFill>
            <a:schemeClr val="hlink"/>
          </a:solidFill>
          <a:latin typeface="Arial" charset="0"/>
          <a:cs typeface="Arial" charset="0"/>
        </a:defRPr>
      </a:lvl4pPr>
      <a:lvl5pPr algn="ctr" rtl="0" eaLnBrk="0" fontAlgn="base" hangingPunct="0">
        <a:spcBef>
          <a:spcPct val="0"/>
        </a:spcBef>
        <a:spcAft>
          <a:spcPct val="0"/>
        </a:spcAft>
        <a:defRPr sz="2000" i="1">
          <a:solidFill>
            <a:schemeClr val="hlink"/>
          </a:solidFill>
          <a:latin typeface="Arial" charset="0"/>
          <a:cs typeface="Arial" charset="0"/>
        </a:defRPr>
      </a:lvl5pPr>
      <a:lvl6pPr marL="457200" algn="ctr" rtl="0" eaLnBrk="0" fontAlgn="base" hangingPunct="0">
        <a:spcBef>
          <a:spcPct val="0"/>
        </a:spcBef>
        <a:spcAft>
          <a:spcPct val="0"/>
        </a:spcAft>
        <a:defRPr sz="2800">
          <a:solidFill>
            <a:schemeClr val="hlink"/>
          </a:solidFill>
          <a:latin typeface="Arial" charset="0"/>
          <a:cs typeface="Arial" charset="0"/>
        </a:defRPr>
      </a:lvl6pPr>
      <a:lvl7pPr marL="914400" algn="ctr" rtl="0" eaLnBrk="0" fontAlgn="base" hangingPunct="0">
        <a:spcBef>
          <a:spcPct val="0"/>
        </a:spcBef>
        <a:spcAft>
          <a:spcPct val="0"/>
        </a:spcAft>
        <a:defRPr sz="2800">
          <a:solidFill>
            <a:schemeClr val="hlink"/>
          </a:solidFill>
          <a:latin typeface="Arial" charset="0"/>
          <a:cs typeface="Arial" charset="0"/>
        </a:defRPr>
      </a:lvl7pPr>
      <a:lvl8pPr marL="1371600" algn="ctr" rtl="0" eaLnBrk="0" fontAlgn="base" hangingPunct="0">
        <a:spcBef>
          <a:spcPct val="0"/>
        </a:spcBef>
        <a:spcAft>
          <a:spcPct val="0"/>
        </a:spcAft>
        <a:defRPr sz="2800">
          <a:solidFill>
            <a:schemeClr val="hlink"/>
          </a:solidFill>
          <a:latin typeface="Arial" charset="0"/>
          <a:cs typeface="Arial" charset="0"/>
        </a:defRPr>
      </a:lvl8pPr>
      <a:lvl9pPr marL="1828800" algn="ctr" rtl="0" eaLnBrk="0" fontAlgn="base" hangingPunct="0">
        <a:spcBef>
          <a:spcPct val="0"/>
        </a:spcBef>
        <a:spcAft>
          <a:spcPct val="0"/>
        </a:spcAft>
        <a:defRPr sz="2800">
          <a:solidFill>
            <a:schemeClr val="hlink"/>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14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3.xml"/><Relationship Id="rId6" Type="http://schemas.openxmlformats.org/officeDocument/2006/relationships/image" Target="../media/image5.jpe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3" cstate="print"/>
          <a:srcRect/>
          <a:stretch>
            <a:fillRect/>
          </a:stretch>
        </p:blipFill>
        <p:spPr bwMode="auto">
          <a:xfrm>
            <a:off x="6019800" y="5105400"/>
            <a:ext cx="781050" cy="1636695"/>
          </a:xfrm>
          <a:prstGeom prst="rect">
            <a:avLst/>
          </a:prstGeom>
          <a:noFill/>
          <a:ln w="9525">
            <a:noFill/>
            <a:miter lim="800000"/>
            <a:headEnd/>
            <a:tailEnd/>
          </a:ln>
          <a:effectLst/>
        </p:spPr>
      </p:pic>
      <p:sp>
        <p:nvSpPr>
          <p:cNvPr id="6146" name="Rectangle 6"/>
          <p:cNvSpPr>
            <a:spLocks noChangeArrowheads="1"/>
          </p:cNvSpPr>
          <p:nvPr/>
        </p:nvSpPr>
        <p:spPr bwMode="auto">
          <a:xfrm>
            <a:off x="609600" y="0"/>
            <a:ext cx="7772400" cy="1143000"/>
          </a:xfrm>
          <a:prstGeom prst="rect">
            <a:avLst/>
          </a:prstGeom>
          <a:noFill/>
          <a:ln w="9525">
            <a:noFill/>
            <a:miter lim="800000"/>
            <a:headEnd/>
            <a:tailEnd/>
          </a:ln>
        </p:spPr>
        <p:txBody>
          <a:bodyPr anchor="ctr"/>
          <a:lstStyle/>
          <a:p>
            <a:pPr algn="ctr"/>
            <a:endParaRPr lang="en-US" sz="2800" b="1">
              <a:solidFill>
                <a:schemeClr val="hlink"/>
              </a:solidFill>
              <a:latin typeface="Arial" charset="0"/>
              <a:cs typeface="Arial" charset="0"/>
            </a:endParaRPr>
          </a:p>
        </p:txBody>
      </p:sp>
      <p:sp>
        <p:nvSpPr>
          <p:cNvPr id="6" name="TextBox 5"/>
          <p:cNvSpPr txBox="1"/>
          <p:nvPr/>
        </p:nvSpPr>
        <p:spPr>
          <a:xfrm>
            <a:off x="1143000" y="1600200"/>
            <a:ext cx="8153400" cy="1570038"/>
          </a:xfrm>
          <a:prstGeom prst="rect">
            <a:avLst/>
          </a:prstGeom>
          <a:noFill/>
        </p:spPr>
        <p:txBody>
          <a:bodyPr>
            <a:spAutoFit/>
          </a:bodyPr>
          <a:lstStyle/>
          <a:p>
            <a:pPr>
              <a:buFont typeface="Arial" pitchFamily="34" charset="0"/>
              <a:buChar char="•"/>
              <a:defRPr/>
            </a:pPr>
            <a:endParaRPr lang="en-US" sz="1600" dirty="0">
              <a:solidFill>
                <a:schemeClr val="accent2">
                  <a:lumMod val="60000"/>
                  <a:lumOff val="40000"/>
                </a:schemeClr>
              </a:solidFill>
              <a:latin typeface="Calibri" pitchFamily="34" charset="0"/>
              <a:cs typeface="Calibri" pitchFamily="34" charset="0"/>
            </a:endParaRPr>
          </a:p>
          <a:p>
            <a:pPr>
              <a:buFont typeface="Arial" pitchFamily="34" charset="0"/>
              <a:buChar char="•"/>
              <a:defRPr/>
            </a:pPr>
            <a:endParaRPr lang="en-US" sz="1600" dirty="0">
              <a:solidFill>
                <a:schemeClr val="accent2">
                  <a:lumMod val="60000"/>
                  <a:lumOff val="40000"/>
                </a:schemeClr>
              </a:solidFill>
              <a:latin typeface="Calibri" pitchFamily="34" charset="0"/>
              <a:cs typeface="Calibri" pitchFamily="34" charset="0"/>
            </a:endParaRPr>
          </a:p>
          <a:p>
            <a:pPr>
              <a:defRPr/>
            </a:pPr>
            <a:endParaRPr lang="en-US" sz="1600" dirty="0">
              <a:solidFill>
                <a:schemeClr val="accent2">
                  <a:lumMod val="60000"/>
                  <a:lumOff val="40000"/>
                </a:schemeClr>
              </a:solidFill>
              <a:latin typeface="Calibri" pitchFamily="34" charset="0"/>
              <a:cs typeface="Calibri" pitchFamily="34" charset="0"/>
            </a:endParaRPr>
          </a:p>
          <a:p>
            <a:pPr>
              <a:defRPr/>
            </a:pPr>
            <a:endParaRPr lang="en-US" dirty="0">
              <a:latin typeface="Calibri" pitchFamily="34" charset="0"/>
              <a:cs typeface="Calibri" pitchFamily="34" charset="0"/>
            </a:endParaRPr>
          </a:p>
          <a:p>
            <a:pPr>
              <a:defRPr/>
            </a:pPr>
            <a:r>
              <a:rPr lang="en-US" dirty="0">
                <a:latin typeface="Calibri" pitchFamily="34" charset="0"/>
                <a:cs typeface="Calibri" pitchFamily="34" charset="0"/>
              </a:rPr>
              <a:t> </a:t>
            </a:r>
          </a:p>
        </p:txBody>
      </p:sp>
      <p:sp>
        <p:nvSpPr>
          <p:cNvPr id="6148" name="Rectangle 5"/>
          <p:cNvSpPr>
            <a:spLocks noChangeArrowheads="1"/>
          </p:cNvSpPr>
          <p:nvPr/>
        </p:nvSpPr>
        <p:spPr bwMode="auto">
          <a:xfrm>
            <a:off x="0" y="152400"/>
            <a:ext cx="9144000" cy="609600"/>
          </a:xfrm>
          <a:prstGeom prst="rect">
            <a:avLst/>
          </a:prstGeom>
          <a:noFill/>
          <a:ln w="9525">
            <a:noFill/>
            <a:miter lim="800000"/>
            <a:headEnd/>
            <a:tailEnd/>
          </a:ln>
        </p:spPr>
        <p:txBody>
          <a:bodyPr/>
          <a:lstStyle/>
          <a:p>
            <a:pPr algn="ctr"/>
            <a:endParaRPr lang="en-GB" b="1">
              <a:solidFill>
                <a:srgbClr val="FFFFFF"/>
              </a:solidFill>
              <a:latin typeface="Calibri" pitchFamily="34" charset="0"/>
              <a:cs typeface="Calibri" pitchFamily="34" charset="0"/>
            </a:endParaRPr>
          </a:p>
        </p:txBody>
      </p:sp>
      <p:sp>
        <p:nvSpPr>
          <p:cNvPr id="6149" name="Rectangle 4"/>
          <p:cNvSpPr>
            <a:spLocks noChangeArrowheads="1"/>
          </p:cNvSpPr>
          <p:nvPr/>
        </p:nvSpPr>
        <p:spPr bwMode="auto">
          <a:xfrm>
            <a:off x="0" y="44450"/>
            <a:ext cx="184150" cy="368300"/>
          </a:xfrm>
          <a:prstGeom prst="rect">
            <a:avLst/>
          </a:prstGeom>
          <a:noFill/>
          <a:ln w="9525">
            <a:noFill/>
            <a:miter lim="800000"/>
            <a:headEnd/>
            <a:tailEnd/>
          </a:ln>
        </p:spPr>
        <p:txBody>
          <a:bodyPr wrap="none" anchor="ctr">
            <a:spAutoFit/>
          </a:bodyPr>
          <a:lstStyle/>
          <a:p>
            <a:pPr eaLnBrk="1" hangingPunct="1"/>
            <a:endParaRPr lang="en-US" sz="1800">
              <a:latin typeface="Calibri" pitchFamily="34" charset="0"/>
              <a:cs typeface="Calibri" pitchFamily="34" charset="0"/>
            </a:endParaRPr>
          </a:p>
        </p:txBody>
      </p:sp>
      <p:sp>
        <p:nvSpPr>
          <p:cNvPr id="6150" name="Rectangle 5"/>
          <p:cNvSpPr>
            <a:spLocks noChangeArrowheads="1"/>
          </p:cNvSpPr>
          <p:nvPr/>
        </p:nvSpPr>
        <p:spPr bwMode="auto">
          <a:xfrm>
            <a:off x="0" y="227013"/>
            <a:ext cx="396875" cy="460375"/>
          </a:xfrm>
          <a:prstGeom prst="rect">
            <a:avLst/>
          </a:prstGeom>
          <a:noFill/>
          <a:ln w="9525">
            <a:noFill/>
            <a:miter lim="800000"/>
            <a:headEnd/>
            <a:tailEnd/>
          </a:ln>
        </p:spPr>
        <p:txBody>
          <a:bodyPr wrap="none" anchor="ctr">
            <a:spAutoFit/>
          </a:bodyPr>
          <a:lstStyle/>
          <a:p>
            <a:pPr eaLnBrk="1" hangingPunct="1"/>
            <a:endParaRPr lang="en-US" sz="600">
              <a:latin typeface="Calibri" pitchFamily="34" charset="0"/>
              <a:cs typeface="Calibri" pitchFamily="34" charset="0"/>
            </a:endParaRPr>
          </a:p>
          <a:p>
            <a:r>
              <a:rPr lang="en-US" sz="1800">
                <a:latin typeface="Calibri" pitchFamily="34" charset="0"/>
                <a:cs typeface="Calibri" pitchFamily="34" charset="0"/>
              </a:rPr>
              <a:t>    </a:t>
            </a:r>
          </a:p>
        </p:txBody>
      </p:sp>
      <p:sp>
        <p:nvSpPr>
          <p:cNvPr id="6151" name="Rectangle 6"/>
          <p:cNvSpPr>
            <a:spLocks noChangeArrowheads="1"/>
          </p:cNvSpPr>
          <p:nvPr/>
        </p:nvSpPr>
        <p:spPr bwMode="auto">
          <a:xfrm>
            <a:off x="0" y="4302125"/>
            <a:ext cx="184150" cy="368300"/>
          </a:xfrm>
          <a:prstGeom prst="rect">
            <a:avLst/>
          </a:prstGeom>
          <a:noFill/>
          <a:ln w="9525">
            <a:noFill/>
            <a:miter lim="800000"/>
            <a:headEnd/>
            <a:tailEnd/>
          </a:ln>
        </p:spPr>
        <p:txBody>
          <a:bodyPr wrap="none" anchor="ctr">
            <a:spAutoFit/>
          </a:bodyPr>
          <a:lstStyle/>
          <a:p>
            <a:pPr eaLnBrk="1" hangingPunct="1"/>
            <a:endParaRPr lang="en-US" sz="1800">
              <a:latin typeface="Calibri" pitchFamily="34" charset="0"/>
              <a:cs typeface="Calibri" pitchFamily="34" charset="0"/>
            </a:endParaRPr>
          </a:p>
        </p:txBody>
      </p:sp>
      <p:sp>
        <p:nvSpPr>
          <p:cNvPr id="6152" name="Text Box 3"/>
          <p:cNvSpPr txBox="1">
            <a:spLocks noChangeArrowheads="1"/>
          </p:cNvSpPr>
          <p:nvPr/>
        </p:nvSpPr>
        <p:spPr bwMode="auto">
          <a:xfrm>
            <a:off x="6019800" y="2209800"/>
            <a:ext cx="3048000" cy="2362200"/>
          </a:xfrm>
          <a:prstGeom prst="rect">
            <a:avLst/>
          </a:prstGeom>
          <a:solidFill>
            <a:srgbClr val="FFFFFF"/>
          </a:solidFill>
          <a:ln w="9525">
            <a:solidFill>
              <a:srgbClr val="000000"/>
            </a:solidFill>
            <a:miter lim="800000"/>
            <a:headEnd/>
            <a:tailEnd/>
          </a:ln>
        </p:spPr>
        <p:txBody>
          <a:bodyPr/>
          <a:lstStyle/>
          <a:p>
            <a:endParaRPr lang="en-US">
              <a:solidFill>
                <a:schemeClr val="accent2"/>
              </a:solidFill>
              <a:latin typeface="Calibri" pitchFamily="34" charset="0"/>
              <a:cs typeface="Calibri" pitchFamily="34" charset="0"/>
            </a:endParaRPr>
          </a:p>
        </p:txBody>
      </p:sp>
      <p:sp>
        <p:nvSpPr>
          <p:cNvPr id="6153" name="Rectangle 17"/>
          <p:cNvSpPr>
            <a:spLocks noChangeArrowheads="1"/>
          </p:cNvSpPr>
          <p:nvPr/>
        </p:nvSpPr>
        <p:spPr bwMode="auto">
          <a:xfrm>
            <a:off x="0" y="2209800"/>
            <a:ext cx="6019800" cy="2277547"/>
          </a:xfrm>
          <a:prstGeom prst="rect">
            <a:avLst/>
          </a:prstGeom>
          <a:noFill/>
          <a:ln w="9525">
            <a:noFill/>
            <a:miter lim="800000"/>
            <a:headEnd/>
            <a:tailEnd/>
          </a:ln>
        </p:spPr>
        <p:txBody>
          <a:bodyPr>
            <a:spAutoFit/>
          </a:bodyPr>
          <a:lstStyle/>
          <a:p>
            <a:r>
              <a:rPr lang="en-US" sz="1600" b="1" dirty="0">
                <a:solidFill>
                  <a:schemeClr val="accent2"/>
                </a:solidFill>
                <a:latin typeface="Calibri" pitchFamily="34" charset="0"/>
                <a:cs typeface="Calibri" pitchFamily="34" charset="0"/>
              </a:rPr>
              <a:t>What happened </a:t>
            </a:r>
          </a:p>
          <a:p>
            <a:pPr algn="just">
              <a:spcBef>
                <a:spcPct val="50000"/>
              </a:spcBef>
            </a:pPr>
            <a:r>
              <a:rPr lang="en-US" sz="1200" dirty="0">
                <a:latin typeface="Calibri" pitchFamily="34" charset="0"/>
                <a:cs typeface="Calibri" pitchFamily="34" charset="0"/>
              </a:rPr>
              <a:t>A trainee assistant driller needed to move a hose to the inspection area and so he hooked it to the forklift using two chains connecting the boom to two end of the hose.  The forklift drove to the inspection area and as it lowered the hose one of the chain hooks slipped causing the hose to fall and swing striking him on the foot causing a fracture.</a:t>
            </a:r>
          </a:p>
          <a:p>
            <a:pPr algn="just">
              <a:spcBef>
                <a:spcPct val="50000"/>
              </a:spcBef>
            </a:pPr>
            <a:endParaRPr lang="en-US" sz="1200" dirty="0">
              <a:latin typeface="Calibri" pitchFamily="34" charset="0"/>
              <a:cs typeface="Calibri" pitchFamily="34" charset="0"/>
            </a:endParaRPr>
          </a:p>
          <a:p>
            <a:pPr algn="just">
              <a:spcBef>
                <a:spcPct val="50000"/>
              </a:spcBef>
            </a:pPr>
            <a:endParaRPr lang="en-US" sz="1200" dirty="0">
              <a:latin typeface="Calibri" pitchFamily="34" charset="0"/>
              <a:cs typeface="Calibri" pitchFamily="34" charset="0"/>
            </a:endParaRPr>
          </a:p>
          <a:p>
            <a:pPr>
              <a:spcBef>
                <a:spcPct val="50000"/>
              </a:spcBef>
            </a:pPr>
            <a:endParaRPr lang="en-US" sz="1200" dirty="0">
              <a:latin typeface="Calibri" pitchFamily="34" charset="0"/>
              <a:cs typeface="Calibri" pitchFamily="34" charset="0"/>
            </a:endParaRPr>
          </a:p>
          <a:p>
            <a:pPr>
              <a:spcBef>
                <a:spcPct val="50000"/>
              </a:spcBef>
            </a:pPr>
            <a:endParaRPr lang="en-US" sz="1200" dirty="0">
              <a:latin typeface="Calibri" pitchFamily="34" charset="0"/>
              <a:cs typeface="Calibri" pitchFamily="34" charset="0"/>
            </a:endParaRPr>
          </a:p>
        </p:txBody>
      </p:sp>
      <p:sp>
        <p:nvSpPr>
          <p:cNvPr id="6154" name="Rectangle 15"/>
          <p:cNvSpPr>
            <a:spLocks noChangeArrowheads="1"/>
          </p:cNvSpPr>
          <p:nvPr/>
        </p:nvSpPr>
        <p:spPr bwMode="auto">
          <a:xfrm>
            <a:off x="152400" y="152400"/>
            <a:ext cx="8991600" cy="461963"/>
          </a:xfrm>
          <a:prstGeom prst="rect">
            <a:avLst/>
          </a:prstGeom>
          <a:noFill/>
          <a:ln w="9525">
            <a:noFill/>
            <a:miter lim="800000"/>
            <a:headEnd/>
            <a:tailEnd/>
          </a:ln>
        </p:spPr>
        <p:txBody>
          <a:bodyPr>
            <a:spAutoFit/>
          </a:bodyPr>
          <a:lstStyle/>
          <a:p>
            <a:pPr algn="ctr"/>
            <a:r>
              <a:rPr lang="en-GB" b="1" dirty="0">
                <a:solidFill>
                  <a:srgbClr val="FFC000"/>
                </a:solidFill>
                <a:latin typeface="Calibri" pitchFamily="34" charset="0"/>
                <a:cs typeface="Calibri" pitchFamily="34" charset="0"/>
              </a:rPr>
              <a:t>PDO Incident First </a:t>
            </a:r>
            <a:r>
              <a:rPr lang="en-GB" b="1">
                <a:solidFill>
                  <a:srgbClr val="FFC000"/>
                </a:solidFill>
                <a:latin typeface="Calibri" pitchFamily="34" charset="0"/>
                <a:cs typeface="Calibri" pitchFamily="34" charset="0"/>
              </a:rPr>
              <a:t>Alert </a:t>
            </a:r>
            <a:endParaRPr lang="en-GB" sz="1600" b="1" dirty="0">
              <a:solidFill>
                <a:schemeClr val="bg1"/>
              </a:solidFill>
              <a:latin typeface="Calibri" pitchFamily="34" charset="0"/>
              <a:cs typeface="Calibri" pitchFamily="34" charset="0"/>
            </a:endParaRPr>
          </a:p>
        </p:txBody>
      </p:sp>
      <p:graphicFrame>
        <p:nvGraphicFramePr>
          <p:cNvPr id="17" name="Table 16"/>
          <p:cNvGraphicFramePr>
            <a:graphicFrameLocks noGrp="1"/>
          </p:cNvGraphicFramePr>
          <p:nvPr>
            <p:extLst>
              <p:ext uri="{D42A27DB-BD31-4B8C-83A1-F6EECF244321}">
                <p14:modId xmlns:p14="http://schemas.microsoft.com/office/powerpoint/2010/main" val="2152619449"/>
              </p:ext>
            </p:extLst>
          </p:nvPr>
        </p:nvGraphicFramePr>
        <p:xfrm>
          <a:off x="1447800" y="762000"/>
          <a:ext cx="7620000" cy="1000897"/>
        </p:xfrm>
        <a:graphic>
          <a:graphicData uri="http://schemas.openxmlformats.org/drawingml/2006/table">
            <a:tbl>
              <a:tblPr firstRow="1" bandRow="1">
                <a:tableStyleId>{5C22544A-7EE6-4342-B048-85BDC9FD1C3A}</a:tableStyleId>
              </a:tblPr>
              <a:tblGrid>
                <a:gridCol w="1489710">
                  <a:extLst>
                    <a:ext uri="{9D8B030D-6E8A-4147-A177-3AD203B41FA5}">
                      <a16:colId xmlns:a16="http://schemas.microsoft.com/office/drawing/2014/main" val="20000"/>
                    </a:ext>
                  </a:extLst>
                </a:gridCol>
                <a:gridCol w="2914649">
                  <a:extLst>
                    <a:ext uri="{9D8B030D-6E8A-4147-A177-3AD203B41FA5}">
                      <a16:colId xmlns:a16="http://schemas.microsoft.com/office/drawing/2014/main" val="20001"/>
                    </a:ext>
                  </a:extLst>
                </a:gridCol>
                <a:gridCol w="1082040">
                  <a:extLst>
                    <a:ext uri="{9D8B030D-6E8A-4147-A177-3AD203B41FA5}">
                      <a16:colId xmlns:a16="http://schemas.microsoft.com/office/drawing/2014/main" val="20002"/>
                    </a:ext>
                  </a:extLst>
                </a:gridCol>
                <a:gridCol w="2133601">
                  <a:extLst>
                    <a:ext uri="{9D8B030D-6E8A-4147-A177-3AD203B41FA5}">
                      <a16:colId xmlns:a16="http://schemas.microsoft.com/office/drawing/2014/main" val="20003"/>
                    </a:ext>
                  </a:extLst>
                </a:gridCol>
              </a:tblGrid>
              <a:tr h="185351">
                <a:tc>
                  <a:txBody>
                    <a:bodyPr/>
                    <a:lstStyle/>
                    <a:p>
                      <a:r>
                        <a:rPr lang="en-US" sz="1400" b="1" dirty="0">
                          <a:solidFill>
                            <a:srgbClr val="C00000"/>
                          </a:solidFill>
                          <a:latin typeface="Calibri" pitchFamily="34" charset="0"/>
                          <a:cs typeface="Calibri" pitchFamily="34" charset="0"/>
                        </a:rPr>
                        <a:t>Incident type </a:t>
                      </a:r>
                      <a:endParaRPr lang="en-US" sz="1200" b="1" dirty="0">
                        <a:solidFill>
                          <a:srgbClr val="C00000"/>
                        </a:solidFill>
                        <a:latin typeface="Calibri" pitchFamily="34" charset="0"/>
                        <a:cs typeface="Calibri" pitchFamily="34" charset="0"/>
                      </a:endParaRPr>
                    </a:p>
                  </a:txBody>
                  <a:tcPr>
                    <a:noFill/>
                  </a:tcPr>
                </a:tc>
                <a:tc>
                  <a:txBody>
                    <a:bodyPr/>
                    <a:lstStyle/>
                    <a:p>
                      <a:r>
                        <a:rPr lang="en-US" sz="1400" b="0" kern="1200" dirty="0">
                          <a:solidFill>
                            <a:schemeClr val="dk1"/>
                          </a:solidFill>
                          <a:latin typeface="Calibri" pitchFamily="34" charset="0"/>
                          <a:ea typeface="+mn-ea"/>
                          <a:cs typeface="Calibri" pitchFamily="34" charset="0"/>
                        </a:rPr>
                        <a:t>LTI(#10) </a:t>
                      </a:r>
                    </a:p>
                  </a:txBody>
                  <a:tcPr>
                    <a:noFill/>
                  </a:tcPr>
                </a:tc>
                <a:tc>
                  <a:txBody>
                    <a:bodyPr/>
                    <a:lstStyle/>
                    <a:p>
                      <a:pPr marL="0" algn="l" defTabSz="914400" rtl="0" eaLnBrk="1" latinLnBrk="0" hangingPunct="1"/>
                      <a:r>
                        <a:rPr lang="en-US" sz="1400" b="1" kern="1200" dirty="0">
                          <a:solidFill>
                            <a:schemeClr val="dk1"/>
                          </a:solidFill>
                          <a:latin typeface="Calibri" pitchFamily="34" charset="0"/>
                          <a:ea typeface="+mn-ea"/>
                          <a:cs typeface="Calibri" pitchFamily="34" charset="0"/>
                        </a:rPr>
                        <a:t>PIM ID </a:t>
                      </a:r>
                    </a:p>
                  </a:txBody>
                  <a:tcPr>
                    <a:noFill/>
                  </a:tcPr>
                </a:tc>
                <a:tc>
                  <a:txBody>
                    <a:bodyPr/>
                    <a:lstStyle/>
                    <a:p>
                      <a:pPr marL="0" algn="l" defTabSz="914400" rtl="0" eaLnBrk="1" latinLnBrk="0" hangingPunct="1"/>
                      <a:r>
                        <a:rPr lang="en-US" sz="1400" b="0" kern="1200" dirty="0">
                          <a:solidFill>
                            <a:schemeClr val="dk1"/>
                          </a:solidFill>
                          <a:latin typeface="Calibri" pitchFamily="34" charset="0"/>
                          <a:ea typeface="+mn-ea"/>
                          <a:cs typeface="Calibri" pitchFamily="34" charset="0"/>
                        </a:rPr>
                        <a:t>1088916</a:t>
                      </a:r>
                    </a:p>
                  </a:txBody>
                  <a:tcPr>
                    <a:noFill/>
                  </a:tcPr>
                </a:tc>
                <a:extLst>
                  <a:ext uri="{0D108BD9-81ED-4DB2-BD59-A6C34878D82A}">
                    <a16:rowId xmlns:a16="http://schemas.microsoft.com/office/drawing/2014/main" val="10000"/>
                  </a:ext>
                </a:extLst>
              </a:tr>
              <a:tr h="185351">
                <a:tc>
                  <a:txBody>
                    <a:bodyPr/>
                    <a:lstStyle/>
                    <a:p>
                      <a:r>
                        <a:rPr lang="en-US" sz="1400" b="1" dirty="0">
                          <a:latin typeface="Calibri" pitchFamily="34" charset="0"/>
                          <a:cs typeface="Calibri" pitchFamily="34" charset="0"/>
                        </a:rPr>
                        <a:t>Date/</a:t>
                      </a:r>
                      <a:r>
                        <a:rPr lang="en-US" sz="1400" b="1" baseline="0" dirty="0">
                          <a:latin typeface="Calibri" pitchFamily="34" charset="0"/>
                          <a:cs typeface="Calibri" pitchFamily="34" charset="0"/>
                        </a:rPr>
                        <a:t> time </a:t>
                      </a:r>
                      <a:endParaRPr lang="en-US" sz="1400" b="1" dirty="0">
                        <a:latin typeface="Calibri" pitchFamily="34" charset="0"/>
                        <a:cs typeface="Calibri" pitchFamily="34" charset="0"/>
                      </a:endParaRPr>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0" kern="1200" dirty="0">
                          <a:solidFill>
                            <a:schemeClr val="dk1"/>
                          </a:solidFill>
                          <a:latin typeface="Calibri" pitchFamily="34" charset="0"/>
                          <a:ea typeface="+mn-ea"/>
                          <a:cs typeface="Calibri" pitchFamily="34" charset="0"/>
                        </a:rPr>
                        <a:t>17/03/2015 (14:15 hrs)</a:t>
                      </a:r>
                    </a:p>
                  </a:txBody>
                  <a:tcPr>
                    <a:noFill/>
                  </a:tcPr>
                </a:tc>
                <a:tc>
                  <a:txBody>
                    <a:bodyPr/>
                    <a:lstStyle/>
                    <a:p>
                      <a:pPr marL="0" algn="l" defTabSz="914400" rtl="0" eaLnBrk="1" latinLnBrk="0" hangingPunct="1"/>
                      <a:r>
                        <a:rPr lang="en-US" sz="1400" b="1" kern="1200" dirty="0">
                          <a:solidFill>
                            <a:schemeClr val="dk1"/>
                          </a:solidFill>
                          <a:latin typeface="Calibri" pitchFamily="34" charset="0"/>
                          <a:ea typeface="+mn-ea"/>
                          <a:cs typeface="Calibri" pitchFamily="34" charset="0"/>
                        </a:rPr>
                        <a:t>Directorate</a:t>
                      </a:r>
                    </a:p>
                  </a:txBody>
                  <a:tcPr>
                    <a:noFill/>
                  </a:tcPr>
                </a:tc>
                <a:tc>
                  <a:txBody>
                    <a:bodyPr/>
                    <a:lstStyle/>
                    <a:p>
                      <a:pPr marL="0" algn="l" defTabSz="914400" rtl="0" eaLnBrk="1" latinLnBrk="0" hangingPunct="1"/>
                      <a:endParaRPr lang="en-US" sz="1400" b="0" kern="1200" dirty="0">
                        <a:solidFill>
                          <a:schemeClr val="dk1"/>
                        </a:solidFill>
                        <a:latin typeface="Calibri" pitchFamily="34" charset="0"/>
                        <a:ea typeface="+mn-ea"/>
                        <a:cs typeface="Calibri" pitchFamily="34" charset="0"/>
                      </a:endParaRPr>
                    </a:p>
                  </a:txBody>
                  <a:tcPr>
                    <a:noFill/>
                  </a:tcPr>
                </a:tc>
                <a:extLst>
                  <a:ext uri="{0D108BD9-81ED-4DB2-BD59-A6C34878D82A}">
                    <a16:rowId xmlns:a16="http://schemas.microsoft.com/office/drawing/2014/main" val="10001"/>
                  </a:ext>
                </a:extLst>
              </a:tr>
              <a:tr h="39129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1" dirty="0">
                          <a:latin typeface="Calibri" pitchFamily="34" charset="0"/>
                          <a:cs typeface="Calibri" pitchFamily="34" charset="0"/>
                        </a:rPr>
                        <a:t>Location</a:t>
                      </a:r>
                    </a:p>
                  </a:txBody>
                  <a:tcPr>
                    <a:noFill/>
                  </a:tcPr>
                </a:tc>
                <a:tc>
                  <a:txBody>
                    <a:bodyPr/>
                    <a:lstStyle/>
                    <a:p>
                      <a:r>
                        <a:rPr lang="en-US" sz="1400" b="0" kern="1200" dirty="0" err="1">
                          <a:solidFill>
                            <a:schemeClr val="dk1"/>
                          </a:solidFill>
                          <a:latin typeface="Calibri" pitchFamily="34" charset="0"/>
                          <a:ea typeface="+mn-ea"/>
                          <a:cs typeface="Calibri" pitchFamily="34" charset="0"/>
                        </a:rPr>
                        <a:t>Saih</a:t>
                      </a:r>
                      <a:r>
                        <a:rPr lang="en-US" sz="1400" b="0" kern="1200" dirty="0">
                          <a:solidFill>
                            <a:schemeClr val="dk1"/>
                          </a:solidFill>
                          <a:latin typeface="Calibri" pitchFamily="34" charset="0"/>
                          <a:ea typeface="+mn-ea"/>
                          <a:cs typeface="Calibri" pitchFamily="34" charset="0"/>
                        </a:rPr>
                        <a:t> </a:t>
                      </a:r>
                      <a:r>
                        <a:rPr lang="en-US" sz="1400" b="0" kern="1200" dirty="0" err="1">
                          <a:solidFill>
                            <a:schemeClr val="dk1"/>
                          </a:solidFill>
                          <a:latin typeface="Calibri" pitchFamily="34" charset="0"/>
                          <a:ea typeface="+mn-ea"/>
                          <a:cs typeface="Calibri" pitchFamily="34" charset="0"/>
                        </a:rPr>
                        <a:t>Nhada</a:t>
                      </a:r>
                      <a:endParaRPr lang="en-US" sz="1400" b="0" kern="1200" dirty="0">
                        <a:solidFill>
                          <a:schemeClr val="dk1"/>
                        </a:solidFill>
                        <a:latin typeface="Calibri" pitchFamily="34" charset="0"/>
                        <a:ea typeface="+mn-ea"/>
                        <a:cs typeface="Calibri" pitchFamily="34" charset="0"/>
                      </a:endParaRPr>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0" kern="1200" dirty="0">
                          <a:solidFill>
                            <a:schemeClr val="dk1"/>
                          </a:solidFill>
                          <a:latin typeface="Calibri" pitchFamily="34" charset="0"/>
                          <a:ea typeface="+mn-ea"/>
                          <a:cs typeface="Calibri" pitchFamily="34" charset="0"/>
                        </a:rPr>
                        <a:t> </a:t>
                      </a:r>
                      <a:r>
                        <a:rPr lang="en-US" sz="1400" b="1" kern="1200" dirty="0">
                          <a:solidFill>
                            <a:schemeClr val="dk1"/>
                          </a:solidFill>
                          <a:latin typeface="Calibri" pitchFamily="34" charset="0"/>
                          <a:ea typeface="+mn-ea"/>
                          <a:cs typeface="Calibri" pitchFamily="34" charset="0"/>
                        </a:rPr>
                        <a:t>Dept</a:t>
                      </a:r>
                    </a:p>
                  </a:txBody>
                  <a:tcPr>
                    <a:noFill/>
                  </a:tcPr>
                </a:tc>
                <a:tc>
                  <a:txBody>
                    <a:bodyPr/>
                    <a:lstStyle/>
                    <a:p>
                      <a:pPr marL="0" algn="l" defTabSz="914400" rtl="0" eaLnBrk="1" latinLnBrk="0" hangingPunct="1"/>
                      <a:endParaRPr lang="en-US" sz="1400" b="0" kern="1200" dirty="0">
                        <a:solidFill>
                          <a:schemeClr val="dk1"/>
                        </a:solidFill>
                        <a:latin typeface="Calibri" pitchFamily="34" charset="0"/>
                        <a:ea typeface="+mn-ea"/>
                        <a:cs typeface="Calibri" pitchFamily="34" charset="0"/>
                      </a:endParaRPr>
                    </a:p>
                  </a:txBody>
                  <a:tcPr>
                    <a:noFill/>
                  </a:tcPr>
                </a:tc>
                <a:extLst>
                  <a:ext uri="{0D108BD9-81ED-4DB2-BD59-A6C34878D82A}">
                    <a16:rowId xmlns:a16="http://schemas.microsoft.com/office/drawing/2014/main" val="10002"/>
                  </a:ext>
                </a:extLst>
              </a:tr>
            </a:tbl>
          </a:graphicData>
        </a:graphic>
      </p:graphicFrame>
      <p:sp>
        <p:nvSpPr>
          <p:cNvPr id="18" name="Rectangle 4"/>
          <p:cNvSpPr>
            <a:spLocks noChangeArrowheads="1"/>
          </p:cNvSpPr>
          <p:nvPr/>
        </p:nvSpPr>
        <p:spPr bwMode="auto">
          <a:xfrm>
            <a:off x="838200" y="3657600"/>
            <a:ext cx="4343400" cy="307975"/>
          </a:xfrm>
          <a:prstGeom prst="rect">
            <a:avLst/>
          </a:prstGeom>
          <a:ln>
            <a:headEnd/>
            <a:tailEnd/>
          </a:ln>
        </p:spPr>
        <p:style>
          <a:lnRef idx="2">
            <a:schemeClr val="accent3">
              <a:shade val="50000"/>
            </a:schemeClr>
          </a:lnRef>
          <a:fillRef idx="1">
            <a:schemeClr val="accent3"/>
          </a:fillRef>
          <a:effectRef idx="0">
            <a:schemeClr val="accent3"/>
          </a:effectRef>
          <a:fontRef idx="minor">
            <a:schemeClr val="lt1"/>
          </a:fontRef>
        </p:style>
        <p:txBody>
          <a:bodyPr>
            <a:spAutoFit/>
          </a:bodyPr>
          <a:lstStyle/>
          <a:p>
            <a:pPr marL="342900" indent="-342900">
              <a:defRPr/>
            </a:pPr>
            <a:r>
              <a:rPr lang="en-GB" sz="1400" b="1" dirty="0">
                <a:solidFill>
                  <a:srgbClr val="000000"/>
                </a:solidFill>
                <a:latin typeface="Calibri" pitchFamily="34" charset="0"/>
                <a:cs typeface="Calibri" pitchFamily="34" charset="0"/>
              </a:rPr>
              <a:t>Mr. Musleh asks the questions of can it happen to you?</a:t>
            </a:r>
          </a:p>
        </p:txBody>
      </p:sp>
      <p:pic>
        <p:nvPicPr>
          <p:cNvPr id="6178" name="Picture 18" descr="speakers-beu.png"/>
          <p:cNvPicPr>
            <a:picLocks noChangeAspect="1"/>
          </p:cNvPicPr>
          <p:nvPr/>
        </p:nvPicPr>
        <p:blipFill>
          <a:blip r:embed="rId4" cstate="print"/>
          <a:srcRect/>
          <a:stretch>
            <a:fillRect/>
          </a:stretch>
        </p:blipFill>
        <p:spPr bwMode="auto">
          <a:xfrm>
            <a:off x="152400" y="5562600"/>
            <a:ext cx="1016000" cy="762000"/>
          </a:xfrm>
          <a:prstGeom prst="rect">
            <a:avLst/>
          </a:prstGeom>
          <a:noFill/>
          <a:ln w="9525">
            <a:noFill/>
            <a:miter lim="800000"/>
            <a:headEnd/>
            <a:tailEnd/>
          </a:ln>
        </p:spPr>
      </p:pic>
      <p:sp>
        <p:nvSpPr>
          <p:cNvPr id="20" name="Curved Down Arrow 19"/>
          <p:cNvSpPr/>
          <p:nvPr/>
        </p:nvSpPr>
        <p:spPr bwMode="auto">
          <a:xfrm>
            <a:off x="1066800" y="5410200"/>
            <a:ext cx="609600" cy="228600"/>
          </a:xfrm>
          <a:prstGeom prst="curvedDownArrow">
            <a:avLst/>
          </a:prstGeom>
          <a:ln>
            <a:headEnd type="none" w="med" len="med"/>
            <a:tailEnd type="none" w="med" len="med"/>
          </a:ln>
        </p:spPr>
        <p:style>
          <a:lnRef idx="2">
            <a:schemeClr val="accent3">
              <a:shade val="50000"/>
            </a:schemeClr>
          </a:lnRef>
          <a:fillRef idx="1">
            <a:schemeClr val="accent3"/>
          </a:fillRef>
          <a:effectRef idx="0">
            <a:schemeClr val="accent3"/>
          </a:effectRef>
          <a:fontRef idx="minor">
            <a:schemeClr val="lt1"/>
          </a:fontRef>
        </p:style>
        <p:txBody>
          <a:bodyPr/>
          <a:lstStyle/>
          <a:p>
            <a:pPr>
              <a:defRPr/>
            </a:pPr>
            <a:endParaRPr lang="en-US">
              <a:solidFill>
                <a:schemeClr val="tx1"/>
              </a:solidFill>
            </a:endParaRPr>
          </a:p>
        </p:txBody>
      </p:sp>
      <p:sp>
        <p:nvSpPr>
          <p:cNvPr id="6181" name="Rounded Rectangular Callout 20"/>
          <p:cNvSpPr>
            <a:spLocks noChangeArrowheads="1"/>
          </p:cNvSpPr>
          <p:nvPr/>
        </p:nvSpPr>
        <p:spPr bwMode="auto">
          <a:xfrm>
            <a:off x="762000" y="4114800"/>
            <a:ext cx="4191000" cy="990600"/>
          </a:xfrm>
          <a:prstGeom prst="wedgeRoundRectCallout">
            <a:avLst>
              <a:gd name="adj1" fmla="val 80728"/>
              <a:gd name="adj2" fmla="val 93073"/>
              <a:gd name="adj3" fmla="val 16667"/>
            </a:avLst>
          </a:prstGeom>
          <a:solidFill>
            <a:srgbClr val="FFC000">
              <a:alpha val="59999"/>
            </a:srgbClr>
          </a:solidFill>
          <a:ln w="9525" algn="ctr">
            <a:solidFill>
              <a:schemeClr val="tx1"/>
            </a:solidFill>
            <a:round/>
            <a:headEnd/>
            <a:tailEnd/>
          </a:ln>
        </p:spPr>
        <p:txBody>
          <a:bodyPr/>
          <a:lstStyle/>
          <a:p>
            <a:pPr marL="342900" indent="-342900">
              <a:buFont typeface="Arial" charset="0"/>
              <a:buAutoNum type="arabicPeriod"/>
            </a:pPr>
            <a:r>
              <a:rPr lang="en-US" sz="1100" dirty="0">
                <a:latin typeface="Calibri" pitchFamily="34" charset="0"/>
                <a:cs typeface="Calibri" pitchFamily="34" charset="0"/>
              </a:rPr>
              <a:t>How do you ensure security of the load?</a:t>
            </a:r>
          </a:p>
          <a:p>
            <a:pPr marL="342900" indent="-342900">
              <a:buFont typeface="Arial" charset="0"/>
              <a:buAutoNum type="arabicPeriod"/>
            </a:pPr>
            <a:r>
              <a:rPr lang="en-US" sz="1100" dirty="0">
                <a:latin typeface="Calibri" pitchFamily="34" charset="0"/>
                <a:cs typeface="Calibri" pitchFamily="34" charset="0"/>
              </a:rPr>
              <a:t>Do you keep out of the lifting zone during lifting operations?</a:t>
            </a:r>
          </a:p>
          <a:p>
            <a:pPr marL="342900" indent="-342900">
              <a:buFont typeface="Arial" charset="0"/>
              <a:buAutoNum type="arabicPeriod"/>
            </a:pPr>
            <a:r>
              <a:rPr lang="en-US" sz="1100" dirty="0">
                <a:latin typeface="Calibri" pitchFamily="34" charset="0"/>
                <a:cs typeface="Calibri" pitchFamily="34" charset="0"/>
              </a:rPr>
              <a:t>How do you protect people from the “Line of Fire”?  </a:t>
            </a:r>
          </a:p>
          <a:p>
            <a:pPr marL="342900" indent="-342900"/>
            <a:endParaRPr lang="en-GB" sz="1100" dirty="0">
              <a:solidFill>
                <a:srgbClr val="000000"/>
              </a:solidFill>
              <a:latin typeface="Calibri" pitchFamily="34" charset="0"/>
              <a:cs typeface="Calibri" pitchFamily="34" charset="0"/>
            </a:endParaRPr>
          </a:p>
          <a:p>
            <a:pPr marL="342900" indent="-342900">
              <a:buFont typeface="Arial" charset="0"/>
              <a:buAutoNum type="arabicPeriod"/>
            </a:pPr>
            <a:endParaRPr lang="en-GB" sz="1400" dirty="0">
              <a:solidFill>
                <a:srgbClr val="000000"/>
              </a:solidFill>
              <a:latin typeface="Calibri" pitchFamily="34" charset="0"/>
              <a:cs typeface="Calibri" pitchFamily="34" charset="0"/>
            </a:endParaRPr>
          </a:p>
          <a:p>
            <a:pPr marL="342900" indent="-342900">
              <a:buFont typeface="Arial" charset="0"/>
              <a:buAutoNum type="arabicPeriod"/>
            </a:pPr>
            <a:endParaRPr lang="en-GB" sz="1400" dirty="0">
              <a:solidFill>
                <a:srgbClr val="000000"/>
              </a:solidFill>
              <a:latin typeface="Calibri" pitchFamily="34" charset="0"/>
              <a:cs typeface="Calibri" pitchFamily="34" charset="0"/>
            </a:endParaRPr>
          </a:p>
        </p:txBody>
      </p:sp>
      <p:sp>
        <p:nvSpPr>
          <p:cNvPr id="6183" name="Rounded Rectangle 20"/>
          <p:cNvSpPr>
            <a:spLocks noChangeArrowheads="1"/>
          </p:cNvSpPr>
          <p:nvPr/>
        </p:nvSpPr>
        <p:spPr bwMode="auto">
          <a:xfrm>
            <a:off x="1295400" y="5715000"/>
            <a:ext cx="3276600" cy="609600"/>
          </a:xfrm>
          <a:prstGeom prst="roundRect">
            <a:avLst>
              <a:gd name="adj" fmla="val 16667"/>
            </a:avLst>
          </a:prstGeom>
          <a:solidFill>
            <a:schemeClr val="bg1">
              <a:alpha val="0"/>
            </a:schemeClr>
          </a:solidFill>
          <a:ln w="15875" algn="ctr">
            <a:solidFill>
              <a:srgbClr val="0070C0"/>
            </a:solidFill>
            <a:round/>
            <a:headEnd/>
            <a:tailEnd/>
          </a:ln>
        </p:spPr>
        <p:txBody>
          <a:bodyPr/>
          <a:lstStyle/>
          <a:p>
            <a:pPr algn="justLow"/>
            <a:r>
              <a:rPr lang="en-US" sz="1000" b="1">
                <a:solidFill>
                  <a:srgbClr val="000000"/>
                </a:solidFill>
                <a:latin typeface="Calibri" pitchFamily="34" charset="0"/>
                <a:cs typeface="Calibri" pitchFamily="34" charset="0"/>
              </a:rPr>
              <a:t>Please disseminate this LTI notification to your teams and use it in your tool box talks and HSE meetings and notice boards.</a:t>
            </a:r>
            <a:endParaRPr lang="en-US" sz="1000">
              <a:solidFill>
                <a:srgbClr val="000000"/>
              </a:solidFill>
              <a:latin typeface="Calibri" pitchFamily="34" charset="0"/>
              <a:cs typeface="Calibri" pitchFamily="34" charset="0"/>
            </a:endParaRPr>
          </a:p>
        </p:txBody>
      </p:sp>
      <p:sp>
        <p:nvSpPr>
          <p:cNvPr id="6186" name="Down Arrow 26"/>
          <p:cNvSpPr>
            <a:spLocks noChangeArrowheads="1"/>
          </p:cNvSpPr>
          <p:nvPr/>
        </p:nvSpPr>
        <p:spPr bwMode="auto">
          <a:xfrm rot="1772380">
            <a:off x="8052155" y="3804827"/>
            <a:ext cx="123825" cy="549275"/>
          </a:xfrm>
          <a:prstGeom prst="downArrow">
            <a:avLst>
              <a:gd name="adj1" fmla="val 50000"/>
              <a:gd name="adj2" fmla="val 50089"/>
            </a:avLst>
          </a:prstGeom>
          <a:solidFill>
            <a:srgbClr val="FF0000"/>
          </a:solidFill>
          <a:ln w="9525" algn="ctr">
            <a:solidFill>
              <a:schemeClr val="tx1"/>
            </a:solidFill>
            <a:round/>
            <a:headEnd/>
            <a:tailEnd/>
          </a:ln>
        </p:spPr>
        <p:txBody>
          <a:bodyPr/>
          <a:lstStyle/>
          <a:p>
            <a:endParaRPr lang="en-GB"/>
          </a:p>
        </p:txBody>
      </p:sp>
      <p:pic>
        <p:nvPicPr>
          <p:cNvPr id="3" name="Picture 3"/>
          <p:cNvPicPr>
            <a:picLocks noChangeAspect="1" noChangeArrowheads="1"/>
          </p:cNvPicPr>
          <p:nvPr/>
        </p:nvPicPr>
        <p:blipFill>
          <a:blip r:embed="rId5" cstate="print"/>
          <a:srcRect/>
          <a:stretch>
            <a:fillRect/>
          </a:stretch>
        </p:blipFill>
        <p:spPr bwMode="auto">
          <a:xfrm>
            <a:off x="228600" y="762000"/>
            <a:ext cx="1066799" cy="1400174"/>
          </a:xfrm>
          <a:prstGeom prst="rect">
            <a:avLst/>
          </a:prstGeom>
          <a:noFill/>
          <a:ln w="9525">
            <a:noFill/>
            <a:miter lim="800000"/>
            <a:headEnd/>
            <a:tailEnd/>
          </a:ln>
          <a:effectLst/>
        </p:spPr>
      </p:pic>
      <p:pic>
        <p:nvPicPr>
          <p:cNvPr id="21" name="Picture 3" descr="C:\Users\mohamed.mustafa\Desktop\T78 incidant\new incidant\Hamood Incident\17.03.15 Incident PIC's\DSC03788.JP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6019800" y="2209800"/>
            <a:ext cx="3048000" cy="2362200"/>
          </a:xfrm>
          <a:prstGeom prst="rect">
            <a:avLst/>
          </a:prstGeom>
          <a:noFill/>
          <a:extLst>
            <a:ext uri="{909E8E84-426E-40DD-AFC4-6F175D3DCCD1}">
              <a14:hiddenFill xmlns:a14="http://schemas.microsoft.com/office/drawing/2010/main">
                <a:solidFill>
                  <a:srgbClr val="FFFFFF"/>
                </a:solidFill>
              </a14:hiddenFill>
            </a:ext>
          </a:extLst>
        </p:spPr>
      </p:pic>
      <p:pic>
        <p:nvPicPr>
          <p:cNvPr id="22" name="Picture 2"/>
          <p:cNvPicPr>
            <a:picLocks noChangeAspect="1" noChangeArrowheads="1"/>
          </p:cNvPicPr>
          <p:nvPr/>
        </p:nvPicPr>
        <p:blipFill>
          <a:blip r:embed="rId3" cstate="print"/>
          <a:srcRect/>
          <a:stretch>
            <a:fillRect/>
          </a:stretch>
        </p:blipFill>
        <p:spPr bwMode="auto">
          <a:xfrm>
            <a:off x="6702076" y="3621105"/>
            <a:ext cx="308324" cy="646095"/>
          </a:xfrm>
          <a:prstGeom prst="rect">
            <a:avLst/>
          </a:prstGeom>
          <a:noFill/>
          <a:ln w="9525">
            <a:noFill/>
            <a:miter lim="800000"/>
            <a:headEnd/>
            <a:tailEnd/>
          </a:ln>
          <a:effectLst/>
        </p:spPr>
      </p:pic>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Arial"/>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9C4067D375EDA046866D1CFD34BA6725" ma:contentTypeVersion="4" ma:contentTypeDescription="Upload an image." ma:contentTypeScope="" ma:versionID="5568808217e8896a20d35b78a187a54b">
  <xsd:schema xmlns:xsd="http://www.w3.org/2001/XMLSchema" xmlns:xs="http://www.w3.org/2001/XMLSchema" xmlns:p="http://schemas.microsoft.com/office/2006/metadata/properties" xmlns:ns1="http://schemas.microsoft.com/sharepoint/v3" xmlns:ns2="4880E4F8-4B7D-4BDD-91E3-E10D47036ECA" xmlns:ns3="http://schemas.microsoft.com/sharepoint/v3/fields" xmlns:ns4="4880e4f8-4b7d-4bdd-91e3-e10d47036eca" xmlns:ns5="9d51eac6-a7d5-47f5-a119-63d146adb134" targetNamespace="http://schemas.microsoft.com/office/2006/metadata/properties" ma:root="true" ma:fieldsID="95b9b289a8e8f4d106e4c69b136198e4" ns1:_="" ns2:_="" ns3:_="" ns4:_="" ns5:_="">
    <xsd:import namespace="http://schemas.microsoft.com/sharepoint/v3"/>
    <xsd:import namespace="4880E4F8-4B7D-4BDD-91E3-E10D47036ECA"/>
    <xsd:import namespace="http://schemas.microsoft.com/sharepoint/v3/fields"/>
    <xsd:import namespace="4880e4f8-4b7d-4bdd-91e3-e10d47036eca"/>
    <xsd:import namespace="9d51eac6-a7d5-47f5-a119-63d146adb134"/>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4:Language" minOccurs="0"/>
                <xsd:element ref="ns4:DocId" minOccurs="0"/>
                <xsd:element ref="ns5: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Language" ma:index="27" nillable="true" ma:displayName="Language" ma:default="English 1" ma:format="Dropdown" ma:internalName="Language">
      <xsd:simpleType>
        <xsd:restriction base="dms:Choice">
          <xsd:enumeration value="English"/>
          <xsd:enumeration value="Arabic"/>
          <xsd:enumeration value="Hindi"/>
          <xsd:enumeration value="English 1"/>
          <xsd:enumeration value="English 2"/>
          <xsd:enumeration value="Arabic 1"/>
          <xsd:enumeration value="Arabic 2"/>
          <xsd:enumeration value="Hindi 1"/>
          <xsd:enumeration value="Hindi 2"/>
          <xsd:enumeration value="Malayalam 1"/>
          <xsd:enumeration value="Malayalam 2"/>
        </xsd:restriction>
      </xsd:simpleType>
    </xsd:element>
    <xsd:element name="DocId" ma:index="28" nillable="true" ma:displayName="DocId" ma:list="{9de017a3-70b4-41a0-b3a1-4f7a098545da}" ma:internalName="DocId" ma:showField="ID" ma:web="9d51eac6-a7d5-47f5-a119-63d146adb134">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9d51eac6-a7d5-47f5-a119-63d146adb134" elementFormDefault="qualified">
    <xsd:import namespace="http://schemas.microsoft.com/office/2006/documentManagement/types"/>
    <xsd:import namespace="http://schemas.microsoft.com/office/infopath/2007/PartnerControls"/>
    <xsd:element name="SharedWithUsers" ma:index="2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Language xmlns="4880e4f8-4b7d-4bdd-91e3-e10d47036eca">English 1</Language>
    <DocId xmlns="4880e4f8-4b7d-4bdd-91e3-e10d47036eca">18838</DocId>
    <ImageCreateDate xmlns="4880E4F8-4B7D-4BDD-91E3-E10D47036ECA" xsi:nil="true"/>
    <wic_System_Copyright xmlns="http://schemas.microsoft.com/sharepoint/v3/fields"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88397040-BD89-43BB-A236-C3D86A933B43}"/>
</file>

<file path=customXml/itemProps2.xml><?xml version="1.0" encoding="utf-8"?>
<ds:datastoreItem xmlns:ds="http://schemas.openxmlformats.org/officeDocument/2006/customXml" ds:itemID="{3A5D88EA-5F43-417B-8A80-9407E5803871}">
  <ds:schemaRefs>
    <ds:schemaRef ds:uri="4880E4F8-4B7D-4BDD-91E3-E10D47036ECA"/>
    <ds:schemaRef ds:uri="http://purl.org/dc/dcmitype/"/>
    <ds:schemaRef ds:uri="http://purl.org/dc/elements/1.1/"/>
    <ds:schemaRef ds:uri="http://schemas.microsoft.com/office/2006/documentManagement/types"/>
    <ds:schemaRef ds:uri="http://www.w3.org/XML/1998/namespace"/>
    <ds:schemaRef ds:uri="http://schemas.microsoft.com/sharepoint/v3"/>
    <ds:schemaRef ds:uri="http://schemas.microsoft.com/office/2006/metadata/properties"/>
    <ds:schemaRef ds:uri="http://schemas.microsoft.com/office/infopath/2007/PartnerControls"/>
    <ds:schemaRef ds:uri="http://schemas.openxmlformats.org/package/2006/metadata/core-properties"/>
    <ds:schemaRef ds:uri="http://purl.org/dc/terms/"/>
    <ds:schemaRef ds:uri="9d51eac6-a7d5-47f5-a119-63d146adb134"/>
    <ds:schemaRef ds:uri="4880e4f8-4b7d-4bdd-91e3-e10d47036eca"/>
    <ds:schemaRef ds:uri="http://schemas.microsoft.com/sharepoint/v3/fields"/>
  </ds:schemaRefs>
</ds:datastoreItem>
</file>

<file path=customXml/itemProps3.xml><?xml version="1.0" encoding="utf-8"?>
<ds:datastoreItem xmlns:ds="http://schemas.openxmlformats.org/officeDocument/2006/customXml" ds:itemID="{85FDC16C-F63C-417A-BF49-6BFDCAFEB57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2567</TotalTime>
  <Words>170</Words>
  <Application>Microsoft Office PowerPoint</Application>
  <PresentationFormat>On-screen Show (4:3)</PresentationFormat>
  <Paragraphs>29</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Times New Roman</vt:lpstr>
      <vt:lpstr>Default Design</vt:lpstr>
      <vt:lpstr>PowerPoint Presentation</vt:lpstr>
    </vt:vector>
  </TitlesOfParts>
  <Company>Shell Information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Contractor RTA LTI on xx.xx.xx</dc:title>
  <dc:creator>MU93647</dc:creator>
  <cp:lastModifiedBy>Konduru, Raju IDI63X</cp:lastModifiedBy>
  <cp:revision>218</cp:revision>
  <dcterms:created xsi:type="dcterms:W3CDTF">2001-05-03T06:07:08Z</dcterms:created>
  <dcterms:modified xsi:type="dcterms:W3CDTF">2024-04-21T11:26:52Z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0x0101009148F5A04DDD49CBA7127AADA5FB792B00AADE34325A8B49CDA8BB4DB53328F214009C4067D375EDA046866D1CFD34BA6725</vt:lpwstr>
  </property>
</Properties>
</file>