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26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768C58-CF2D-4D74-9CB3-6D81A58D63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768C58-CF2D-4D74-9CB3-6D81A58D63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alib.z.shaqsi@pdo.co.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pic>
        <p:nvPicPr>
          <p:cNvPr id="20" name="Picture 2" descr="E:\DCIM\101MSDCF\DSC012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2" y="1066801"/>
            <a:ext cx="335279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5512" y="3581402"/>
            <a:ext cx="3436087" cy="229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40818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07/07/2014 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Broken toe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1050" dirty="0">
                <a:latin typeface="+mj-lt"/>
              </a:rPr>
              <a:t>The </a:t>
            </a:r>
            <a:r>
              <a:rPr lang="en-US" sz="1050" dirty="0" smtClean="0">
                <a:latin typeface="+mj-lt"/>
              </a:rPr>
              <a:t>Pampa </a:t>
            </a:r>
            <a:r>
              <a:rPr lang="en-US" sz="1050" dirty="0">
                <a:latin typeface="+mj-lt"/>
              </a:rPr>
              <a:t>pump was </a:t>
            </a:r>
            <a:r>
              <a:rPr lang="en-US" sz="1050" dirty="0" smtClean="0">
                <a:latin typeface="+mj-lt"/>
              </a:rPr>
              <a:t>pulled out of hole </a:t>
            </a:r>
            <a:r>
              <a:rPr lang="en-US" sz="1050" dirty="0">
                <a:latin typeface="+mj-lt"/>
              </a:rPr>
              <a:t>and laid </a:t>
            </a:r>
            <a:r>
              <a:rPr lang="en-US" sz="1050" dirty="0" smtClean="0">
                <a:latin typeface="+mj-lt"/>
              </a:rPr>
              <a:t>on </a:t>
            </a:r>
            <a:r>
              <a:rPr lang="en-US" sz="1050" dirty="0">
                <a:latin typeface="+mj-lt"/>
              </a:rPr>
              <a:t>a pipe rack </a:t>
            </a:r>
            <a:r>
              <a:rPr lang="en-US" sz="1050" dirty="0" smtClean="0">
                <a:latin typeface="+mj-lt"/>
              </a:rPr>
              <a:t>together </a:t>
            </a:r>
            <a:r>
              <a:rPr lang="en-US" sz="1050" dirty="0">
                <a:latin typeface="+mj-lt"/>
              </a:rPr>
              <a:t>with some 4½” tubing joints.  </a:t>
            </a:r>
            <a:r>
              <a:rPr lang="en-US" sz="1050" dirty="0" smtClean="0">
                <a:latin typeface="+mj-lt"/>
              </a:rPr>
              <a:t>The </a:t>
            </a:r>
            <a:r>
              <a:rPr lang="en-US" sz="1050" dirty="0">
                <a:latin typeface="+mj-lt"/>
              </a:rPr>
              <a:t>driller and </a:t>
            </a:r>
            <a:r>
              <a:rPr lang="en-US" sz="1050" dirty="0" smtClean="0">
                <a:latin typeface="+mj-lt"/>
              </a:rPr>
              <a:t>hoist </a:t>
            </a:r>
            <a:r>
              <a:rPr lang="en-US" sz="1050" dirty="0">
                <a:latin typeface="+mj-lt"/>
              </a:rPr>
              <a:t>supervisor were inspecting the pump after the driller noticed that the pump </a:t>
            </a:r>
            <a:r>
              <a:rPr lang="en-US" sz="1050" dirty="0" smtClean="0">
                <a:latin typeface="+mj-lt"/>
              </a:rPr>
              <a:t>had </a:t>
            </a:r>
            <a:r>
              <a:rPr lang="en-US" sz="1050" dirty="0">
                <a:latin typeface="+mj-lt"/>
              </a:rPr>
              <a:t>a </a:t>
            </a:r>
            <a:r>
              <a:rPr lang="en-US" sz="1050" dirty="0" smtClean="0">
                <a:latin typeface="+mj-lt"/>
              </a:rPr>
              <a:t>small hole </a:t>
            </a:r>
            <a:r>
              <a:rPr lang="en-US" sz="1050" dirty="0">
                <a:latin typeface="+mj-lt"/>
              </a:rPr>
              <a:t>inside. </a:t>
            </a:r>
            <a:r>
              <a:rPr lang="en-US" sz="1050" dirty="0" smtClean="0">
                <a:latin typeface="+mj-lt"/>
              </a:rPr>
              <a:t>The </a:t>
            </a:r>
            <a:r>
              <a:rPr lang="en-US" sz="1050" dirty="0">
                <a:latin typeface="+mj-lt"/>
              </a:rPr>
              <a:t>DSV asked the Driller to show him the hole in the pump. </a:t>
            </a:r>
            <a:r>
              <a:rPr lang="en-US" sz="1050" dirty="0" smtClean="0">
                <a:latin typeface="+mj-lt"/>
              </a:rPr>
              <a:t>The </a:t>
            </a:r>
            <a:r>
              <a:rPr lang="en-US" sz="1050" dirty="0">
                <a:latin typeface="+mj-lt"/>
              </a:rPr>
              <a:t>Driller then rolled the pump assembly to identify the hole which caused a joint </a:t>
            </a:r>
            <a:r>
              <a:rPr lang="en-US" sz="1050" dirty="0" smtClean="0">
                <a:latin typeface="+mj-lt"/>
              </a:rPr>
              <a:t>of 4½” </a:t>
            </a:r>
            <a:r>
              <a:rPr lang="en-US" sz="1050" dirty="0">
                <a:latin typeface="+mj-lt"/>
              </a:rPr>
              <a:t>tubing to roll to the edge of the pipe rack. </a:t>
            </a:r>
            <a:r>
              <a:rPr lang="en-US" sz="1050" dirty="0" smtClean="0">
                <a:latin typeface="+mj-lt"/>
              </a:rPr>
              <a:t>Since </a:t>
            </a:r>
            <a:r>
              <a:rPr lang="en-US" sz="1050" dirty="0">
                <a:latin typeface="+mj-lt"/>
              </a:rPr>
              <a:t>the stoppers were not in place, </a:t>
            </a:r>
            <a:r>
              <a:rPr lang="en-US" sz="1050" dirty="0" smtClean="0">
                <a:latin typeface="+mj-lt"/>
              </a:rPr>
              <a:t>the </a:t>
            </a:r>
            <a:r>
              <a:rPr lang="en-US" sz="1050" dirty="0">
                <a:latin typeface="+mj-lt"/>
              </a:rPr>
              <a:t>4½”tubing fell from the edge of the pipe rack on the IP’s left </a:t>
            </a:r>
            <a:r>
              <a:rPr lang="en-US" sz="1050" dirty="0" smtClean="0">
                <a:latin typeface="+mj-lt"/>
              </a:rPr>
              <a:t>foot breaking his toe. </a:t>
            </a:r>
            <a:endParaRPr lang="en-US" sz="105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Always ensure that</a:t>
            </a:r>
            <a:r>
              <a:rPr lang="en-US" sz="1050" dirty="0" smtClean="0">
                <a:solidFill>
                  <a:srgbClr val="FF0000"/>
                </a:solidFill>
                <a:latin typeface="Arial" charset="0"/>
                <a:cs typeface="Tahoma" pitchFamily="34" charset="0"/>
              </a:rPr>
              <a:t> </a:t>
            </a:r>
            <a:r>
              <a:rPr lang="en-US" sz="1050" dirty="0" smtClean="0">
                <a:latin typeface="Arial" charset="0"/>
                <a:cs typeface="Tahoma" pitchFamily="34" charset="0"/>
              </a:rPr>
              <a:t>the pipe racks have stoppers installed.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Always secure the tubes on pipe racks.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en-US" sz="1050" dirty="0" smtClean="0">
                <a:latin typeface="Arial" charset="0"/>
                <a:cs typeface="Tahoma" pitchFamily="34" charset="0"/>
              </a:rPr>
              <a:t> Stored energy!  Always consider the possibility that equipment and pipe can drop, position yourself in a safe place.</a:t>
            </a: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2535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620000" y="6400800"/>
            <a:ext cx="1905000" cy="457200"/>
          </a:xfrm>
          <a:noFill/>
        </p:spPr>
        <p:txBody>
          <a:bodyPr/>
          <a:lstStyle/>
          <a:p>
            <a:fld id="{9A7707D5-8A04-4180-B98A-C671E26C23E1}" type="slidenum">
              <a:rPr lang="en-US" smtClean="0"/>
              <a:pPr/>
              <a:t>1</a:t>
            </a:fld>
            <a:endParaRPr lang="en-US" dirty="0" smtClean="0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253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8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81000" y="5175647"/>
            <a:ext cx="4495800" cy="615553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pipe racks must have stoppers installed.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:  MSE34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43                                                              07/07/2014</a:t>
            </a:r>
          </a:p>
        </p:txBody>
      </p:sp>
    </p:spTree>
    <p:extLst>
      <p:ext uri="{BB962C8B-B14F-4D97-AF65-F5344CB8AC3E}">
        <p14:creationId xmlns:p14="http://schemas.microsoft.com/office/powerpoint/2010/main" xmlns="" val="33697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49" y="1125538"/>
            <a:ext cx="8609013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07/07/2014     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Broken toe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strike="sngStrike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 have a single point responsibility to ensure that all pipe racks have stoppers?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the supervisors give feedback on the STOP cards, hazard hunts and other HSE tools?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Do your site supervisors do dedicated HSE walkabouts on the location?</a:t>
            </a:r>
            <a:endParaRPr lang="en-US" sz="14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5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72400" y="6400800"/>
            <a:ext cx="1905000" cy="457200"/>
          </a:xfrm>
          <a:noFill/>
        </p:spPr>
        <p:txBody>
          <a:bodyPr/>
          <a:lstStyle/>
          <a:p>
            <a:fld id="{5B465947-DB67-49C0-8D5A-3F3106788C29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3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43                                                              07/07/2014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18839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E6BD618-F794-4CCB-A6FA-58B71B8E59A4}"/>
</file>

<file path=customXml/itemProps2.xml><?xml version="1.0" encoding="utf-8"?>
<ds:datastoreItem xmlns:ds="http://schemas.openxmlformats.org/officeDocument/2006/customXml" ds:itemID="{90CD404B-1D65-4A90-93C0-0C2FE082BC48}"/>
</file>

<file path=customXml/itemProps3.xml><?xml version="1.0" encoding="utf-8"?>
<ds:datastoreItem xmlns:ds="http://schemas.openxmlformats.org/officeDocument/2006/customXml" ds:itemID="{947A7412-D94A-4071-9D85-C1B22E7E27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336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151</cp:revision>
  <dcterms:created xsi:type="dcterms:W3CDTF">2001-05-03T06:07:08Z</dcterms:created>
  <dcterms:modified xsi:type="dcterms:W3CDTF">2015-03-25T09:06:59Z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