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9" r:id="rId2"/>
    <p:sldId id="27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85D7"/>
    <a:srgbClr val="5DD5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C5A89C-F310-4B09-BFF9-9AE7E9730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C7E593-5981-4A10-A638-46ED3433B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DDD7CF8-826C-4EAD-9C4E-022CC47256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ECC799C-25FE-4C08-8A12-B3B3E5265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4EB0343-92F4-423D-84C1-8B26F61D2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96600C4-9961-444A-8BFF-D87D7E82BF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B2CDF5-6674-432C-8BEB-FD9BC991D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talib.z.shaqsi@pdo.co.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alib.z.shaqsi@pdo.co.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5486400" cy="406265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GB" sz="1600" b="1" dirty="0">
                <a:solidFill>
                  <a:srgbClr val="333399"/>
                </a:solidFill>
                <a:latin typeface="Tahoma" pitchFamily="34" charset="0"/>
              </a:rPr>
              <a:t>Date: 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13/07/2014 </a:t>
            </a:r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Injury: Burns</a:t>
            </a:r>
            <a:endParaRPr lang="en-US" sz="1600" b="1" dirty="0">
              <a:solidFill>
                <a:srgbClr val="333399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endParaRPr lang="en-US" sz="1300" b="1" dirty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What happened?</a:t>
            </a:r>
            <a:endParaRPr lang="en-US" sz="1600" dirty="0">
              <a:solidFill>
                <a:srgbClr val="FF0000"/>
              </a:solidFill>
              <a:latin typeface="Tahoma" pitchFamily="34" charset="0"/>
            </a:endParaRPr>
          </a:p>
          <a:p>
            <a:pPr algn="just" eaLnBrk="1" hangingPunct="1">
              <a:defRPr/>
            </a:pPr>
            <a:endParaRPr lang="en-US" sz="1300" dirty="0" smtClean="0">
              <a:solidFill>
                <a:srgbClr val="000000"/>
              </a:solidFill>
              <a:latin typeface="Arial" pitchFamily="34" charset="0"/>
            </a:endParaRPr>
          </a:p>
          <a:p>
            <a:pPr algn="just" eaLnBrk="1" hangingPunct="1"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While troubleshooting an overheated engine the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</a:rPr>
              <a:t>Chief Mechanic instructed the rig mechanic (IP) to check the water level in the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radiator prior giving sufficient time to cool down.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</a:rPr>
              <a:t>While the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IP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</a:rPr>
              <a:t>was trying to open the radiator cap it suddenly  opened and the hot water gushed out from the radiator on the mechanic’s left arm, thigh and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leg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resulting to 1</a:t>
            </a:r>
            <a:r>
              <a:rPr lang="en-US" sz="1200" baseline="30000" dirty="0" smtClean="0">
                <a:solidFill>
                  <a:srgbClr val="000000"/>
                </a:solidFill>
                <a:latin typeface="Arial" pitchFamily="34" charset="0"/>
              </a:rPr>
              <a:t>st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&amp; 2</a:t>
            </a:r>
            <a:r>
              <a:rPr lang="en-US" sz="1200" baseline="30000" dirty="0" smtClean="0">
                <a:solidFill>
                  <a:srgbClr val="000000"/>
                </a:solidFill>
                <a:latin typeface="Arial" pitchFamily="34" charset="0"/>
              </a:rPr>
              <a:t>nd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degree burns.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eaLnBrk="1" hangingPunct="1"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. 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Your 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learning from this incident..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Management of Change process to be followed whenever there is a change in the routine tasks.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Risk Control tools (PTW/MOC, JSA, TBT, ..etc.) to be put in place prior to commencing a non-routine task.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Always position yourself in manner that minimizing the exposure to any hazards.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Enforce the Empowerment to STOP and supervisors to listen to their subordinates..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8436" name="TextBox 16"/>
          <p:cNvSpPr txBox="1">
            <a:spLocks noChangeArrowheads="1"/>
          </p:cNvSpPr>
          <p:nvPr/>
        </p:nvSpPr>
        <p:spPr bwMode="auto">
          <a:xfrm>
            <a:off x="304800" y="5486400"/>
            <a:ext cx="5334000" cy="646331"/>
          </a:xfrm>
          <a:prstGeom prst="rect">
            <a:avLst/>
          </a:prstGeom>
          <a:solidFill>
            <a:schemeClr val="accent2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 b="1" dirty="0" smtClean="0">
                <a:solidFill>
                  <a:srgbClr val="FFFF00"/>
                </a:solidFill>
                <a:latin typeface="Tahoma" pitchFamily="34" charset="0"/>
              </a:rPr>
              <a:t>When working with Radiators be aware of high temperature and trapped pressure. </a:t>
            </a:r>
            <a:endParaRPr lang="en-US" altLang="en-US" sz="1800" b="1" dirty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18437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228600"/>
          </a:xfrm>
          <a:noFill/>
        </p:spPr>
        <p:txBody>
          <a:bodyPr/>
          <a:lstStyle/>
          <a:p>
            <a:fld id="{1B729CBD-3BA8-4ECE-85A7-AAAF64B46BD8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775" y="788055"/>
            <a:ext cx="3121025" cy="205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9"/>
          <p:cNvSpPr txBox="1">
            <a:spLocks noChangeArrowheads="1"/>
          </p:cNvSpPr>
          <p:nvPr/>
        </p:nvSpPr>
        <p:spPr bwMode="auto">
          <a:xfrm>
            <a:off x="5966845" y="6400800"/>
            <a:ext cx="3100955" cy="276999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2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Always Follow OEM Instructions</a:t>
            </a:r>
            <a:endParaRPr lang="en-US" altLang="en-US" sz="12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8449" name="TextBox 9"/>
          <p:cNvSpPr txBox="1">
            <a:spLocks noChangeArrowheads="1"/>
          </p:cNvSpPr>
          <p:nvPr/>
        </p:nvSpPr>
        <p:spPr bwMode="auto">
          <a:xfrm>
            <a:off x="5946775" y="2819400"/>
            <a:ext cx="3097779" cy="430887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1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Never Open Radiator’s Cap when it is Overheated</a:t>
            </a:r>
            <a:endParaRPr lang="en-US" altLang="en-US" sz="1100" b="1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19800" y="762000"/>
            <a:ext cx="38100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algn="ctr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az-Cyrl-AZ" sz="1800" b="1" kern="1200" dirty="0">
                <a:solidFill>
                  <a:srgbClr val="FF0000"/>
                </a:solidFill>
                <a:effectLst>
                  <a:outerShdw blurRad="50800" dist="38989" dir="5460000" algn="tl">
                    <a:srgbClr val="000000">
                      <a:alpha val="38000"/>
                    </a:srgbClr>
                  </a:outerShdw>
                </a:effectLst>
                <a:latin typeface="Arial"/>
              </a:rPr>
              <a:t>Х</a:t>
            </a:r>
            <a:endParaRPr lang="en-US" sz="1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6774" y="3228295"/>
            <a:ext cx="3108960" cy="3172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6062330" y="3200400"/>
            <a:ext cx="338470" cy="410882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lvl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solidFill>
                  <a:srgbClr val="00B050"/>
                </a:solidFill>
                <a:latin typeface="Cambria Math"/>
                <a:ea typeface="Calibri"/>
                <a:cs typeface="Arial"/>
              </a:rPr>
              <a:t>√</a:t>
            </a:r>
            <a:endParaRPr lang="en-US" sz="1800" dirty="0">
              <a:solidFill>
                <a:srgbClr val="00B050"/>
              </a:solidFill>
              <a:latin typeface="Times New Roman"/>
              <a:ea typeface="Times New Roman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Use this Alert: Discuss in Tool Box Talks and HSE Meetings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 Distribute to contractors  Post on HSE Notice Boards  Include in site HSE Induction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-51375"/>
            <a:ext cx="9144000" cy="58477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GB" sz="3200" b="1" dirty="0" smtClean="0">
                <a:solidFill>
                  <a:srgbClr val="0000FF"/>
                </a:solidFill>
              </a:rPr>
              <a:t>PDO Safety Advice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0" dirty="0" smtClean="0">
                <a:latin typeface="+mn-lt"/>
                <a:cs typeface="Calibri" pitchFamily="34" charset="0"/>
              </a:rPr>
              <a:t>Contact</a:t>
            </a:r>
            <a:r>
              <a:rPr lang="en-US" sz="1000" b="0" dirty="0" smtClean="0">
                <a:latin typeface="+mn-lt"/>
                <a:cs typeface="Calibri" pitchFamily="34" charset="0"/>
                <a:hlinkClick r:id="rId4"/>
              </a:rPr>
              <a:t>:  </a:t>
            </a:r>
            <a:r>
              <a:rPr lang="en-US" sz="1000" b="0" dirty="0" smtClean="0">
                <a:solidFill>
                  <a:srgbClr val="0070C0"/>
                </a:solidFill>
                <a:latin typeface="+mn-lt"/>
                <a:cs typeface="Calibri" pitchFamily="34" charset="0"/>
                <a:hlinkClick r:id="rId4"/>
              </a:rPr>
              <a:t>MSE34</a:t>
            </a:r>
            <a:r>
              <a:rPr lang="en-US" sz="1000" b="0" dirty="0" smtClean="0">
                <a:latin typeface="+mn-lt"/>
                <a:cs typeface="Calibri" pitchFamily="34" charset="0"/>
                <a:hlinkClick r:id="rId4"/>
              </a:rPr>
              <a:t> </a:t>
            </a:r>
            <a:r>
              <a:rPr lang="en-US" sz="1000" b="0" dirty="0" smtClean="0">
                <a:latin typeface="+mn-lt"/>
                <a:cs typeface="Calibri" pitchFamily="34" charset="0"/>
              </a:rPr>
              <a:t>for further information 		Learning No 44                                                             13/07/2014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23850" y="1125538"/>
            <a:ext cx="8351838" cy="233910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are to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Is the empowerment to stop process used effectively? 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sz="14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Is </a:t>
            </a: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the alert/learning advice understood by the crew members?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sz="1400" dirty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Are the tools/equipment appropriate for the job</a:t>
            </a:r>
            <a:r>
              <a:rPr lang="en-US" sz="14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?</a:t>
            </a:r>
          </a:p>
          <a:p>
            <a:pPr marL="119063" indent="-119063" eaLnBrk="1" hangingPunct="1">
              <a:buFontTx/>
              <a:buChar char="•"/>
              <a:defRPr/>
            </a:pPr>
            <a:r>
              <a:rPr lang="en-US" sz="14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Do your JSA’s/Procedures cover all risks and hazards?</a:t>
            </a:r>
          </a:p>
        </p:txBody>
      </p:sp>
      <p:sp>
        <p:nvSpPr>
          <p:cNvPr id="19460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966DCE-3374-400B-BDA8-3DF8E299CD3C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b="0" dirty="0" smtClean="0">
                <a:latin typeface="+mn-lt"/>
                <a:cs typeface="Calibri" pitchFamily="34" charset="0"/>
              </a:rPr>
              <a:t>Contact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:  </a:t>
            </a:r>
            <a:r>
              <a:rPr lang="en-US" sz="1000" b="0" dirty="0" smtClean="0">
                <a:solidFill>
                  <a:srgbClr val="0070C0"/>
                </a:solidFill>
                <a:latin typeface="+mn-lt"/>
                <a:cs typeface="Calibri" pitchFamily="34" charset="0"/>
                <a:hlinkClick r:id="rId2"/>
              </a:rPr>
              <a:t>MSE34</a:t>
            </a:r>
            <a:r>
              <a:rPr lang="en-US" sz="1000" b="0" dirty="0" smtClean="0">
                <a:latin typeface="+mn-lt"/>
                <a:cs typeface="Calibri" pitchFamily="34" charset="0"/>
                <a:hlinkClick r:id="rId2"/>
              </a:rPr>
              <a:t> </a:t>
            </a:r>
            <a:r>
              <a:rPr lang="en-US" sz="1000" b="0" dirty="0" smtClean="0">
                <a:latin typeface="+mn-lt"/>
                <a:cs typeface="Calibri" pitchFamily="34" charset="0"/>
              </a:rPr>
              <a:t>for further </a:t>
            </a:r>
            <a:r>
              <a:rPr lang="en-US" sz="1000" b="0" smtClean="0">
                <a:latin typeface="+mn-lt"/>
                <a:cs typeface="Calibri" pitchFamily="34" charset="0"/>
              </a:rPr>
              <a:t>information </a:t>
            </a:r>
            <a:r>
              <a:rPr lang="en-US" sz="1000" b="0" smtClean="0">
                <a:latin typeface="+mn-lt"/>
                <a:cs typeface="Calibri" pitchFamily="34" charset="0"/>
              </a:rPr>
              <a:t>		Learning </a:t>
            </a:r>
            <a:r>
              <a:rPr lang="en-US" sz="1000" b="0" dirty="0" smtClean="0">
                <a:latin typeface="+mn-lt"/>
                <a:cs typeface="Calibri" pitchFamily="34" charset="0"/>
              </a:rPr>
              <a:t>No 44                                                             13/07/2014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533400"/>
            <a:ext cx="9144000" cy="2540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</a:rPr>
              <a:t>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Distribute </a:t>
            </a:r>
            <a:r>
              <a:rPr lang="en-US" sz="1050" b="1" dirty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to contractors  Post on HSE Notice </a:t>
            </a:r>
            <a:r>
              <a:rPr lang="en-US" sz="1050" b="1" dirty="0" smtClean="0">
                <a:solidFill>
                  <a:schemeClr val="tx2">
                    <a:lumMod val="75000"/>
                  </a:schemeClr>
                </a:solidFill>
                <a:cs typeface="Calibri" pitchFamily="34" charset="0"/>
                <a:sym typeface="Wingdings" pitchFamily="2" charset="2"/>
              </a:rPr>
              <a:t>Boards</a:t>
            </a:r>
            <a:endParaRPr lang="en-US" sz="1050" b="1" dirty="0">
              <a:solidFill>
                <a:schemeClr val="tx2">
                  <a:lumMod val="75000"/>
                </a:schemeClr>
              </a:solidFill>
              <a:cs typeface="Calibri" pitchFamily="34" charset="0"/>
            </a:endParaRP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0" y="0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rgbClr val="0000FF"/>
                </a:solidFill>
              </a:rPr>
              <a:t>Management learning's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18840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F785925E-632A-4B89-9BA6-06CAA252FFAA}"/>
</file>

<file path=customXml/itemProps2.xml><?xml version="1.0" encoding="utf-8"?>
<ds:datastoreItem xmlns:ds="http://schemas.openxmlformats.org/officeDocument/2006/customXml" ds:itemID="{EAB22B3B-530C-466D-BE02-4D4EFBCCEA5E}"/>
</file>

<file path=customXml/itemProps3.xml><?xml version="1.0" encoding="utf-8"?>
<ds:datastoreItem xmlns:ds="http://schemas.openxmlformats.org/officeDocument/2006/customXml" ds:itemID="{C4546EC6-0E2B-4ACC-B33F-4DDDDBFCC2B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1699</TotalTime>
  <Words>302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Slide 1</vt:lpstr>
      <vt:lpstr>Slide 2</vt:lpstr>
    </vt:vector>
  </TitlesOfParts>
  <Company>Shell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Contractor RTA LTI on xx.xx.xx</dc:title>
  <dc:creator>MU93647</dc:creator>
  <cp:lastModifiedBy>mu50033</cp:lastModifiedBy>
  <cp:revision>148</cp:revision>
  <dcterms:created xsi:type="dcterms:W3CDTF">2001-05-03T06:07:08Z</dcterms:created>
  <dcterms:modified xsi:type="dcterms:W3CDTF">2015-03-25T09:07:11Z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