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5486400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13/07/2014 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Injury: Burns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endParaRPr lang="en-US" sz="13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While troubleshooting an overheated engine the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Chief Mechanic instructed the rig mechanic (IP) to check the water level in the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radiator prior giving sufficient time to cool down.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While the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IP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was trying to open the radiator cap it suddenly  opened and the hot water gushed out from the radiator on the mechanic’s left arm, thigh and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leg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resulting to 1</a:t>
            </a:r>
            <a:r>
              <a:rPr lang="en-US" sz="1200" baseline="30000" dirty="0" smtClean="0">
                <a:solidFill>
                  <a:srgbClr val="000000"/>
                </a:solidFill>
                <a:latin typeface="Arial" pitchFamily="34" charset="0"/>
              </a:rPr>
              <a:t>st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&amp; 2</a:t>
            </a:r>
            <a:r>
              <a:rPr lang="en-US" sz="1200" baseline="30000" dirty="0" smtClean="0">
                <a:solidFill>
                  <a:srgbClr val="000000"/>
                </a:solidFill>
                <a:latin typeface="Arial" pitchFamily="34" charset="0"/>
              </a:rPr>
              <a:t>nd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degree burns.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Management of Change process to be followed whenever there is a change in the routine tasks.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Risk Control tools (PTW/MOC, JSA, TBT, ..etc.) to be put in place prior to commencing a non-routine task.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Always position yourself in manner that minimizing the exposure to any hazards.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Enforce the Empowerment to STOP and supervisors to listen to their subordinates..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6" name="TextBox 16"/>
          <p:cNvSpPr txBox="1">
            <a:spLocks noChangeArrowheads="1"/>
          </p:cNvSpPr>
          <p:nvPr/>
        </p:nvSpPr>
        <p:spPr bwMode="auto">
          <a:xfrm>
            <a:off x="304800" y="5486400"/>
            <a:ext cx="53340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When working with Radiators be aware of high temperature and trapped pressure. 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843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  <a:noFill/>
        </p:spPr>
        <p:txBody>
          <a:bodyPr/>
          <a:lstStyle/>
          <a:p>
            <a:fld id="{1B729CBD-3BA8-4ECE-85A7-AAAF64B46BD8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788055"/>
            <a:ext cx="3121025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5966845" y="6400800"/>
            <a:ext cx="3100955" cy="276999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Always Follow OEM Instructions</a:t>
            </a:r>
            <a:endParaRPr lang="en-US" altLang="en-US" sz="12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8449" name="TextBox 9"/>
          <p:cNvSpPr txBox="1">
            <a:spLocks noChangeArrowheads="1"/>
          </p:cNvSpPr>
          <p:nvPr/>
        </p:nvSpPr>
        <p:spPr bwMode="auto">
          <a:xfrm>
            <a:off x="5946775" y="2819400"/>
            <a:ext cx="3097779" cy="43088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1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Never Open Radiator’s Cap when it is Overheated</a:t>
            </a:r>
            <a:endParaRPr lang="en-US" altLang="en-US" sz="11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9800" y="762000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az-Cyrl-AZ" sz="1800" b="1" kern="1200" dirty="0">
                <a:solidFill>
                  <a:srgbClr val="FF0000"/>
                </a:solidFill>
                <a:effectLst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Х</a:t>
            </a:r>
            <a:endParaRPr lang="en-US" sz="1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4" y="3228295"/>
            <a:ext cx="3108960" cy="3172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062330" y="3200400"/>
            <a:ext cx="338470" cy="41088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B050"/>
                </a:solidFill>
                <a:latin typeface="Cambria Math"/>
                <a:ea typeface="Calibri"/>
                <a:cs typeface="Arial"/>
              </a:rPr>
              <a:t>√</a:t>
            </a:r>
            <a:endParaRPr lang="en-US" sz="1800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		Learning No 44                                                             13/07/2014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3391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Is the empowerment to stop process used effectively?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Is </a:t>
            </a:r>
            <a:r>
              <a:rPr lang="en-US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 alert/learning advice understood by the crew members?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Are the tools/equipment appropriate for the job</a:t>
            </a:r>
            <a:r>
              <a:rPr lang="en-US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Do your JSA’s/Procedures cover all risks and hazards?</a:t>
            </a:r>
          </a:p>
        </p:txBody>
      </p:sp>
      <p:sp>
        <p:nvSpPr>
          <p:cNvPr id="1946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966DCE-3374-400B-BDA8-3DF8E299CD3C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44                                                             13/07/2014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785925E-632A-4B89-9BA6-06CAA252FFAA}"/>
</file>

<file path=customXml/itemProps2.xml><?xml version="1.0" encoding="utf-8"?>
<ds:datastoreItem xmlns:ds="http://schemas.openxmlformats.org/officeDocument/2006/customXml" ds:itemID="{292CDFCB-FE0E-41C8-8C74-70EFBA40ABD8}"/>
</file>

<file path=customXml/itemProps3.xml><?xml version="1.0" encoding="utf-8"?>
<ds:datastoreItem xmlns:ds="http://schemas.openxmlformats.org/officeDocument/2006/customXml" ds:itemID="{C4546EC6-0E2B-4ACC-B33F-4DDDDBFCC2B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302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148</cp:revision>
  <dcterms:created xsi:type="dcterms:W3CDTF">2001-05-03T06:07:08Z</dcterms:created>
  <dcterms:modified xsi:type="dcterms:W3CDTF">2015-03-25T09:07:11Z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