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E73FC-8BB0-4256-883E-1BD491A672FC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450" y="3871913"/>
            <a:ext cx="355282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1295400"/>
            <a:ext cx="35528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181600" cy="34701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22</a:t>
            </a:r>
            <a:r>
              <a:rPr lang="en-US" sz="1200" b="1" baseline="30000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December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Injury: Leg fracture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>
                <a:latin typeface="+mj-lt"/>
              </a:rPr>
              <a:t>IP was cleaning the lower portion of the X-Mas tree in squatting position with the tree </a:t>
            </a:r>
            <a:r>
              <a:rPr lang="en-US" sz="1400" dirty="0" smtClean="0">
                <a:latin typeface="+mj-lt"/>
              </a:rPr>
              <a:t>unsecured</a:t>
            </a:r>
            <a:r>
              <a:rPr lang="en-US" sz="1400" dirty="0">
                <a:latin typeface="+mj-lt"/>
              </a:rPr>
              <a:t>. After completing </a:t>
            </a:r>
            <a:r>
              <a:rPr lang="en-US" sz="1400" dirty="0" smtClean="0">
                <a:latin typeface="+mj-lt"/>
              </a:rPr>
              <a:t>the cleaning </a:t>
            </a:r>
            <a:r>
              <a:rPr lang="en-US" sz="1400" dirty="0">
                <a:latin typeface="+mj-lt"/>
              </a:rPr>
              <a:t>of the lower portion IP tried to stand up taking the support of X-Mas tree which fell </a:t>
            </a:r>
            <a:r>
              <a:rPr lang="en-US" sz="1400" dirty="0" smtClean="0">
                <a:latin typeface="+mj-lt"/>
              </a:rPr>
              <a:t>fracturing his </a:t>
            </a:r>
            <a:r>
              <a:rPr lang="en-US" sz="1400" dirty="0">
                <a:latin typeface="+mj-lt"/>
              </a:rPr>
              <a:t>right </a:t>
            </a:r>
            <a:r>
              <a:rPr lang="en-US" sz="1400" dirty="0" smtClean="0">
                <a:latin typeface="+mj-lt"/>
              </a:rPr>
              <a:t>leg.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incident: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+mj-lt"/>
              </a:rPr>
              <a:t>Follow Procedures.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+mj-lt"/>
              </a:rPr>
              <a:t>Think before acting to enable sound judgment.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+mj-lt"/>
              </a:rPr>
              <a:t>Report all incidents diligently.</a:t>
            </a:r>
          </a:p>
        </p:txBody>
      </p:sp>
      <p:sp>
        <p:nvSpPr>
          <p:cNvPr id="174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C75C21B8-53E9-4B33-A086-BCB7A62800EE}" type="slidenum">
              <a:rPr lang="en-US" altLang="en-US" sz="1200" smtClean="0">
                <a:latin typeface="Calibri" pitchFamily="34" charset="0"/>
              </a:rPr>
              <a:pPr/>
              <a:t>1</a:t>
            </a:fld>
            <a:endParaRPr lang="en-US" altLang="en-US" sz="1200" smtClean="0">
              <a:latin typeface="Calibri" pitchFamily="34" charset="0"/>
            </a:endParaRPr>
          </a:p>
        </p:txBody>
      </p:sp>
      <p:sp>
        <p:nvSpPr>
          <p:cNvPr id="17415" name="Freeform 132"/>
          <p:cNvSpPr>
            <a:spLocks/>
          </p:cNvSpPr>
          <p:nvPr/>
        </p:nvSpPr>
        <p:spPr bwMode="auto">
          <a:xfrm>
            <a:off x="60960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152400" y="5206425"/>
            <a:ext cx="50292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rgbClr val="FFFF00"/>
                </a:solidFill>
                <a:latin typeface="Tahoma" pitchFamily="34" charset="0"/>
              </a:rPr>
              <a:t>Secure heavy equipment like 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X-</a:t>
            </a:r>
            <a:r>
              <a:rPr lang="en-US" alt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mas</a:t>
            </a: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altLang="en-US" sz="1600" b="1" dirty="0">
                <a:solidFill>
                  <a:srgbClr val="FFFF00"/>
                </a:solidFill>
                <a:latin typeface="Tahoma" pitchFamily="34" charset="0"/>
              </a:rPr>
              <a:t>tree prior to handling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94713" y="3008313"/>
            <a:ext cx="336550" cy="544512"/>
            <a:chOff x="3504" y="544"/>
            <a:chExt cx="2287" cy="1855"/>
          </a:xfrm>
        </p:grpSpPr>
        <p:sp>
          <p:nvSpPr>
            <p:cNvPr id="174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		Learning No 48                                                             22/12/2013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25687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007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22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December 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Injury: Leg fracture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a learning from this incident and ensure continual improvement all contract 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2000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Does your HEMP address the issue of securing heavy equipment like X-Mas tree prior to handling?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Are the crew actively practicing job planning and hazard identification?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Are all crew aware about effective supervision and leadership?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Are the Supervisors giving due importance to HSE during operations?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ARE THE PDO AND CONTRACTOR SUPERVISORS REPORTING ALL INCIDENTS DILIGENTLY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?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43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4D5000FA-12F7-4A90-B5D0-7C14C3CC21F2}" type="slidenum">
              <a:rPr lang="en-US" altLang="en-US" sz="1200" smtClean="0">
                <a:latin typeface="Calibri" pitchFamily="34" charset="0"/>
              </a:rPr>
              <a:pPr/>
              <a:t>2</a:t>
            </a:fld>
            <a:endParaRPr lang="en-US" altLang="en-US" sz="1200" smtClean="0"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48                                                             22/12/2013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CEBEE4-7320-42D8-A009-4CA0FF6FD2A5}"/>
</file>

<file path=customXml/itemProps2.xml><?xml version="1.0" encoding="utf-8"?>
<ds:datastoreItem xmlns:ds="http://schemas.openxmlformats.org/officeDocument/2006/customXml" ds:itemID="{6FD1ABB0-9AC9-49F0-AC8B-26724D13B269}"/>
</file>

<file path=customXml/itemProps3.xml><?xml version="1.0" encoding="utf-8"?>
<ds:datastoreItem xmlns:ds="http://schemas.openxmlformats.org/officeDocument/2006/customXml" ds:itemID="{1DF09AEB-18B8-4F6A-BE9C-E933AB35873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239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155</cp:revision>
  <dcterms:created xsi:type="dcterms:W3CDTF">2001-05-03T06:07:08Z</dcterms:created>
  <dcterms:modified xsi:type="dcterms:W3CDTF">2015-03-25T09:07:33Z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