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9" r:id="rId2"/>
    <p:sldId id="280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85D7"/>
    <a:srgbClr val="5DD5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33" autoAdjust="0"/>
  </p:normalViewPr>
  <p:slideViewPr>
    <p:cSldViewPr>
      <p:cViewPr>
        <p:scale>
          <a:sx n="110" d="100"/>
          <a:sy n="110" d="100"/>
        </p:scale>
        <p:origin x="-1692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2C5A89C-F310-4B09-BFF9-9AE7E97301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C7E593-5981-4A10-A638-46ED3433BB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1E73FC-8BB0-4256-883E-1BD491A672FC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EDDD7CF8-826C-4EAD-9C4E-022CC47256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685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ECC799C-25FE-4C08-8A12-B3B3E52650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4EB0343-92F4-423D-84C1-8B26F61D24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96600C4-9961-444A-8BFF-D87D7E82BF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3B2CDF5-6674-432C-8BEB-FD9BC991DE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762000" y="228600"/>
            <a:ext cx="7467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kern="0" dirty="0">
                <a:solidFill>
                  <a:srgbClr val="CCCCFF"/>
                </a:solidFill>
                <a:latin typeface="Arial"/>
                <a:ea typeface="+mj-ea"/>
                <a:cs typeface="Arial"/>
              </a:rPr>
              <a:t>Main contractor name – LTI# - Date of incident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32" name="Content Placeholder 3" descr="PPT option1.jpg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11113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talib.z.shaqsi@pdo.co.om" TargetMode="Externa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talib.z.shaqsi@pdo.co.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78450" y="3871913"/>
            <a:ext cx="3552825" cy="221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8450" y="1295400"/>
            <a:ext cx="3552825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152400" y="1066800"/>
            <a:ext cx="5181600" cy="347018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4300" indent="-114300" algn="just">
              <a:defRPr/>
            </a:pPr>
            <a:r>
              <a:rPr lang="en-GB" sz="1200" b="1" dirty="0">
                <a:solidFill>
                  <a:srgbClr val="3333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Date:</a:t>
            </a:r>
            <a:r>
              <a:rPr lang="en-US" sz="1200" b="1" dirty="0">
                <a:solidFill>
                  <a:srgbClr val="3333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22</a:t>
            </a:r>
            <a:r>
              <a:rPr lang="en-US" sz="1200" b="1" baseline="30000" dirty="0">
                <a:solidFill>
                  <a:srgbClr val="3333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nd</a:t>
            </a:r>
            <a:r>
              <a:rPr lang="en-US" sz="1200" b="1" dirty="0">
                <a:solidFill>
                  <a:srgbClr val="3333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December </a:t>
            </a: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2014</a:t>
            </a:r>
          </a:p>
          <a:p>
            <a:pPr marL="114300" indent="-114300" algn="just">
              <a:defRPr/>
            </a:pP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Injury: Leg fracture</a:t>
            </a:r>
          </a:p>
          <a:p>
            <a:pPr marL="114300" indent="-114300" algn="just">
              <a:defRPr/>
            </a:pPr>
            <a:endParaRPr lang="en-US" sz="1200" b="1" dirty="0">
              <a:solidFill>
                <a:srgbClr val="3333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14300" indent="-114300" algn="just">
              <a:defRPr/>
            </a:pPr>
            <a:r>
              <a:rPr lang="en-US" sz="1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What Happened?</a:t>
            </a:r>
          </a:p>
          <a:p>
            <a:pPr marL="114300" indent="-114300" algn="just">
              <a:defRPr/>
            </a:pPr>
            <a:endParaRPr lang="en-US" sz="16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r>
              <a:rPr lang="en-US" sz="1400" dirty="0">
                <a:latin typeface="+mj-lt"/>
              </a:rPr>
              <a:t>IP was cleaning the lower portion of the X-Mas tree in squatting position with the tree </a:t>
            </a:r>
            <a:r>
              <a:rPr lang="en-US" sz="1400" dirty="0" smtClean="0">
                <a:latin typeface="+mj-lt"/>
              </a:rPr>
              <a:t>unsecured</a:t>
            </a:r>
            <a:r>
              <a:rPr lang="en-US" sz="1400" dirty="0">
                <a:latin typeface="+mj-lt"/>
              </a:rPr>
              <a:t>. After completing </a:t>
            </a:r>
            <a:r>
              <a:rPr lang="en-US" sz="1400" dirty="0" smtClean="0">
                <a:latin typeface="+mj-lt"/>
              </a:rPr>
              <a:t>the cleaning </a:t>
            </a:r>
            <a:r>
              <a:rPr lang="en-US" sz="1400" dirty="0">
                <a:latin typeface="+mj-lt"/>
              </a:rPr>
              <a:t>of the lower portion IP tried to stand up taking the support of X-Mas tree which fell </a:t>
            </a:r>
            <a:r>
              <a:rPr lang="en-US" sz="1400" dirty="0" smtClean="0">
                <a:latin typeface="+mj-lt"/>
              </a:rPr>
              <a:t>fracturing his </a:t>
            </a:r>
            <a:r>
              <a:rPr lang="en-US" sz="1400" dirty="0">
                <a:latin typeface="+mj-lt"/>
              </a:rPr>
              <a:t>right </a:t>
            </a:r>
            <a:r>
              <a:rPr lang="en-US" sz="1400" dirty="0" smtClean="0">
                <a:latin typeface="+mj-lt"/>
              </a:rPr>
              <a:t>leg.</a:t>
            </a:r>
            <a:endParaRPr lang="en-US" sz="1400" dirty="0">
              <a:solidFill>
                <a:srgbClr val="000000"/>
              </a:solidFill>
              <a:latin typeface="+mj-lt"/>
            </a:endParaRPr>
          </a:p>
          <a:p>
            <a:pPr marL="342900" indent="-342900" eaLnBrk="1" hangingPunct="1">
              <a:defRPr/>
            </a:pPr>
            <a:endParaRPr lang="en-US" sz="105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 eaLnBrk="1" hangingPunct="1">
              <a:defRPr/>
            </a:pPr>
            <a:endParaRPr lang="en-US" sz="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14300" indent="-114300" algn="just">
              <a:defRPr/>
            </a:pPr>
            <a:r>
              <a:rPr lang="en-US" sz="1600" b="1" dirty="0">
                <a:solidFill>
                  <a:srgbClr val="3333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Learning from this incident:</a:t>
            </a:r>
          </a:p>
          <a:p>
            <a:pPr marL="285750" indent="-285750" algn="just" eaLnBrk="1" hangingPunct="1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latin typeface="+mj-lt"/>
              </a:rPr>
              <a:t>Follow Procedures.</a:t>
            </a:r>
          </a:p>
          <a:p>
            <a:pPr marL="285750" indent="-285750" algn="just" eaLnBrk="1" hangingPunct="1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latin typeface="+mj-lt"/>
              </a:rPr>
              <a:t>Think before acting to enable sound judgment.</a:t>
            </a:r>
          </a:p>
          <a:p>
            <a:pPr marL="285750" indent="-285750" algn="just" eaLnBrk="1" hangingPunct="1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latin typeface="+mj-lt"/>
              </a:rPr>
              <a:t>Report all incidents diligently.</a:t>
            </a:r>
          </a:p>
        </p:txBody>
      </p:sp>
      <p:sp>
        <p:nvSpPr>
          <p:cNvPr id="174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7924800" y="6324600"/>
            <a:ext cx="1905000" cy="457200"/>
          </a:xfrm>
          <a:noFill/>
        </p:spPr>
        <p:txBody>
          <a:bodyPr/>
          <a:lstStyle/>
          <a:p>
            <a:fld id="{C75C21B8-53E9-4B33-A086-BCB7A62800EE}" type="slidenum">
              <a:rPr lang="en-US" altLang="en-US" sz="1200" smtClean="0">
                <a:latin typeface="Calibri" pitchFamily="34" charset="0"/>
              </a:rPr>
              <a:pPr/>
              <a:t>1</a:t>
            </a:fld>
            <a:endParaRPr lang="en-US" altLang="en-US" sz="1200" smtClean="0">
              <a:latin typeface="Calibri" pitchFamily="34" charset="0"/>
            </a:endParaRPr>
          </a:p>
        </p:txBody>
      </p:sp>
      <p:sp>
        <p:nvSpPr>
          <p:cNvPr id="17415" name="Freeform 132"/>
          <p:cNvSpPr>
            <a:spLocks/>
          </p:cNvSpPr>
          <p:nvPr/>
        </p:nvSpPr>
        <p:spPr bwMode="auto">
          <a:xfrm>
            <a:off x="6096000" y="5410200"/>
            <a:ext cx="457200" cy="457200"/>
          </a:xfrm>
          <a:custGeom>
            <a:avLst/>
            <a:gdLst>
              <a:gd name="T0" fmla="*/ 0 w 1336"/>
              <a:gd name="T1" fmla="*/ 2147483647 h 888"/>
              <a:gd name="T2" fmla="*/ 2147483647 w 1336"/>
              <a:gd name="T3" fmla="*/ 2147483647 h 888"/>
              <a:gd name="T4" fmla="*/ 2147483647 w 1336"/>
              <a:gd name="T5" fmla="*/ 0 h 888"/>
              <a:gd name="T6" fmla="*/ 0 60000 65536"/>
              <a:gd name="T7" fmla="*/ 0 60000 65536"/>
              <a:gd name="T8" fmla="*/ 0 60000 65536"/>
              <a:gd name="T9" fmla="*/ 0 w 1336"/>
              <a:gd name="T10" fmla="*/ 0 h 888"/>
              <a:gd name="T11" fmla="*/ 1336 w 133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36" h="888">
                <a:moveTo>
                  <a:pt x="0" y="600"/>
                </a:moveTo>
                <a:lnTo>
                  <a:pt x="312" y="888"/>
                </a:lnTo>
                <a:lnTo>
                  <a:pt x="1336" y="0"/>
                </a:lnTo>
              </a:path>
            </a:pathLst>
          </a:custGeom>
          <a:noFill/>
          <a:ln w="13335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6" name="Rectangle 18"/>
          <p:cNvSpPr>
            <a:spLocks noChangeArrowheads="1"/>
          </p:cNvSpPr>
          <p:nvPr/>
        </p:nvSpPr>
        <p:spPr bwMode="auto">
          <a:xfrm>
            <a:off x="152400" y="5206425"/>
            <a:ext cx="5029200" cy="584775"/>
          </a:xfrm>
          <a:prstGeom prst="rect">
            <a:avLst/>
          </a:prstGeom>
          <a:solidFill>
            <a:schemeClr val="accent2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600" b="1" dirty="0">
                <a:solidFill>
                  <a:srgbClr val="FFFF00"/>
                </a:solidFill>
                <a:latin typeface="Tahoma" pitchFamily="34" charset="0"/>
              </a:rPr>
              <a:t>Secure heavy equipment like </a:t>
            </a:r>
            <a:r>
              <a:rPr lang="en-US" altLang="en-US" sz="1600" b="1" dirty="0" smtClean="0">
                <a:solidFill>
                  <a:srgbClr val="FFFF00"/>
                </a:solidFill>
                <a:latin typeface="Tahoma" pitchFamily="34" charset="0"/>
              </a:rPr>
              <a:t>X-</a:t>
            </a:r>
            <a:r>
              <a:rPr lang="en-US" altLang="en-US" sz="1600" b="1" dirty="0" err="1" smtClean="0">
                <a:solidFill>
                  <a:srgbClr val="FFFF00"/>
                </a:solidFill>
                <a:latin typeface="Tahoma" pitchFamily="34" charset="0"/>
              </a:rPr>
              <a:t>mas</a:t>
            </a:r>
            <a:r>
              <a:rPr lang="en-US" altLang="en-US" sz="1600" b="1" dirty="0" smtClean="0">
                <a:solidFill>
                  <a:srgbClr val="FFFF00"/>
                </a:solidFill>
                <a:latin typeface="Tahoma" pitchFamily="34" charset="0"/>
              </a:rPr>
              <a:t> </a:t>
            </a:r>
            <a:r>
              <a:rPr lang="en-US" altLang="en-US" sz="1600" b="1" dirty="0">
                <a:solidFill>
                  <a:srgbClr val="FFFF00"/>
                </a:solidFill>
                <a:latin typeface="Tahoma" pitchFamily="34" charset="0"/>
              </a:rPr>
              <a:t>tree prior to handling</a:t>
            </a:r>
          </a:p>
        </p:txBody>
      </p:sp>
      <p:grpSp>
        <p:nvGrpSpPr>
          <p:cNvPr id="2" name="Group 131"/>
          <p:cNvGrpSpPr>
            <a:grpSpLocks/>
          </p:cNvGrpSpPr>
          <p:nvPr/>
        </p:nvGrpSpPr>
        <p:grpSpPr bwMode="auto">
          <a:xfrm>
            <a:off x="8494713" y="3008313"/>
            <a:ext cx="336550" cy="544512"/>
            <a:chOff x="3504" y="544"/>
            <a:chExt cx="2287" cy="1855"/>
          </a:xfrm>
        </p:grpSpPr>
        <p:sp>
          <p:nvSpPr>
            <p:cNvPr id="17418" name="Line 129"/>
            <p:cNvSpPr>
              <a:spLocks noChangeShapeType="1"/>
            </p:cNvSpPr>
            <p:nvPr/>
          </p:nvSpPr>
          <p:spPr bwMode="auto">
            <a:xfrm>
              <a:off x="3504" y="568"/>
              <a:ext cx="2287" cy="1831"/>
            </a:xfrm>
            <a:prstGeom prst="line">
              <a:avLst/>
            </a:prstGeom>
            <a:noFill/>
            <a:ln w="1333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19" name="Line 130"/>
            <p:cNvSpPr>
              <a:spLocks noChangeShapeType="1"/>
            </p:cNvSpPr>
            <p:nvPr/>
          </p:nvSpPr>
          <p:spPr bwMode="auto">
            <a:xfrm flipV="1">
              <a:off x="3528" y="544"/>
              <a:ext cx="2144" cy="1807"/>
            </a:xfrm>
            <a:prstGeom prst="line">
              <a:avLst/>
            </a:prstGeom>
            <a:noFill/>
            <a:ln w="1333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Title 1"/>
          <p:cNvSpPr txBox="1">
            <a:spLocks/>
          </p:cNvSpPr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0" dirty="0" smtClean="0">
                <a:latin typeface="+mn-lt"/>
                <a:cs typeface="Calibri" pitchFamily="34" charset="0"/>
              </a:rPr>
              <a:t>Contact</a:t>
            </a:r>
            <a:r>
              <a:rPr lang="en-US" sz="1000" b="0" dirty="0" smtClean="0">
                <a:latin typeface="+mn-lt"/>
                <a:cs typeface="Calibri" pitchFamily="34" charset="0"/>
                <a:hlinkClick r:id="rId5"/>
              </a:rPr>
              <a:t>:  </a:t>
            </a:r>
            <a:r>
              <a:rPr lang="en-US" sz="1000" b="0" dirty="0" smtClean="0">
                <a:solidFill>
                  <a:srgbClr val="0070C0"/>
                </a:solidFill>
                <a:latin typeface="+mn-lt"/>
                <a:cs typeface="Calibri" pitchFamily="34" charset="0"/>
                <a:hlinkClick r:id="rId5"/>
              </a:rPr>
              <a:t>MSE34</a:t>
            </a:r>
            <a:r>
              <a:rPr lang="en-US" sz="1000" b="0" dirty="0" smtClean="0">
                <a:latin typeface="+mn-lt"/>
                <a:cs typeface="Calibri" pitchFamily="34" charset="0"/>
                <a:hlinkClick r:id="rId5"/>
              </a:rPr>
              <a:t> </a:t>
            </a:r>
            <a:r>
              <a:rPr lang="en-US" sz="1000" b="0" dirty="0" smtClean="0">
                <a:latin typeface="+mn-lt"/>
                <a:cs typeface="Calibri" pitchFamily="34" charset="0"/>
              </a:rPr>
              <a:t>for further information 		Learning No 48                                                             22/12/2013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533400"/>
            <a:ext cx="9144000" cy="254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</a:rPr>
              <a:t>Use this Alert: Discuss in Tool Box Talks and HSE Meetings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 Distribute to contractors  Post on HSE Notice Boards  Include in site HSE Induction</a:t>
            </a:r>
            <a:endParaRPr lang="en-US" sz="1050" b="1" dirty="0">
              <a:solidFill>
                <a:schemeClr val="tx2">
                  <a:lumMod val="75000"/>
                </a:schemeClr>
              </a:solidFill>
              <a:cs typeface="Calibri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0" y="-25687"/>
            <a:ext cx="9144000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GB" sz="3200" b="1" dirty="0" smtClean="0">
                <a:solidFill>
                  <a:srgbClr val="0000FF"/>
                </a:solidFill>
              </a:rPr>
              <a:t>PDO Safety Advice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323850" y="1125538"/>
            <a:ext cx="8351838" cy="280076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4300" indent="-114300" algn="just">
              <a:defRPr/>
            </a:pPr>
            <a:r>
              <a:rPr lang="en-GB" sz="1200" b="1" dirty="0" smtClean="0">
                <a:solidFill>
                  <a:srgbClr val="3333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Date:</a:t>
            </a: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22</a:t>
            </a:r>
            <a:r>
              <a:rPr lang="en-US" sz="1200" b="1" baseline="30000" dirty="0" smtClean="0">
                <a:solidFill>
                  <a:srgbClr val="3333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nd</a:t>
            </a: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December 2014</a:t>
            </a:r>
          </a:p>
          <a:p>
            <a:pPr marL="114300" indent="-114300" algn="just">
              <a:defRPr/>
            </a:pPr>
            <a:r>
              <a:rPr lang="en-US" sz="1200" b="1" dirty="0" smtClean="0">
                <a:solidFill>
                  <a:srgbClr val="3333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Injury: Leg fracture</a:t>
            </a:r>
          </a:p>
          <a:p>
            <a:pPr eaLnBrk="1" hangingPunct="1">
              <a:defRPr/>
            </a:pPr>
            <a:endParaRPr lang="en-US" sz="1600" b="1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US" sz="1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As </a:t>
            </a: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</a:rPr>
              <a:t>a learning from this incident and ensure continual improvement all contract managers are to review their HSE HEMP against the questions asked below        </a:t>
            </a:r>
          </a:p>
          <a:p>
            <a:pPr marL="342900" indent="-342900" eaLnBrk="1" hangingPunct="1">
              <a:defRPr/>
            </a:pPr>
            <a:endParaRPr lang="en-US" sz="2000" dirty="0">
              <a:solidFill>
                <a:srgbClr val="0000FF"/>
              </a:solidFill>
              <a:latin typeface="Calibri" panose="020F0502020204030204" pitchFamily="34" charset="0"/>
            </a:endParaRPr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solidFill>
                  <a:srgbClr val="000000"/>
                </a:solidFill>
                <a:latin typeface="+mj-lt"/>
              </a:rPr>
              <a:t>Does your HEMP address the issue of securing heavy equipment like X-Mas tree prior to handling?</a:t>
            </a:r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solidFill>
                  <a:srgbClr val="000000"/>
                </a:solidFill>
                <a:latin typeface="+mj-lt"/>
              </a:rPr>
              <a:t>Are the crew actively practicing job planning and hazard identification?</a:t>
            </a:r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solidFill>
                  <a:srgbClr val="000000"/>
                </a:solidFill>
                <a:latin typeface="+mj-lt"/>
              </a:rPr>
              <a:t>Are all crew aware about effective supervision and leadership?</a:t>
            </a:r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solidFill>
                  <a:srgbClr val="000000"/>
                </a:solidFill>
                <a:latin typeface="+mj-lt"/>
              </a:rPr>
              <a:t>Are the Supervisors giving due importance to HSE during operations?</a:t>
            </a:r>
          </a:p>
          <a:p>
            <a:pPr marL="342900" indent="-342900" eaLnBrk="1" hangingPunct="1">
              <a:buFont typeface="Wingdings" panose="05000000000000000000" pitchFamily="2" charset="2"/>
              <a:buChar char="§"/>
              <a:defRPr/>
            </a:pPr>
            <a:r>
              <a:rPr lang="en-US" sz="1400" dirty="0">
                <a:solidFill>
                  <a:srgbClr val="000000"/>
                </a:solidFill>
                <a:latin typeface="+mj-lt"/>
              </a:rPr>
              <a:t>ARE THE PDO AND CONTRACTOR SUPERVISORS REPORTING ALL INCIDENTS DILIGENTLY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?</a:t>
            </a:r>
            <a:endParaRPr lang="en-US" sz="14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8436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48600" y="6324600"/>
            <a:ext cx="1905000" cy="457200"/>
          </a:xfrm>
          <a:noFill/>
        </p:spPr>
        <p:txBody>
          <a:bodyPr/>
          <a:lstStyle/>
          <a:p>
            <a:fld id="{4D5000FA-12F7-4A90-B5D0-7C14C3CC21F2}" type="slidenum">
              <a:rPr lang="en-US" altLang="en-US" sz="1200" smtClean="0">
                <a:latin typeface="Calibri" pitchFamily="34" charset="0"/>
              </a:rPr>
              <a:pPr/>
              <a:t>2</a:t>
            </a:fld>
            <a:endParaRPr lang="en-US" altLang="en-US" sz="1200" smtClean="0">
              <a:latin typeface="Calibri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533400"/>
            <a:ext cx="9144000" cy="254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 smtClean="0">
                <a:solidFill>
                  <a:schemeClr val="tx2">
                    <a:lumMod val="75000"/>
                  </a:schemeClr>
                </a:solidFill>
                <a:cs typeface="Calibri" pitchFamily="34" charset="0"/>
              </a:rPr>
              <a:t> </a:t>
            </a:r>
            <a:r>
              <a:rPr lang="en-US" sz="1050" b="1" dirty="0" smtClean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Distribute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to contractors  Post on HSE Notice </a:t>
            </a:r>
            <a:r>
              <a:rPr lang="en-US" sz="1050" b="1" dirty="0" smtClean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Boards</a:t>
            </a:r>
            <a:endParaRPr lang="en-US" sz="1050" b="1" dirty="0">
              <a:solidFill>
                <a:schemeClr val="tx2">
                  <a:lumMod val="75000"/>
                </a:schemeClr>
              </a:solidFill>
              <a:cs typeface="Calibri" pitchFamily="34" charset="0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3200" b="1" dirty="0" smtClean="0">
                <a:solidFill>
                  <a:srgbClr val="0000FF"/>
                </a:solidFill>
              </a:rPr>
              <a:t>Management learning's</a:t>
            </a:r>
            <a:endParaRPr lang="en-GB" sz="32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0" dirty="0" smtClean="0">
                <a:latin typeface="+mn-lt"/>
                <a:cs typeface="Calibri" pitchFamily="34" charset="0"/>
              </a:rPr>
              <a:t>Contact</a:t>
            </a:r>
            <a:r>
              <a:rPr lang="en-US" sz="1000" b="0" dirty="0" smtClean="0">
                <a:latin typeface="+mn-lt"/>
                <a:cs typeface="Calibri" pitchFamily="34" charset="0"/>
                <a:hlinkClick r:id="rId2"/>
              </a:rPr>
              <a:t>:  </a:t>
            </a:r>
            <a:r>
              <a:rPr lang="en-US" sz="1000" b="0" dirty="0" smtClean="0">
                <a:solidFill>
                  <a:srgbClr val="0070C0"/>
                </a:solidFill>
                <a:latin typeface="+mn-lt"/>
                <a:cs typeface="Calibri" pitchFamily="34" charset="0"/>
                <a:hlinkClick r:id="rId2"/>
              </a:rPr>
              <a:t>MSE34</a:t>
            </a:r>
            <a:r>
              <a:rPr lang="en-US" sz="1000" b="0" dirty="0" smtClean="0">
                <a:latin typeface="+mn-lt"/>
                <a:cs typeface="Calibri" pitchFamily="34" charset="0"/>
                <a:hlinkClick r:id="rId2"/>
              </a:rPr>
              <a:t> </a:t>
            </a:r>
            <a:r>
              <a:rPr lang="en-US" sz="1000" b="0" dirty="0" smtClean="0">
                <a:latin typeface="+mn-lt"/>
                <a:cs typeface="Calibri" pitchFamily="34" charset="0"/>
              </a:rPr>
              <a:t>for further </a:t>
            </a:r>
            <a:r>
              <a:rPr lang="en-US" sz="1000" b="0" smtClean="0">
                <a:latin typeface="+mn-lt"/>
                <a:cs typeface="Calibri" pitchFamily="34" charset="0"/>
              </a:rPr>
              <a:t>information </a:t>
            </a:r>
            <a:r>
              <a:rPr lang="en-US" sz="1000" b="0" smtClean="0">
                <a:latin typeface="+mn-lt"/>
                <a:cs typeface="Calibri" pitchFamily="34" charset="0"/>
              </a:rPr>
              <a:t>		Learning </a:t>
            </a:r>
            <a:r>
              <a:rPr lang="en-US" sz="1000" b="0" dirty="0" smtClean="0">
                <a:latin typeface="+mn-lt"/>
                <a:cs typeface="Calibri" pitchFamily="34" charset="0"/>
              </a:rPr>
              <a:t>No 48                                                             22/12/2013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4880e4f8-4b7d-4bdd-91e3-e10d47036eca">English 1</Language>
    <DocId xmlns="4880e4f8-4b7d-4bdd-91e3-e10d47036eca">18843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6ECEBEE4-7320-42D8-A009-4CA0FF6FD2A5}"/>
</file>

<file path=customXml/itemProps2.xml><?xml version="1.0" encoding="utf-8"?>
<ds:datastoreItem xmlns:ds="http://schemas.openxmlformats.org/officeDocument/2006/customXml" ds:itemID="{C6E575E0-706A-4D33-8FB2-4C9B6DEAB6F5}"/>
</file>

<file path=customXml/itemProps3.xml><?xml version="1.0" encoding="utf-8"?>
<ds:datastoreItem xmlns:ds="http://schemas.openxmlformats.org/officeDocument/2006/customXml" ds:itemID="{1DF09AEB-18B8-4F6A-BE9C-E933AB35873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1758</TotalTime>
  <Words>239</Words>
  <Application>Microsoft Office PowerPoint</Application>
  <PresentationFormat>On-screen Show (4:3)</PresentationFormat>
  <Paragraphs>32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Slide 1</vt:lpstr>
      <vt:lpstr>Slide 2</vt:lpstr>
    </vt:vector>
  </TitlesOfParts>
  <Company>Shell Information Services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Contractor RTA LTI on xx.xx.xx</dc:title>
  <dc:creator>MU93647</dc:creator>
  <cp:lastModifiedBy>mu50033</cp:lastModifiedBy>
  <cp:revision>155</cp:revision>
  <dcterms:created xsi:type="dcterms:W3CDTF">2001-05-03T06:07:08Z</dcterms:created>
  <dcterms:modified xsi:type="dcterms:W3CDTF">2015-03-25T09:07:33Z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