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0" r:id="rId2"/>
    <p:sldId id="28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1066800"/>
            <a:ext cx="5410200" cy="396262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29/09/2014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 : Finger fracture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175" algn="just"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 crane operator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injured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his finger whilst attempting to secure the hook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block assembly to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crane by taking a short cut. He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lowered the boom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and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with the aid of another operator, swung the hook &amp; block towards the front of the vehicle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and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attempted to attach the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wire rope sling.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Whilst trying to attach the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wire rope sling he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trapped his finger between the hook &amp; the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wire rope sling.  Instead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of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following the procedure which is to,  raise the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boom &amp; lowering the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hook and block assembly to a position where the wire rope sling is easily attached to the hook with out manual handling hook block assembly.</a:t>
            </a:r>
            <a:endParaRPr lang="en-US" sz="120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175" algn="just"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correct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practice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must be followed when attaching the hook &amp; block to the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crane. </a:t>
            </a:r>
            <a:endParaRPr lang="en-US" sz="120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342900" indent="-3175" algn="just"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Short </a:t>
            </a: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cuts must not be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taken</a:t>
            </a:r>
          </a:p>
          <a:p>
            <a:pPr marL="342900" indent="-3175" algn="just"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Operators should STOP work if something is unsafe</a:t>
            </a:r>
            <a:endParaRPr lang="en-US" sz="120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3558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  <a:noFill/>
        </p:spPr>
        <p:txBody>
          <a:bodyPr/>
          <a:lstStyle/>
          <a:p>
            <a:r>
              <a:rPr lang="en-US" dirty="0" smtClean="0"/>
              <a:t>1</a:t>
            </a:r>
          </a:p>
        </p:txBody>
      </p:sp>
      <p:pic>
        <p:nvPicPr>
          <p:cNvPr id="2356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581400"/>
            <a:ext cx="3429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Freeform 132"/>
          <p:cNvSpPr>
            <a:spLocks/>
          </p:cNvSpPr>
          <p:nvPr/>
        </p:nvSpPr>
        <p:spPr bwMode="auto">
          <a:xfrm>
            <a:off x="8534400" y="3581400"/>
            <a:ext cx="381000" cy="566057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715000"/>
            <a:ext cx="7162800" cy="64633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Follow the correct practice to secure the crane hook  and block</a:t>
            </a:r>
            <a:endParaRPr lang="en-US" altLang="en-US" sz="18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pic>
        <p:nvPicPr>
          <p:cNvPr id="22" name="Picture 8" descr="D:\Sri\Pictures\Accident Incident Pics\29-09-14 RWC Rig 72 Fahud\Re-enactment pics of incident\DSCI18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66800"/>
            <a:ext cx="335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05800" y="1219200"/>
            <a:ext cx="336550" cy="544513"/>
            <a:chOff x="3504" y="544"/>
            <a:chExt cx="2287" cy="1855"/>
          </a:xfrm>
        </p:grpSpPr>
        <p:sp>
          <p:nvSpPr>
            <p:cNvPr id="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08575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76200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		Learning No 52                                                            29/09/2014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29/09/2014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 : Finger fracture</a:t>
            </a: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9063" indent="-119063" eaLnBrk="1" hangingPunct="1">
              <a:defRPr/>
            </a:pP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1 Are </a:t>
            </a:r>
            <a:r>
              <a:rPr lang="en-US" sz="1400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there correct procedures in place, and being followed? </a:t>
            </a:r>
          </a:p>
          <a:p>
            <a:pPr marL="169863" indent="-169863" eaLnBrk="1" hangingPunct="1">
              <a:buAutoNum type="arabicPlain" startAt="2"/>
              <a:defRPr/>
            </a:pP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crane </a:t>
            </a:r>
            <a:r>
              <a:rPr lang="en-US" sz="1400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safety procedures covered during TBT’s, prior to start of work</a:t>
            </a: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</a:p>
          <a:p>
            <a:pPr marL="169863" indent="-169863" eaLnBrk="1" hangingPunct="1">
              <a:buAutoNum type="arabicPlain" startAt="2"/>
              <a:defRPr/>
            </a:pP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Have your operators developed bad habits (to save time)?</a:t>
            </a:r>
          </a:p>
          <a:p>
            <a:pPr marL="169863" indent="-169863" eaLnBrk="1" hangingPunct="1">
              <a:buAutoNum type="arabicPlain" startAt="2"/>
              <a:defRPr/>
            </a:pP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your operators understand </a:t>
            </a: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empowerment </a:t>
            </a: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to STOP?</a:t>
            </a:r>
            <a:endParaRPr lang="en-US" sz="1400" dirty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69863" indent="-169863" eaLnBrk="1" hangingPunct="1">
              <a:buAutoNum type="arabicPlain" startAt="2"/>
              <a:defRPr/>
            </a:pP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your operators utilize </a:t>
            </a: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empowerment to </a:t>
            </a: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STOP?</a:t>
            </a:r>
          </a:p>
          <a:p>
            <a:pPr marL="169863" indent="-169863" eaLnBrk="1" hangingPunct="1">
              <a:buAutoNum type="arabicPlain" startAt="2"/>
              <a:defRPr/>
            </a:pP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Does your company HEMP cover all areas of crane operation?</a:t>
            </a:r>
          </a:p>
          <a:p>
            <a:pPr marL="169863" indent="-169863" eaLnBrk="1" hangingPunct="1">
              <a:buAutoNum type="arabicPlain" startAt="2"/>
              <a:defRPr/>
            </a:pPr>
            <a:r>
              <a:rPr lang="en-US" sz="1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Is your company HEMP communicated to all employees?</a:t>
            </a:r>
          </a:p>
        </p:txBody>
      </p:sp>
      <p:sp>
        <p:nvSpPr>
          <p:cNvPr id="2458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2</a:t>
            </a:r>
          </a:p>
        </p:txBody>
      </p:sp>
      <p:sp>
        <p:nvSpPr>
          <p:cNvPr id="24584" name="WordArt 14"/>
          <p:cNvSpPr>
            <a:spLocks noChangeArrowheads="1" noChangeShapeType="1" noTextEdit="1"/>
          </p:cNvSpPr>
          <p:nvPr/>
        </p:nvSpPr>
        <p:spPr bwMode="auto">
          <a:xfrm>
            <a:off x="7983255" y="-228600"/>
            <a:ext cx="949608" cy="91440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		Learning No 52                                                            29/09/2014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18846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6770EA0-A38D-4941-A8EF-3D4DF6F4CE9B}"/>
</file>

<file path=customXml/itemProps2.xml><?xml version="1.0" encoding="utf-8"?>
<ds:datastoreItem xmlns:ds="http://schemas.openxmlformats.org/officeDocument/2006/customXml" ds:itemID="{4FF08527-E89B-4EBA-B29F-DBF4B2EC640E}"/>
</file>

<file path=customXml/itemProps3.xml><?xml version="1.0" encoding="utf-8"?>
<ds:datastoreItem xmlns:ds="http://schemas.openxmlformats.org/officeDocument/2006/customXml" ds:itemID="{D74F31EF-BFA0-43FB-81CF-58844E538D0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Words>187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159</cp:revision>
  <dcterms:created xsi:type="dcterms:W3CDTF">2001-05-03T06:07:08Z</dcterms:created>
  <dcterms:modified xsi:type="dcterms:W3CDTF">2015-03-25T11:00:53Z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