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0" r:id="rId2"/>
    <p:sldId id="281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33" autoAdjust="0"/>
  </p:normalViewPr>
  <p:slideViewPr>
    <p:cSldViewPr>
      <p:cViewPr>
        <p:scale>
          <a:sx n="110" d="100"/>
          <a:sy n="110" d="100"/>
        </p:scale>
        <p:origin x="-169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alib.z.shaqsi@pdo.co.o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741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924800" y="6324600"/>
            <a:ext cx="1905000" cy="457200"/>
          </a:xfrm>
          <a:noFill/>
        </p:spPr>
        <p:txBody>
          <a:bodyPr/>
          <a:lstStyle/>
          <a:p>
            <a:fld id="{7CAD291C-C0C6-4ABE-AFA0-3CB53C566C57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17413" name="Picture 31" descr="C:\Users\IN-NM-HSE\Desktop\Hoist(14)\Incident\Nasser Al Sharji incident 26.10.14\P10008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5763" y="903288"/>
            <a:ext cx="3636962" cy="280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428038" y="2765425"/>
            <a:ext cx="336550" cy="544513"/>
            <a:chOff x="3504" y="544"/>
            <a:chExt cx="2287" cy="1855"/>
          </a:xfrm>
        </p:grpSpPr>
        <p:sp>
          <p:nvSpPr>
            <p:cNvPr id="17421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15" name="Freeform 132"/>
          <p:cNvSpPr>
            <a:spLocks/>
          </p:cNvSpPr>
          <p:nvPr/>
        </p:nvSpPr>
        <p:spPr bwMode="auto">
          <a:xfrm>
            <a:off x="8431213" y="5291138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52400" y="3124200"/>
            <a:ext cx="53340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168275" indent="-168275" algn="just" eaLnBrk="1" hangingPunct="1">
              <a:spcAft>
                <a:spcPct val="60000"/>
              </a:spcAft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  <a:endParaRPr lang="en-US" sz="1200" b="1" dirty="0">
              <a:solidFill>
                <a:srgbClr val="002060"/>
              </a:solidFill>
              <a:latin typeface="Calibri"/>
              <a:cs typeface="Arial" charset="0"/>
            </a:endParaRPr>
          </a:p>
          <a:p>
            <a:pPr marL="171450" indent="-171450" algn="just" eaLnBrk="1" hangingPunct="1">
              <a:spcAft>
                <a:spcPct val="60000"/>
              </a:spcAft>
              <a:buFont typeface="Wingdings" pitchFamily="2" charset="2"/>
              <a:buChar char="§"/>
              <a:defRPr/>
            </a:pPr>
            <a:r>
              <a:rPr lang="en-US" sz="1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Exercise empowerment to STOP work and Assess the risk</a:t>
            </a:r>
          </a:p>
          <a:p>
            <a:pPr marL="171450" indent="-171450" algn="just" eaLnBrk="1" hangingPunct="1">
              <a:spcAft>
                <a:spcPct val="60000"/>
              </a:spcAft>
              <a:buFont typeface="Wingdings" pitchFamily="2" charset="2"/>
              <a:buChar char="§"/>
              <a:defRPr/>
            </a:pPr>
            <a:r>
              <a:rPr lang="en-US" sz="1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Use correct tools and technique for the job.</a:t>
            </a:r>
          </a:p>
          <a:p>
            <a:pPr marL="171450" indent="-171450" algn="just" eaLnBrk="1" hangingPunct="1">
              <a:spcAft>
                <a:spcPct val="60000"/>
              </a:spcAft>
              <a:buFont typeface="Wingdings" pitchFamily="2" charset="2"/>
              <a:buChar char="§"/>
              <a:defRPr/>
            </a:pPr>
            <a:r>
              <a:rPr lang="en-US" sz="1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Report well site conditions prior to undertake the activity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149225" y="4876800"/>
            <a:ext cx="4879975" cy="646331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sz="1800" b="1" dirty="0">
                <a:solidFill>
                  <a:srgbClr val="FFFF00"/>
                </a:solidFill>
                <a:latin typeface="Tahoma" pitchFamily="34" charset="0"/>
              </a:rPr>
              <a:t>Use working platform  if working at height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52400" y="1042988"/>
            <a:ext cx="5562600" cy="5724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hangingPunct="1">
              <a:spcAft>
                <a:spcPct val="60000"/>
              </a:spcAft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Date:  26/10/2014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algn="just">
              <a:spcAft>
                <a:spcPct val="60000"/>
              </a:spcAft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 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Fractured Left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Elbow 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152400" y="1752600"/>
            <a:ext cx="5181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endParaRPr lang="en-US" sz="1400" b="1" dirty="0">
              <a:solidFill>
                <a:srgbClr val="FF0000"/>
              </a:solidFill>
              <a:latin typeface="Tahoma" pitchFamily="34" charset="0"/>
            </a:endParaRPr>
          </a:p>
          <a:p>
            <a:pPr>
              <a:defRPr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IP was tightening the beam pump stuffing box using a 36” pipe wrench.  The wrench slipped suddenly and the IP fell down landing on his left hand fracturing his left elbow.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3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</a:t>
            </a:r>
            <a:r>
              <a:rPr lang="en-US" sz="1000" b="0" dirty="0" smtClean="0">
                <a:latin typeface="+mn-lt"/>
                <a:cs typeface="Calibri" pitchFamily="34" charset="0"/>
              </a:rPr>
              <a:t>		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53                                                             26/10/2014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48600" y="6324600"/>
            <a:ext cx="1905000" cy="457200"/>
          </a:xfrm>
          <a:noFill/>
        </p:spPr>
        <p:txBody>
          <a:bodyPr/>
          <a:lstStyle/>
          <a:p>
            <a:fld id="{81BB089B-BD1B-4040-89DF-EE23E889355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96081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sz="600" kern="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00" kern="0" dirty="0">
              <a:solidFill>
                <a:srgbClr val="000000"/>
              </a:solidFill>
              <a:latin typeface="Arial" charset="0"/>
            </a:endParaRPr>
          </a:p>
          <a:p>
            <a:pPr algn="just" eaLnBrk="1" hangingPunct="1">
              <a:spcAft>
                <a:spcPct val="60000"/>
              </a:spcAft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Date:  26/10/2014</a:t>
            </a:r>
          </a:p>
          <a:p>
            <a:pPr algn="just">
              <a:spcAft>
                <a:spcPct val="60000"/>
              </a:spcAft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 Fractured Left Elbow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kern="0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600" b="1" kern="0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contract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kern="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kern="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>
              <a:latin typeface="Arial" charset="0"/>
            </a:endParaRPr>
          </a:p>
          <a:p>
            <a:pPr marL="119063" indent="-11906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1 </a:t>
            </a:r>
            <a:r>
              <a:rPr lang="en-US" sz="1400" kern="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Does </a:t>
            </a:r>
            <a:r>
              <a:rPr lang="en-US" sz="1400" kern="0" dirty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your HEMP cover working on high well heads?</a:t>
            </a:r>
          </a:p>
          <a:p>
            <a:pPr marL="119063" indent="-11906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2 </a:t>
            </a:r>
            <a:r>
              <a:rPr lang="en-US" sz="1400" kern="0" dirty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have a platform to work on elevated well heads?</a:t>
            </a:r>
          </a:p>
          <a:p>
            <a:pPr marL="119063" indent="-11906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3 How </a:t>
            </a:r>
            <a:r>
              <a:rPr lang="en-US" sz="1400" kern="0" dirty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the quality of TBT</a:t>
            </a:r>
            <a:r>
              <a:rPr lang="en-US" sz="1400" kern="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?</a:t>
            </a:r>
            <a:endParaRPr lang="en-US" sz="1400" kern="0" dirty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</a:t>
            </a:r>
            <a:r>
              <a:rPr lang="en-US" sz="1000" b="0" smtClean="0">
                <a:latin typeface="+mn-lt"/>
                <a:cs typeface="Calibri" pitchFamily="34" charset="0"/>
              </a:rPr>
              <a:t>information </a:t>
            </a:r>
            <a:r>
              <a:rPr lang="en-US" sz="1000" b="0" smtClean="0">
                <a:latin typeface="+mn-lt"/>
                <a:cs typeface="Calibri" pitchFamily="34" charset="0"/>
              </a:rPr>
              <a:t>		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53                                                             26/10/2014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18847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7021C22F-EFE5-47F8-B37C-A9B3D9D168B6}"/>
</file>

<file path=customXml/itemProps2.xml><?xml version="1.0" encoding="utf-8"?>
<ds:datastoreItem xmlns:ds="http://schemas.openxmlformats.org/officeDocument/2006/customXml" ds:itemID="{C08EF87F-CCC1-4BFE-99C5-C1D400D26CE2}"/>
</file>

<file path=customXml/itemProps3.xml><?xml version="1.0" encoding="utf-8"?>
<ds:datastoreItem xmlns:ds="http://schemas.openxmlformats.org/officeDocument/2006/customXml" ds:itemID="{865C9249-96AD-4E48-8A92-8CAE6143565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1790</TotalTime>
  <Words>212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mu50033</cp:lastModifiedBy>
  <cp:revision>156</cp:revision>
  <dcterms:created xsi:type="dcterms:W3CDTF">2001-05-03T06:07:08Z</dcterms:created>
  <dcterms:modified xsi:type="dcterms:W3CDTF">2015-03-25T11:01:40Z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