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4" r:id="rId2"/>
    <p:sldId id="28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360" y="16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066800"/>
            <a:ext cx="5410200" cy="5716950"/>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   :</a:t>
            </a:r>
            <a:r>
              <a:rPr lang="en-US" sz="1200" b="1" dirty="0" smtClean="0">
                <a:solidFill>
                  <a:srgbClr val="333399"/>
                </a:solidFill>
                <a:latin typeface="Tahoma" pitchFamily="34" charset="0"/>
              </a:rPr>
              <a:t> 25/10/2014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leg</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175" algn="just" eaLnBrk="1" hangingPunct="1">
              <a:defRPr/>
            </a:pPr>
            <a:r>
              <a:rPr lang="en-GB" sz="1400" dirty="0" smtClean="0">
                <a:latin typeface="+mj-lt"/>
              </a:rPr>
              <a:t>After offloading casing </a:t>
            </a:r>
            <a:r>
              <a:rPr lang="en-GB" sz="1400" dirty="0" smtClean="0">
                <a:latin typeface="+mj-lt"/>
              </a:rPr>
              <a:t>joints (4 </a:t>
            </a:r>
            <a:r>
              <a:rPr lang="en-GB" sz="1400" dirty="0" smtClean="0">
                <a:latin typeface="+mj-lt"/>
              </a:rPr>
              <a:t>at a time), off the truck on to the stack, the lifting hooks were taken off the casings, as the crane was winching in, ready to slew towards the truck for the next lift.  The pelican hooks from the wire rope sling (4 x 4 with a single eye) caught on the underside of the casing joints and slide  through until they caught on a piece of dunnage on the fourth layer of the stack, this caused one of the casing joints to lift and move, the IP, (who was stood on the stack), tried avoid the casing joint but couldn't, the casing joint struck the IP on his lower right leg. </a:t>
            </a:r>
            <a:endParaRPr lang="en-US" sz="1400" dirty="0" smtClean="0">
              <a:latin typeface="+mj-lt"/>
            </a:endParaRPr>
          </a:p>
          <a:p>
            <a:pPr marL="342900" indent="-3175"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339725">
              <a:buFont typeface="Arial" pitchFamily="34" charset="0"/>
              <a:buChar char="•"/>
              <a:defRPr/>
            </a:pPr>
            <a:r>
              <a:rPr lang="en-US" sz="1400" dirty="0" smtClean="0">
                <a:latin typeface="Arial" charset="0"/>
                <a:cs typeface="Tahoma" pitchFamily="34" charset="0"/>
              </a:rPr>
              <a:t> The </a:t>
            </a:r>
            <a:r>
              <a:rPr lang="en-US" sz="1400" dirty="0">
                <a:latin typeface="Arial" charset="0"/>
                <a:cs typeface="Tahoma" pitchFamily="34" charset="0"/>
              </a:rPr>
              <a:t>correct </a:t>
            </a:r>
            <a:r>
              <a:rPr lang="en-US" sz="1400" dirty="0" smtClean="0">
                <a:latin typeface="Arial" charset="0"/>
                <a:cs typeface="Tahoma" pitchFamily="34" charset="0"/>
              </a:rPr>
              <a:t>SOP </a:t>
            </a:r>
            <a:r>
              <a:rPr lang="en-US" sz="1400" dirty="0">
                <a:latin typeface="Arial" charset="0"/>
                <a:cs typeface="Tahoma" pitchFamily="34" charset="0"/>
              </a:rPr>
              <a:t>must be followed </a:t>
            </a:r>
            <a:r>
              <a:rPr lang="en-US" sz="1400" dirty="0" smtClean="0">
                <a:latin typeface="Arial" charset="0"/>
                <a:cs typeface="Tahoma" pitchFamily="34" charset="0"/>
              </a:rPr>
              <a:t>for all tasks. </a:t>
            </a:r>
            <a:endParaRPr lang="en-US" sz="1400" dirty="0">
              <a:latin typeface="Arial" charset="0"/>
              <a:cs typeface="Tahoma" pitchFamily="34" charset="0"/>
            </a:endParaRPr>
          </a:p>
          <a:p>
            <a:pPr marL="339725">
              <a:buFont typeface="Arial" pitchFamily="34" charset="0"/>
              <a:buChar char="•"/>
              <a:defRPr/>
            </a:pPr>
            <a:r>
              <a:rPr lang="en-US" sz="1400" dirty="0" smtClean="0">
                <a:latin typeface="Arial" charset="0"/>
                <a:cs typeface="Tahoma" pitchFamily="34" charset="0"/>
              </a:rPr>
              <a:t> All workers should use their empowerment to stop if </a:t>
            </a:r>
            <a:endParaRPr lang="en-US" sz="1400" dirty="0" smtClean="0">
              <a:latin typeface="Arial" charset="0"/>
              <a:cs typeface="Tahoma" pitchFamily="34" charset="0"/>
            </a:endParaRPr>
          </a:p>
          <a:p>
            <a:pPr marL="339725">
              <a:defRPr/>
            </a:pPr>
            <a:r>
              <a:rPr lang="en-US" sz="1400" dirty="0" smtClean="0">
                <a:latin typeface="Arial" charset="0"/>
                <a:cs typeface="Tahoma" pitchFamily="34" charset="0"/>
              </a:rPr>
              <a:t>something </a:t>
            </a:r>
            <a:r>
              <a:rPr lang="en-US" sz="1400" dirty="0" smtClean="0">
                <a:latin typeface="Arial" charset="0"/>
                <a:cs typeface="Tahoma" pitchFamily="34" charset="0"/>
              </a:rPr>
              <a:t>is unsafe</a:t>
            </a:r>
          </a:p>
          <a:p>
            <a:pPr marL="339725">
              <a:buFont typeface="Arial" pitchFamily="34" charset="0"/>
              <a:buChar char="•"/>
              <a:defRPr/>
            </a:pPr>
            <a:r>
              <a:rPr lang="en-US" sz="1400" dirty="0" smtClean="0">
                <a:latin typeface="Arial" charset="0"/>
                <a:cs typeface="Tahoma" pitchFamily="34" charset="0"/>
              </a:rPr>
              <a:t> Crane operators should only take commands from trained and authorised banksman</a:t>
            </a:r>
          </a:p>
          <a:p>
            <a:pPr marL="339725">
              <a:defRPr/>
            </a:pPr>
            <a:endParaRPr lang="en-US" sz="1400" dirty="0" smtClean="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3555"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3558" name="Slide Number Placeholder 12"/>
          <p:cNvSpPr>
            <a:spLocks noGrp="1"/>
          </p:cNvSpPr>
          <p:nvPr>
            <p:ph type="sldNum" sz="quarter" idx="12"/>
          </p:nvPr>
        </p:nvSpPr>
        <p:spPr>
          <a:noFill/>
        </p:spPr>
        <p:txBody>
          <a:bodyPr/>
          <a:lstStyle/>
          <a:p>
            <a:fld id="{4E9C0DB3-4310-4D03-B373-5B464DCC6DA4}" type="slidenum">
              <a:rPr lang="en-US" smtClean="0"/>
              <a:pPr/>
              <a:t>1</a:t>
            </a:fld>
            <a:endParaRPr lang="en-US" dirty="0" smtClean="0"/>
          </a:p>
        </p:txBody>
      </p:sp>
      <p:sp>
        <p:nvSpPr>
          <p:cNvPr id="21" name="TextBox 20"/>
          <p:cNvSpPr txBox="1"/>
          <p:nvPr/>
        </p:nvSpPr>
        <p:spPr>
          <a:xfrm>
            <a:off x="152400" y="5867400"/>
            <a:ext cx="5334000" cy="369332"/>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altLang="en-US" sz="1800" b="1" dirty="0" smtClean="0">
                <a:solidFill>
                  <a:srgbClr val="FFFF00"/>
                </a:solidFill>
                <a:latin typeface="Tahoma" pitchFamily="34" charset="0"/>
              </a:rPr>
              <a:t>Don’t work on top of the pipe/casing stacks</a:t>
            </a:r>
            <a:endParaRPr lang="en-US" altLang="en-US" sz="1800" b="1" dirty="0">
              <a:solidFill>
                <a:srgbClr val="FFFF00"/>
              </a:solidFill>
              <a:latin typeface="Tahoma" pitchFamily="34" charset="0"/>
            </a:endParaRPr>
          </a:p>
        </p:txBody>
      </p:sp>
      <p:grpSp>
        <p:nvGrpSpPr>
          <p:cNvPr id="2" name="Group 131"/>
          <p:cNvGrpSpPr>
            <a:grpSpLocks/>
          </p:cNvGrpSpPr>
          <p:nvPr/>
        </p:nvGrpSpPr>
        <p:grpSpPr bwMode="auto">
          <a:xfrm>
            <a:off x="8305800" y="1219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F:\DCIM\100DICAM\DSCI2355.JPG"/>
          <p:cNvPicPr>
            <a:picLocks noChangeAspect="1" noChangeArrowheads="1"/>
          </p:cNvPicPr>
          <p:nvPr/>
        </p:nvPicPr>
        <p:blipFill>
          <a:blip r:embed="rId2" cstate="screen"/>
          <a:srcRect/>
          <a:stretch>
            <a:fillRect/>
          </a:stretch>
        </p:blipFill>
        <p:spPr bwMode="auto">
          <a:xfrm>
            <a:off x="5562600" y="3581400"/>
            <a:ext cx="3424335" cy="2286000"/>
          </a:xfrm>
          <a:prstGeom prst="rect">
            <a:avLst/>
          </a:prstGeom>
          <a:noFill/>
        </p:spPr>
      </p:pic>
      <p:sp>
        <p:nvSpPr>
          <p:cNvPr id="20" name="Freeform 132"/>
          <p:cNvSpPr>
            <a:spLocks/>
          </p:cNvSpPr>
          <p:nvPr/>
        </p:nvSpPr>
        <p:spPr bwMode="auto">
          <a:xfrm>
            <a:off x="8458200" y="36576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34" name="TextBox 33"/>
          <p:cNvSpPr txBox="1"/>
          <p:nvPr/>
        </p:nvSpPr>
        <p:spPr>
          <a:xfrm>
            <a:off x="7010400" y="5486400"/>
            <a:ext cx="1981199" cy="261610"/>
          </a:xfrm>
          <a:prstGeom prst="rect">
            <a:avLst/>
          </a:prstGeom>
          <a:solidFill>
            <a:schemeClr val="bg1"/>
          </a:solidFill>
        </p:spPr>
        <p:txBody>
          <a:bodyPr wrap="square" rtlCol="0">
            <a:spAutoFit/>
          </a:bodyPr>
          <a:lstStyle/>
          <a:p>
            <a:r>
              <a:rPr lang="en-US" sz="1100" dirty="0" smtClean="0">
                <a:latin typeface="+mj-lt"/>
              </a:rPr>
              <a:t>All crew members on ground</a:t>
            </a:r>
            <a:endParaRPr lang="en-US" sz="1100" dirty="0">
              <a:latin typeface="+mj-lt"/>
            </a:endParaRPr>
          </a:p>
        </p:txBody>
      </p:sp>
      <p:pic>
        <p:nvPicPr>
          <p:cNvPr id="37" name="Picture 3" descr="F:\DCIM\100DICAM\DSCI2805.JPG"/>
          <p:cNvPicPr>
            <a:picLocks noChangeAspect="1" noChangeArrowheads="1"/>
          </p:cNvPicPr>
          <p:nvPr/>
        </p:nvPicPr>
        <p:blipFill>
          <a:blip r:embed="rId3" cstate="screen"/>
          <a:srcRect/>
          <a:stretch>
            <a:fillRect/>
          </a:stretch>
        </p:blipFill>
        <p:spPr bwMode="auto">
          <a:xfrm>
            <a:off x="5562600" y="1066800"/>
            <a:ext cx="3352800" cy="2286000"/>
          </a:xfrm>
          <a:prstGeom prst="rect">
            <a:avLst/>
          </a:prstGeom>
          <a:noFill/>
        </p:spPr>
      </p:pic>
      <p:pic>
        <p:nvPicPr>
          <p:cNvPr id="1026" name="Picture 2" descr="C:\Users\OFSAT HSE\AppData\Local\Microsoft\Windows\Temporary Internet Files\Content.IE5\VIZA47PZ\MC900057413[1].wmf"/>
          <p:cNvPicPr>
            <a:picLocks noChangeAspect="1" noChangeArrowheads="1"/>
          </p:cNvPicPr>
          <p:nvPr/>
        </p:nvPicPr>
        <p:blipFill>
          <a:blip r:embed="rId4" cstate="screen">
            <a:lum bright="70000" contrast="-70000"/>
          </a:blip>
          <a:srcRect/>
          <a:stretch>
            <a:fillRect/>
          </a:stretch>
        </p:blipFill>
        <p:spPr bwMode="auto">
          <a:xfrm>
            <a:off x="7010400" y="1676400"/>
            <a:ext cx="152400" cy="484632"/>
          </a:xfrm>
          <a:prstGeom prst="rect">
            <a:avLst/>
          </a:prstGeom>
          <a:noFill/>
        </p:spPr>
      </p:pic>
      <p:grpSp>
        <p:nvGrpSpPr>
          <p:cNvPr id="3" name="Group 131"/>
          <p:cNvGrpSpPr>
            <a:grpSpLocks/>
          </p:cNvGrpSpPr>
          <p:nvPr/>
        </p:nvGrpSpPr>
        <p:grpSpPr bwMode="auto">
          <a:xfrm>
            <a:off x="8458200" y="1143000"/>
            <a:ext cx="336550" cy="544513"/>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0" name="TextBox 29"/>
          <p:cNvSpPr txBox="1"/>
          <p:nvPr/>
        </p:nvSpPr>
        <p:spPr>
          <a:xfrm>
            <a:off x="5638800" y="1143000"/>
            <a:ext cx="914400" cy="261610"/>
          </a:xfrm>
          <a:prstGeom prst="rect">
            <a:avLst/>
          </a:prstGeom>
          <a:solidFill>
            <a:schemeClr val="bg1"/>
          </a:solidFill>
        </p:spPr>
        <p:txBody>
          <a:bodyPr wrap="square" rtlCol="0">
            <a:spAutoFit/>
          </a:bodyPr>
          <a:lstStyle/>
          <a:p>
            <a:r>
              <a:rPr lang="en-US" sz="1100" dirty="0" smtClean="0">
                <a:latin typeface="+mj-lt"/>
              </a:rPr>
              <a:t>IP on Stack</a:t>
            </a:r>
            <a:endParaRPr lang="en-US" sz="1100" dirty="0">
              <a:latin typeface="+mj-lt"/>
            </a:endParaRPr>
          </a:p>
        </p:txBody>
      </p:sp>
      <p:cxnSp>
        <p:nvCxnSpPr>
          <p:cNvPr id="32" name="Straight Arrow Connector 31"/>
          <p:cNvCxnSpPr>
            <a:stCxn id="30" idx="3"/>
            <a:endCxn id="1026" idx="0"/>
          </p:cNvCxnSpPr>
          <p:nvPr/>
        </p:nvCxnSpPr>
        <p:spPr bwMode="auto">
          <a:xfrm>
            <a:off x="6553200" y="1273805"/>
            <a:ext cx="533400" cy="40259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24" name="Rectangle 23"/>
          <p:cNvSpPr>
            <a:spLocks noChangeArrowheads="1"/>
          </p:cNvSpPr>
          <p:nvPr/>
        </p:nvSpPr>
        <p:spPr bwMode="auto">
          <a:xfrm>
            <a:off x="0" y="508575"/>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27" name="TextBox 1"/>
          <p:cNvSpPr txBox="1">
            <a:spLocks noChangeArrowheads="1"/>
          </p:cNvSpPr>
          <p:nvPr/>
        </p:nvSpPr>
        <p:spPr bwMode="auto">
          <a:xfrm>
            <a:off x="0" y="-76200"/>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5"/>
              </a:rPr>
              <a:t>:  </a:t>
            </a:r>
            <a:r>
              <a:rPr lang="en-US" sz="1000" b="0" dirty="0" smtClean="0">
                <a:solidFill>
                  <a:srgbClr val="0070C0"/>
                </a:solidFill>
                <a:latin typeface="+mn-lt"/>
                <a:cs typeface="Calibri" pitchFamily="34" charset="0"/>
                <a:hlinkClick r:id="rId5"/>
              </a:rPr>
              <a:t>MSE34</a:t>
            </a:r>
            <a:r>
              <a:rPr lang="en-US" sz="1000" b="0" dirty="0" smtClean="0">
                <a:latin typeface="+mn-lt"/>
                <a:cs typeface="Calibri" pitchFamily="34" charset="0"/>
                <a:hlinkClick r:id="rId5"/>
              </a:rPr>
              <a:t> </a:t>
            </a:r>
            <a:r>
              <a:rPr lang="en-US" sz="1000" b="0" dirty="0" smtClean="0">
                <a:latin typeface="+mn-lt"/>
                <a:cs typeface="Calibri" pitchFamily="34" charset="0"/>
              </a:rPr>
              <a:t>for further information </a:t>
            </a:r>
            <a:r>
              <a:rPr lang="en-US" sz="1000" b="0" dirty="0" smtClean="0">
                <a:latin typeface="+mn-lt"/>
                <a:cs typeface="Calibri" pitchFamily="34" charset="0"/>
              </a:rPr>
              <a:t>		Learning </a:t>
            </a:r>
            <a:r>
              <a:rPr lang="en-US" sz="1000" b="0" dirty="0" smtClean="0">
                <a:latin typeface="+mn-lt"/>
                <a:cs typeface="Calibri" pitchFamily="34" charset="0"/>
              </a:rPr>
              <a:t>No 54                                                            25/10/2014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762000"/>
            <a:ext cx="8351838" cy="403187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114300" indent="-114300" algn="just">
              <a:defRPr/>
            </a:pPr>
            <a:r>
              <a:rPr lang="en-GB" sz="1200" b="1" dirty="0" smtClean="0">
                <a:solidFill>
                  <a:srgbClr val="333399"/>
                </a:solidFill>
                <a:latin typeface="Tahoma" pitchFamily="34" charset="0"/>
              </a:rPr>
              <a:t>Date   :</a:t>
            </a:r>
            <a:r>
              <a:rPr lang="en-US" sz="1200" b="1" dirty="0" smtClean="0">
                <a:solidFill>
                  <a:srgbClr val="333399"/>
                </a:solidFill>
                <a:latin typeface="Tahoma" pitchFamily="34" charset="0"/>
              </a:rPr>
              <a:t> 25/10/2014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leg</a:t>
            </a:r>
            <a:endParaRPr lang="en-US" sz="1200" b="1" dirty="0" smtClean="0">
              <a:solidFill>
                <a:srgbClr val="333399"/>
              </a:solidFill>
              <a:latin typeface="Tahoma" pitchFamily="34" charset="0"/>
            </a:endParaRPr>
          </a:p>
          <a:p>
            <a:pPr marL="342900" indent="-342900" eaLnBrk="1" hangingPunct="1">
              <a:defRPr/>
            </a:pPr>
            <a:endParaRPr lang="en-US" sz="1600" b="1" dirty="0" smtClean="0">
              <a:solidFill>
                <a:srgbClr val="FF0000"/>
              </a:solidFill>
              <a:latin typeface="+mj-lt"/>
            </a:endParaRPr>
          </a:p>
          <a:p>
            <a:pPr marL="342900" indent="-342900" eaLnBrk="1" hangingPunct="1">
              <a:defRPr/>
            </a:pPr>
            <a:r>
              <a:rPr lang="en-US" sz="1600" b="1" dirty="0" smtClean="0">
                <a:solidFill>
                  <a:srgbClr val="FF0000"/>
                </a:solidFill>
                <a:latin typeface="+mj-lt"/>
              </a:rPr>
              <a:t>As </a:t>
            </a:r>
            <a:r>
              <a:rPr lang="en-US" sz="1600" b="1" dirty="0">
                <a:solidFill>
                  <a:srgbClr val="FF0000"/>
                </a:solidFill>
                <a:latin typeface="+mj-lt"/>
              </a:rPr>
              <a:t>a learning from this incident and ensure continual improvement all contract</a:t>
            </a:r>
          </a:p>
          <a:p>
            <a:pPr marL="342900" indent="-342900" eaLnBrk="1" hangingPunct="1">
              <a:defRPr/>
            </a:pPr>
            <a:r>
              <a:rPr lang="en-US" sz="1600" b="1" dirty="0">
                <a:solidFill>
                  <a:srgbClr val="FF0000"/>
                </a:solidFill>
                <a:latin typeface="+mj-lt"/>
              </a:rPr>
              <a:t>managers are to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p>
          <a:p>
            <a:pPr marL="342900" indent="-342900" eaLnBrk="1" hangingPunct="1">
              <a:defRPr/>
            </a:pPr>
            <a:endParaRPr lang="en-US" sz="1400" dirty="0">
              <a:solidFill>
                <a:srgbClr val="000000"/>
              </a:solidFill>
              <a:latin typeface="+mj-lt"/>
            </a:endParaRPr>
          </a:p>
          <a:p>
            <a:pPr marL="342900" indent="-342900" eaLnBrk="1" hangingPunct="1">
              <a:buAutoNum type="arabicPeriod"/>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all your workers aware of their empowerment to stop?</a:t>
            </a:r>
          </a:p>
          <a:p>
            <a:pPr marL="342900" indent="-342900" eaLnBrk="1" hangingPunct="1">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all workers aware of the SOPs for their tasks?  </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you conduct suitable audits of you activities?</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you sure that you have adequately identified all your work placed hazards?</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your learning from incident briefings sufficient?</a:t>
            </a:r>
          </a:p>
        </p:txBody>
      </p:sp>
      <p:sp>
        <p:nvSpPr>
          <p:cNvPr id="24580" name="Slide Number Placeholder 8"/>
          <p:cNvSpPr>
            <a:spLocks noGrp="1"/>
          </p:cNvSpPr>
          <p:nvPr>
            <p:ph type="sldNum" sz="quarter" idx="12"/>
          </p:nvPr>
        </p:nvSpPr>
        <p:spPr>
          <a:noFill/>
        </p:spPr>
        <p:txBody>
          <a:bodyPr/>
          <a:lstStyle/>
          <a:p>
            <a:fld id="{74C1A642-504A-49A6-8CB6-3E6542820463}" type="slidenum">
              <a:rPr lang="en-US" smtClean="0"/>
              <a:pPr/>
              <a:t>2</a:t>
            </a:fld>
            <a:endParaRPr lang="en-US" smtClean="0"/>
          </a:p>
        </p:txBody>
      </p:sp>
      <p:sp>
        <p:nvSpPr>
          <p:cNvPr id="24584"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a:t>
            </a:r>
            <a:r>
              <a:rPr lang="en-US" sz="1000" b="0" smtClean="0">
                <a:latin typeface="+mn-lt"/>
                <a:cs typeface="Calibri" pitchFamily="34" charset="0"/>
              </a:rPr>
              <a:t>information </a:t>
            </a:r>
            <a:r>
              <a:rPr lang="en-US" sz="1000" b="0" smtClean="0">
                <a:latin typeface="+mn-lt"/>
                <a:cs typeface="Calibri" pitchFamily="34" charset="0"/>
              </a:rPr>
              <a:t>		Learning </a:t>
            </a:r>
            <a:r>
              <a:rPr lang="en-US" sz="1000" b="0" dirty="0" smtClean="0">
                <a:latin typeface="+mn-lt"/>
                <a:cs typeface="Calibri" pitchFamily="34" charset="0"/>
              </a:rPr>
              <a:t>No 54                                                            25/10/2014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18848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C02F92A-7B5B-486A-A48C-B3557750A0D8}"/>
</file>

<file path=customXml/itemProps2.xml><?xml version="1.0" encoding="utf-8"?>
<ds:datastoreItem xmlns:ds="http://schemas.openxmlformats.org/officeDocument/2006/customXml" ds:itemID="{E606C800-D5FB-4987-8425-2F02C8E6F270}"/>
</file>

<file path=customXml/itemProps3.xml><?xml version="1.0" encoding="utf-8"?>
<ds:datastoreItem xmlns:ds="http://schemas.openxmlformats.org/officeDocument/2006/customXml" ds:itemID="{63E44B07-D06E-4988-BB9C-685733CDBDF6}"/>
</file>

<file path=docProps/app.xml><?xml version="1.0" encoding="utf-8"?>
<Properties xmlns="http://schemas.openxmlformats.org/officeDocument/2006/extended-properties" xmlns:vt="http://schemas.openxmlformats.org/officeDocument/2006/docPropsVTypes">
  <Template/>
  <TotalTime>1818</TotalTime>
  <Words>359</Words>
  <Application>Microsoft Office PowerPoint</Application>
  <PresentationFormat>On-screen Show (4:3)</PresentationFormat>
  <Paragraphs>48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160</cp:revision>
  <dcterms:created xsi:type="dcterms:W3CDTF">2001-05-03T06:07:08Z</dcterms:created>
  <dcterms:modified xsi:type="dcterms:W3CDTF">2015-03-25T11:05:51Z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