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84" r:id="rId2"/>
    <p:sldId id="285"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33" autoAdjust="0"/>
  </p:normalViewPr>
  <p:slideViewPr>
    <p:cSldViewPr>
      <p:cViewPr>
        <p:scale>
          <a:sx n="110" d="100"/>
          <a:sy n="110" d="100"/>
        </p:scale>
        <p:origin x="-360" y="16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3.xml"/><Relationship Id="rId5" Type="http://schemas.openxmlformats.org/officeDocument/2006/relationships/hyperlink" Target="mailto:talib.z.shaqsi@pdo.co.om" TargetMode="External"/><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2" Type="http://schemas.openxmlformats.org/officeDocument/2006/relationships/hyperlink" Target="mailto:talib.z.shaqsi@pdo.co.o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76200" y="1066800"/>
            <a:ext cx="5410200" cy="5716950"/>
          </a:xfrm>
          <a:prstGeom prst="rect">
            <a:avLst/>
          </a:prstGeom>
          <a:noFill/>
          <a:ln w="19050">
            <a:noFill/>
            <a:miter lim="800000"/>
            <a:headEnd/>
            <a:tailEnd/>
          </a:ln>
        </p:spPr>
        <p:txBody>
          <a:bodyPr wrap="square">
            <a:spAutoFit/>
          </a:bodyPr>
          <a:lstStyle/>
          <a:p>
            <a:pPr marL="114300" indent="-114300" algn="just">
              <a:defRPr/>
            </a:pPr>
            <a:r>
              <a:rPr lang="en-GB" sz="1200" b="1" dirty="0" smtClean="0">
                <a:solidFill>
                  <a:srgbClr val="333399"/>
                </a:solidFill>
                <a:latin typeface="Tahoma" pitchFamily="34" charset="0"/>
              </a:rPr>
              <a:t>Date   :</a:t>
            </a:r>
            <a:r>
              <a:rPr lang="en-US" sz="1200" b="1" dirty="0" smtClean="0">
                <a:solidFill>
                  <a:srgbClr val="333399"/>
                </a:solidFill>
                <a:latin typeface="Tahoma" pitchFamily="34" charset="0"/>
              </a:rPr>
              <a:t> 25/10/2014    </a:t>
            </a:r>
          </a:p>
          <a:p>
            <a:pPr marL="114300" indent="-114300" algn="just">
              <a:defRPr/>
            </a:pPr>
            <a:r>
              <a:rPr lang="en-US" sz="1200" b="1" dirty="0" smtClean="0">
                <a:solidFill>
                  <a:srgbClr val="333399"/>
                </a:solidFill>
                <a:latin typeface="Tahoma" pitchFamily="34" charset="0"/>
              </a:rPr>
              <a:t>Injury: </a:t>
            </a:r>
            <a:r>
              <a:rPr lang="en-US" sz="1200" b="1" dirty="0" smtClean="0">
                <a:solidFill>
                  <a:srgbClr val="333399"/>
                </a:solidFill>
                <a:latin typeface="Tahoma" pitchFamily="34" charset="0"/>
              </a:rPr>
              <a:t>Fractured leg</a:t>
            </a:r>
            <a:endParaRPr lang="en-US" sz="12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175" algn="just" eaLnBrk="1" hangingPunct="1">
              <a:defRPr/>
            </a:pPr>
            <a:r>
              <a:rPr lang="en-GB" sz="1400" dirty="0" smtClean="0">
                <a:latin typeface="+mj-lt"/>
              </a:rPr>
              <a:t>After offloading casing </a:t>
            </a:r>
            <a:r>
              <a:rPr lang="en-GB" sz="1400" dirty="0" smtClean="0">
                <a:latin typeface="+mj-lt"/>
              </a:rPr>
              <a:t>joints (4 </a:t>
            </a:r>
            <a:r>
              <a:rPr lang="en-GB" sz="1400" dirty="0" smtClean="0">
                <a:latin typeface="+mj-lt"/>
              </a:rPr>
              <a:t>at a time), off the truck on to the stack, the lifting hooks were taken off the casings, as the crane was winching in, ready to slew towards the truck for the next lift.  The pelican hooks from the wire rope sling (4 x 4 with a single eye) caught on the underside of the casing joints and slide  through until they caught on a piece of dunnage on the fourth layer of the stack, this caused one of the casing joints to lift and move, the IP, (who was stood on the stack), tried avoid the casing joint but couldn't, the casing joint struck the IP on his lower right leg. </a:t>
            </a:r>
            <a:endParaRPr lang="en-US" sz="1400" dirty="0" smtClean="0">
              <a:latin typeface="+mj-lt"/>
            </a:endParaRPr>
          </a:p>
          <a:p>
            <a:pPr marL="342900" indent="-3175" eaLnBrk="1" hangingPunct="1">
              <a:defRPr/>
            </a:pPr>
            <a:endParaRPr lang="en-US" sz="1050" dirty="0">
              <a:solidFill>
                <a:srgbClr val="000000"/>
              </a:solidFill>
              <a:latin typeface="Arial" pitchFamily="34" charset="0"/>
            </a:endParaRPr>
          </a:p>
          <a:p>
            <a:pPr marL="114300" indent="-114300" algn="just">
              <a:defRPr/>
            </a:pPr>
            <a:r>
              <a:rPr lang="en-US" sz="1600" b="1" dirty="0" smtClean="0">
                <a:solidFill>
                  <a:srgbClr val="333399"/>
                </a:solidFill>
                <a:latin typeface="Tahoma" pitchFamily="34" charset="0"/>
              </a:rPr>
              <a:t>Your </a:t>
            </a:r>
            <a:r>
              <a:rPr lang="en-US" sz="1600" b="1" dirty="0">
                <a:solidFill>
                  <a:srgbClr val="333399"/>
                </a:solidFill>
                <a:latin typeface="Tahoma" pitchFamily="34" charset="0"/>
              </a:rPr>
              <a:t>learning from this incident..</a:t>
            </a:r>
          </a:p>
          <a:p>
            <a:pPr marL="114300" indent="-114300" algn="just">
              <a:defRPr/>
            </a:pPr>
            <a:endParaRPr lang="en-US" sz="600" dirty="0">
              <a:solidFill>
                <a:srgbClr val="000000"/>
              </a:solidFill>
              <a:latin typeface="Arial" charset="0"/>
            </a:endParaRPr>
          </a:p>
          <a:p>
            <a:pPr marL="339725">
              <a:buFont typeface="Arial" pitchFamily="34" charset="0"/>
              <a:buChar char="•"/>
              <a:defRPr/>
            </a:pPr>
            <a:r>
              <a:rPr lang="en-US" sz="1400" dirty="0" smtClean="0">
                <a:latin typeface="Arial" charset="0"/>
                <a:cs typeface="Tahoma" pitchFamily="34" charset="0"/>
              </a:rPr>
              <a:t> The </a:t>
            </a:r>
            <a:r>
              <a:rPr lang="en-US" sz="1400" dirty="0">
                <a:latin typeface="Arial" charset="0"/>
                <a:cs typeface="Tahoma" pitchFamily="34" charset="0"/>
              </a:rPr>
              <a:t>correct </a:t>
            </a:r>
            <a:r>
              <a:rPr lang="en-US" sz="1400" dirty="0" smtClean="0">
                <a:latin typeface="Arial" charset="0"/>
                <a:cs typeface="Tahoma" pitchFamily="34" charset="0"/>
              </a:rPr>
              <a:t>SOP </a:t>
            </a:r>
            <a:r>
              <a:rPr lang="en-US" sz="1400" dirty="0">
                <a:latin typeface="Arial" charset="0"/>
                <a:cs typeface="Tahoma" pitchFamily="34" charset="0"/>
              </a:rPr>
              <a:t>must be followed </a:t>
            </a:r>
            <a:r>
              <a:rPr lang="en-US" sz="1400" dirty="0" smtClean="0">
                <a:latin typeface="Arial" charset="0"/>
                <a:cs typeface="Tahoma" pitchFamily="34" charset="0"/>
              </a:rPr>
              <a:t>for all tasks. </a:t>
            </a:r>
            <a:endParaRPr lang="en-US" sz="1400" dirty="0">
              <a:latin typeface="Arial" charset="0"/>
              <a:cs typeface="Tahoma" pitchFamily="34" charset="0"/>
            </a:endParaRPr>
          </a:p>
          <a:p>
            <a:pPr marL="339725">
              <a:buFont typeface="Arial" pitchFamily="34" charset="0"/>
              <a:buChar char="•"/>
              <a:defRPr/>
            </a:pPr>
            <a:r>
              <a:rPr lang="en-US" sz="1400" dirty="0" smtClean="0">
                <a:latin typeface="Arial" charset="0"/>
                <a:cs typeface="Tahoma" pitchFamily="34" charset="0"/>
              </a:rPr>
              <a:t> All workers should use their empowerment to stop if </a:t>
            </a:r>
            <a:endParaRPr lang="en-US" sz="1400" dirty="0" smtClean="0">
              <a:latin typeface="Arial" charset="0"/>
              <a:cs typeface="Tahoma" pitchFamily="34" charset="0"/>
            </a:endParaRPr>
          </a:p>
          <a:p>
            <a:pPr marL="339725">
              <a:defRPr/>
            </a:pPr>
            <a:r>
              <a:rPr lang="en-US" sz="1400" dirty="0" smtClean="0">
                <a:latin typeface="Arial" charset="0"/>
                <a:cs typeface="Tahoma" pitchFamily="34" charset="0"/>
              </a:rPr>
              <a:t>something </a:t>
            </a:r>
            <a:r>
              <a:rPr lang="en-US" sz="1400" dirty="0" smtClean="0">
                <a:latin typeface="Arial" charset="0"/>
                <a:cs typeface="Tahoma" pitchFamily="34" charset="0"/>
              </a:rPr>
              <a:t>is unsafe</a:t>
            </a:r>
          </a:p>
          <a:p>
            <a:pPr marL="339725">
              <a:buFont typeface="Arial" pitchFamily="34" charset="0"/>
              <a:buChar char="•"/>
              <a:defRPr/>
            </a:pPr>
            <a:r>
              <a:rPr lang="en-US" sz="1400" dirty="0" smtClean="0">
                <a:latin typeface="Arial" charset="0"/>
                <a:cs typeface="Tahoma" pitchFamily="34" charset="0"/>
              </a:rPr>
              <a:t> Crane operators should only take commands from trained and authorised banksman</a:t>
            </a:r>
          </a:p>
          <a:p>
            <a:pPr marL="339725">
              <a:defRPr/>
            </a:pPr>
            <a:endParaRPr lang="en-US" sz="1400" dirty="0" smtClean="0">
              <a:latin typeface="Arial" charset="0"/>
              <a:cs typeface="Tahoma" pitchFamily="34" charset="0"/>
            </a:endParaRPr>
          </a:p>
          <a:p>
            <a:pPr marL="114300" indent="-114300">
              <a:defRPr/>
            </a:pPr>
            <a:endParaRPr lang="en-US" sz="1050" dirty="0">
              <a:latin typeface="Arial" charset="0"/>
              <a:cs typeface="Tahoma" pitchFamily="34" charset="0"/>
            </a:endParaRPr>
          </a:p>
          <a:p>
            <a:pPr marL="114300" indent="-114300">
              <a:defRPr/>
            </a:pPr>
            <a:endParaRPr lang="en-US" sz="1050" dirty="0">
              <a:solidFill>
                <a:srgbClr val="0000FF"/>
              </a:solidFill>
              <a:latin typeface="Arial" charset="0"/>
              <a:cs typeface="Tahoma" pitchFamily="34" charset="0"/>
            </a:endParaRPr>
          </a:p>
          <a:p>
            <a:pPr eaLnBrk="1" hangingPunct="1">
              <a:buFont typeface="Arial" pitchFamily="34" charset="0"/>
              <a:buChar char="•"/>
              <a:defRPr/>
            </a:pPr>
            <a:endParaRPr lang="en-US" sz="1050" dirty="0">
              <a:solidFill>
                <a:srgbClr val="FF0000"/>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3555"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14" name="Rectangle 13"/>
          <p:cNvSpPr/>
          <p:nvPr/>
        </p:nvSpPr>
        <p:spPr>
          <a:xfrm>
            <a:off x="5562600" y="1066800"/>
            <a:ext cx="3352800" cy="22860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what was done wrong</a:t>
            </a:r>
          </a:p>
        </p:txBody>
      </p:sp>
      <p:sp>
        <p:nvSpPr>
          <p:cNvPr id="15" name="Rectangle 14"/>
          <p:cNvSpPr/>
          <p:nvPr/>
        </p:nvSpPr>
        <p:spPr>
          <a:xfrm>
            <a:off x="5562600" y="3581400"/>
            <a:ext cx="3429000" cy="228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how it should be done right</a:t>
            </a:r>
          </a:p>
        </p:txBody>
      </p:sp>
      <p:sp>
        <p:nvSpPr>
          <p:cNvPr id="23558" name="Slide Number Placeholder 12"/>
          <p:cNvSpPr>
            <a:spLocks noGrp="1"/>
          </p:cNvSpPr>
          <p:nvPr>
            <p:ph type="sldNum" sz="quarter" idx="12"/>
          </p:nvPr>
        </p:nvSpPr>
        <p:spPr>
          <a:noFill/>
        </p:spPr>
        <p:txBody>
          <a:bodyPr/>
          <a:lstStyle/>
          <a:p>
            <a:fld id="{4E9C0DB3-4310-4D03-B373-5B464DCC6DA4}" type="slidenum">
              <a:rPr lang="en-US" smtClean="0"/>
              <a:pPr/>
              <a:t>1</a:t>
            </a:fld>
            <a:endParaRPr lang="en-US" dirty="0" smtClean="0"/>
          </a:p>
        </p:txBody>
      </p:sp>
      <p:sp>
        <p:nvSpPr>
          <p:cNvPr id="21" name="TextBox 20"/>
          <p:cNvSpPr txBox="1"/>
          <p:nvPr/>
        </p:nvSpPr>
        <p:spPr>
          <a:xfrm>
            <a:off x="152400" y="5867400"/>
            <a:ext cx="5334000" cy="369332"/>
          </a:xfrm>
          <a:prstGeom prst="rect">
            <a:avLst/>
          </a:prstGeom>
          <a:solidFill>
            <a:schemeClr val="accent2"/>
          </a:solidFill>
          <a:ln w="38100">
            <a:solidFill>
              <a:srgbClr val="FFFF00"/>
            </a:solidFill>
            <a:miter lim="800000"/>
            <a:headEnd/>
            <a:tailEnd/>
          </a:ln>
        </p:spPr>
        <p:txBody>
          <a:bodyPr wrap="square">
            <a:spAutoFit/>
          </a:bodyPr>
          <a:lstStyle/>
          <a:p>
            <a:pPr algn="ctr">
              <a:spcBef>
                <a:spcPct val="50000"/>
              </a:spcBef>
            </a:pPr>
            <a:r>
              <a:rPr lang="en-US" altLang="en-US" sz="1800" b="1" dirty="0" smtClean="0">
                <a:solidFill>
                  <a:srgbClr val="FFFF00"/>
                </a:solidFill>
                <a:latin typeface="Tahoma" pitchFamily="34" charset="0"/>
              </a:rPr>
              <a:t>Don’t work on top of the pipe/casing stacks</a:t>
            </a:r>
            <a:endParaRPr lang="en-US" altLang="en-US" sz="1800" b="1" dirty="0">
              <a:solidFill>
                <a:srgbClr val="FFFF00"/>
              </a:solidFill>
              <a:latin typeface="Tahoma" pitchFamily="34" charset="0"/>
            </a:endParaRPr>
          </a:p>
        </p:txBody>
      </p:sp>
      <p:grpSp>
        <p:nvGrpSpPr>
          <p:cNvPr id="2" name="Group 131"/>
          <p:cNvGrpSpPr>
            <a:grpSpLocks/>
          </p:cNvGrpSpPr>
          <p:nvPr/>
        </p:nvGrpSpPr>
        <p:grpSpPr bwMode="auto">
          <a:xfrm>
            <a:off x="8305800" y="1219200"/>
            <a:ext cx="336550" cy="544513"/>
            <a:chOff x="3504" y="544"/>
            <a:chExt cx="2287" cy="1855"/>
          </a:xfrm>
        </p:grpSpPr>
        <p:sp>
          <p:nvSpPr>
            <p:cNvPr id="2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1027" name="Picture 3" descr="F:\DCIM\100DICAM\DSCI2355.JPG"/>
          <p:cNvPicPr>
            <a:picLocks noChangeAspect="1" noChangeArrowheads="1"/>
          </p:cNvPicPr>
          <p:nvPr/>
        </p:nvPicPr>
        <p:blipFill>
          <a:blip r:embed="rId2" cstate="screen"/>
          <a:srcRect/>
          <a:stretch>
            <a:fillRect/>
          </a:stretch>
        </p:blipFill>
        <p:spPr bwMode="auto">
          <a:xfrm>
            <a:off x="5562600" y="3581400"/>
            <a:ext cx="3424335" cy="2286000"/>
          </a:xfrm>
          <a:prstGeom prst="rect">
            <a:avLst/>
          </a:prstGeom>
          <a:noFill/>
        </p:spPr>
      </p:pic>
      <p:sp>
        <p:nvSpPr>
          <p:cNvPr id="20" name="Freeform 132"/>
          <p:cNvSpPr>
            <a:spLocks/>
          </p:cNvSpPr>
          <p:nvPr/>
        </p:nvSpPr>
        <p:spPr bwMode="auto">
          <a:xfrm>
            <a:off x="8458200" y="3657600"/>
            <a:ext cx="381000" cy="566057"/>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ln>
                <a:solidFill>
                  <a:schemeClr val="tx1"/>
                </a:solidFill>
              </a:ln>
            </a:endParaRPr>
          </a:p>
        </p:txBody>
      </p:sp>
      <p:sp>
        <p:nvSpPr>
          <p:cNvPr id="34" name="TextBox 33"/>
          <p:cNvSpPr txBox="1"/>
          <p:nvPr/>
        </p:nvSpPr>
        <p:spPr>
          <a:xfrm>
            <a:off x="7010400" y="5486400"/>
            <a:ext cx="1981199" cy="261610"/>
          </a:xfrm>
          <a:prstGeom prst="rect">
            <a:avLst/>
          </a:prstGeom>
          <a:solidFill>
            <a:schemeClr val="bg1"/>
          </a:solidFill>
        </p:spPr>
        <p:txBody>
          <a:bodyPr wrap="square" rtlCol="0">
            <a:spAutoFit/>
          </a:bodyPr>
          <a:lstStyle/>
          <a:p>
            <a:r>
              <a:rPr lang="en-US" sz="1100" dirty="0" smtClean="0">
                <a:latin typeface="+mj-lt"/>
              </a:rPr>
              <a:t>All crew members on ground</a:t>
            </a:r>
            <a:endParaRPr lang="en-US" sz="1100" dirty="0">
              <a:latin typeface="+mj-lt"/>
            </a:endParaRPr>
          </a:p>
        </p:txBody>
      </p:sp>
      <p:pic>
        <p:nvPicPr>
          <p:cNvPr id="37" name="Picture 3" descr="F:\DCIM\100DICAM\DSCI2805.JPG"/>
          <p:cNvPicPr>
            <a:picLocks noChangeAspect="1" noChangeArrowheads="1"/>
          </p:cNvPicPr>
          <p:nvPr/>
        </p:nvPicPr>
        <p:blipFill>
          <a:blip r:embed="rId3" cstate="screen"/>
          <a:srcRect/>
          <a:stretch>
            <a:fillRect/>
          </a:stretch>
        </p:blipFill>
        <p:spPr bwMode="auto">
          <a:xfrm>
            <a:off x="5562600" y="1066800"/>
            <a:ext cx="3352800" cy="2286000"/>
          </a:xfrm>
          <a:prstGeom prst="rect">
            <a:avLst/>
          </a:prstGeom>
          <a:noFill/>
        </p:spPr>
      </p:pic>
      <p:pic>
        <p:nvPicPr>
          <p:cNvPr id="1026" name="Picture 2" descr="C:\Users\OFSAT HSE\AppData\Local\Microsoft\Windows\Temporary Internet Files\Content.IE5\VIZA47PZ\MC900057413[1].wmf"/>
          <p:cNvPicPr>
            <a:picLocks noChangeAspect="1" noChangeArrowheads="1"/>
          </p:cNvPicPr>
          <p:nvPr/>
        </p:nvPicPr>
        <p:blipFill>
          <a:blip r:embed="rId4" cstate="screen">
            <a:lum bright="70000" contrast="-70000"/>
          </a:blip>
          <a:srcRect/>
          <a:stretch>
            <a:fillRect/>
          </a:stretch>
        </p:blipFill>
        <p:spPr bwMode="auto">
          <a:xfrm>
            <a:off x="7010400" y="1676400"/>
            <a:ext cx="152400" cy="484632"/>
          </a:xfrm>
          <a:prstGeom prst="rect">
            <a:avLst/>
          </a:prstGeom>
          <a:noFill/>
        </p:spPr>
      </p:pic>
      <p:grpSp>
        <p:nvGrpSpPr>
          <p:cNvPr id="3" name="Group 131"/>
          <p:cNvGrpSpPr>
            <a:grpSpLocks/>
          </p:cNvGrpSpPr>
          <p:nvPr/>
        </p:nvGrpSpPr>
        <p:grpSpPr bwMode="auto">
          <a:xfrm>
            <a:off x="8458200" y="1143000"/>
            <a:ext cx="336550" cy="544513"/>
            <a:chOff x="3504" y="544"/>
            <a:chExt cx="2287" cy="1855"/>
          </a:xfrm>
        </p:grpSpPr>
        <p:sp>
          <p:nvSpPr>
            <p:cNvPr id="22"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3"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30" name="TextBox 29"/>
          <p:cNvSpPr txBox="1"/>
          <p:nvPr/>
        </p:nvSpPr>
        <p:spPr>
          <a:xfrm>
            <a:off x="5638800" y="1143000"/>
            <a:ext cx="914400" cy="261610"/>
          </a:xfrm>
          <a:prstGeom prst="rect">
            <a:avLst/>
          </a:prstGeom>
          <a:solidFill>
            <a:schemeClr val="bg1"/>
          </a:solidFill>
        </p:spPr>
        <p:txBody>
          <a:bodyPr wrap="square" rtlCol="0">
            <a:spAutoFit/>
          </a:bodyPr>
          <a:lstStyle/>
          <a:p>
            <a:r>
              <a:rPr lang="en-US" sz="1100" dirty="0" smtClean="0">
                <a:latin typeface="+mj-lt"/>
              </a:rPr>
              <a:t>IP on Stack</a:t>
            </a:r>
            <a:endParaRPr lang="en-US" sz="1100" dirty="0">
              <a:latin typeface="+mj-lt"/>
            </a:endParaRPr>
          </a:p>
        </p:txBody>
      </p:sp>
      <p:cxnSp>
        <p:nvCxnSpPr>
          <p:cNvPr id="32" name="Straight Arrow Connector 31"/>
          <p:cNvCxnSpPr>
            <a:stCxn id="30" idx="3"/>
            <a:endCxn id="1026" idx="0"/>
          </p:cNvCxnSpPr>
          <p:nvPr/>
        </p:nvCxnSpPr>
        <p:spPr bwMode="auto">
          <a:xfrm>
            <a:off x="6553200" y="1273805"/>
            <a:ext cx="533400" cy="402595"/>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24" name="Rectangle 23"/>
          <p:cNvSpPr>
            <a:spLocks noChangeArrowheads="1"/>
          </p:cNvSpPr>
          <p:nvPr/>
        </p:nvSpPr>
        <p:spPr bwMode="auto">
          <a:xfrm>
            <a:off x="0" y="508575"/>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27" name="TextBox 1"/>
          <p:cNvSpPr txBox="1">
            <a:spLocks noChangeArrowheads="1"/>
          </p:cNvSpPr>
          <p:nvPr/>
        </p:nvSpPr>
        <p:spPr bwMode="auto">
          <a:xfrm>
            <a:off x="0" y="-76200"/>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28"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5"/>
              </a:rPr>
              <a:t>:  </a:t>
            </a:r>
            <a:r>
              <a:rPr lang="en-US" sz="1000" b="0" dirty="0" smtClean="0">
                <a:solidFill>
                  <a:srgbClr val="0070C0"/>
                </a:solidFill>
                <a:latin typeface="+mn-lt"/>
                <a:cs typeface="Calibri" pitchFamily="34" charset="0"/>
                <a:hlinkClick r:id="rId5"/>
              </a:rPr>
              <a:t>MSE34</a:t>
            </a:r>
            <a:r>
              <a:rPr lang="en-US" sz="1000" b="0" dirty="0" smtClean="0">
                <a:latin typeface="+mn-lt"/>
                <a:cs typeface="Calibri" pitchFamily="34" charset="0"/>
                <a:hlinkClick r:id="rId5"/>
              </a:rPr>
              <a:t> </a:t>
            </a:r>
            <a:r>
              <a:rPr lang="en-US" sz="1000" b="0" dirty="0" smtClean="0">
                <a:latin typeface="+mn-lt"/>
                <a:cs typeface="Calibri" pitchFamily="34" charset="0"/>
              </a:rPr>
              <a:t>for further information </a:t>
            </a:r>
            <a:r>
              <a:rPr lang="en-US" sz="1000" b="0" dirty="0" smtClean="0">
                <a:latin typeface="+mn-lt"/>
                <a:cs typeface="Calibri" pitchFamily="34" charset="0"/>
              </a:rPr>
              <a:t>		Learning </a:t>
            </a:r>
            <a:r>
              <a:rPr lang="en-US" sz="1000" b="0" dirty="0" smtClean="0">
                <a:latin typeface="+mn-lt"/>
                <a:cs typeface="Calibri" pitchFamily="34" charset="0"/>
              </a:rPr>
              <a:t>No 54                                                            25/10/2014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76200" y="762000"/>
            <a:ext cx="8351838" cy="4031873"/>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114300" indent="-114300" algn="just">
              <a:defRPr/>
            </a:pPr>
            <a:r>
              <a:rPr lang="en-GB" sz="1200" b="1" dirty="0" smtClean="0">
                <a:solidFill>
                  <a:srgbClr val="333399"/>
                </a:solidFill>
                <a:latin typeface="Tahoma" pitchFamily="34" charset="0"/>
              </a:rPr>
              <a:t>Date   :</a:t>
            </a:r>
            <a:r>
              <a:rPr lang="en-US" sz="1200" b="1" dirty="0" smtClean="0">
                <a:solidFill>
                  <a:srgbClr val="333399"/>
                </a:solidFill>
                <a:latin typeface="Tahoma" pitchFamily="34" charset="0"/>
              </a:rPr>
              <a:t> 25/10/2014    </a:t>
            </a:r>
          </a:p>
          <a:p>
            <a:pPr marL="114300" indent="-114300" algn="just">
              <a:defRPr/>
            </a:pPr>
            <a:r>
              <a:rPr lang="en-US" sz="1200" b="1" dirty="0" smtClean="0">
                <a:solidFill>
                  <a:srgbClr val="333399"/>
                </a:solidFill>
                <a:latin typeface="Tahoma" pitchFamily="34" charset="0"/>
              </a:rPr>
              <a:t>Injury: </a:t>
            </a:r>
            <a:r>
              <a:rPr lang="en-US" sz="1200" b="1" dirty="0" smtClean="0">
                <a:solidFill>
                  <a:srgbClr val="333399"/>
                </a:solidFill>
                <a:latin typeface="Tahoma" pitchFamily="34" charset="0"/>
              </a:rPr>
              <a:t>Fractured leg</a:t>
            </a:r>
            <a:endParaRPr lang="en-US" sz="1200" b="1" dirty="0" smtClean="0">
              <a:solidFill>
                <a:srgbClr val="333399"/>
              </a:solidFill>
              <a:latin typeface="Tahoma" pitchFamily="34" charset="0"/>
            </a:endParaRPr>
          </a:p>
          <a:p>
            <a:pPr marL="342900" indent="-342900" eaLnBrk="1" hangingPunct="1">
              <a:defRPr/>
            </a:pPr>
            <a:endParaRPr lang="en-US" sz="1600" b="1" dirty="0" smtClean="0">
              <a:solidFill>
                <a:srgbClr val="FF0000"/>
              </a:solidFill>
              <a:latin typeface="+mj-lt"/>
            </a:endParaRPr>
          </a:p>
          <a:p>
            <a:pPr marL="342900" indent="-342900" eaLnBrk="1" hangingPunct="1">
              <a:defRPr/>
            </a:pPr>
            <a:r>
              <a:rPr lang="en-US" sz="1600" b="1" dirty="0" smtClean="0">
                <a:solidFill>
                  <a:srgbClr val="FF0000"/>
                </a:solidFill>
                <a:latin typeface="+mj-lt"/>
              </a:rPr>
              <a:t>As </a:t>
            </a:r>
            <a:r>
              <a:rPr lang="en-US" sz="1600" b="1" dirty="0">
                <a:solidFill>
                  <a:srgbClr val="FF0000"/>
                </a:solidFill>
                <a:latin typeface="+mj-lt"/>
              </a:rPr>
              <a:t>a learning from this incident and ensure continual improvement all contract</a:t>
            </a:r>
          </a:p>
          <a:p>
            <a:pPr marL="342900" indent="-342900" eaLnBrk="1" hangingPunct="1">
              <a:defRPr/>
            </a:pPr>
            <a:r>
              <a:rPr lang="en-US" sz="1600" b="1" dirty="0">
                <a:solidFill>
                  <a:srgbClr val="FF0000"/>
                </a:solidFill>
                <a:latin typeface="+mj-lt"/>
              </a:rPr>
              <a:t>managers are to review their HSE HEMP against the questions asked below        </a:t>
            </a:r>
          </a:p>
          <a:p>
            <a:pPr marL="342900" indent="-342900" eaLnBrk="1" hangingPunct="1">
              <a:defRPr/>
            </a:pPr>
            <a:endParaRPr lang="en-US" sz="1600" b="1" dirty="0">
              <a:solidFill>
                <a:srgbClr val="FF0000"/>
              </a:solidFill>
              <a:latin typeface="+mj-lt"/>
            </a:endParaRPr>
          </a:p>
          <a:p>
            <a:pPr marL="342900" indent="-342900" eaLnBrk="1" hangingPunct="1">
              <a:defRPr/>
            </a:pPr>
            <a:r>
              <a:rPr lang="en-US" sz="1600" b="1" dirty="0">
                <a:solidFill>
                  <a:srgbClr val="0000FF"/>
                </a:solidFill>
                <a:latin typeface="+mj-lt"/>
              </a:rPr>
              <a:t>Confirm the following:</a:t>
            </a:r>
          </a:p>
          <a:p>
            <a:pPr marL="342900" indent="-342900" eaLnBrk="1" hangingPunct="1">
              <a:defRPr/>
            </a:pPr>
            <a:endParaRPr lang="en-US" sz="1400" dirty="0">
              <a:solidFill>
                <a:srgbClr val="000000"/>
              </a:solidFill>
              <a:latin typeface="+mj-lt"/>
            </a:endParaRPr>
          </a:p>
          <a:p>
            <a:pPr marL="342900" indent="-342900" eaLnBrk="1" hangingPunct="1">
              <a:buAutoNum type="arabicPeriod"/>
              <a:defRPr/>
            </a:pPr>
            <a:r>
              <a:rPr lang="en-US" sz="1400" dirty="0" smtClean="0">
                <a:solidFill>
                  <a:srgbClr val="0033CC"/>
                </a:solidFill>
                <a:latin typeface="Tahoma" pitchFamily="34" charset="0"/>
                <a:ea typeface="Tahoma" pitchFamily="34" charset="0"/>
                <a:cs typeface="Tahoma" pitchFamily="34" charset="0"/>
                <a:sym typeface="Wingdings" pitchFamily="2" charset="2"/>
              </a:rPr>
              <a:t>Are all your workers aware of their empowerment to stop?</a:t>
            </a:r>
          </a:p>
          <a:p>
            <a:pPr marL="342900" indent="-342900" eaLnBrk="1" hangingPunct="1">
              <a:defRPr/>
            </a:pPr>
            <a:endParaRPr lang="en-US" sz="1400" dirty="0" smtClean="0">
              <a:solidFill>
                <a:srgbClr val="0033CC"/>
              </a:solidFill>
              <a:latin typeface="Tahoma" pitchFamily="34" charset="0"/>
              <a:ea typeface="Tahoma" pitchFamily="34" charset="0"/>
              <a:cs typeface="Tahoma" pitchFamily="34" charset="0"/>
              <a:sym typeface="Wingdings" pitchFamily="2" charset="2"/>
            </a:endParaRPr>
          </a:p>
          <a:p>
            <a:pPr marL="342900" indent="-342900" eaLnBrk="1" hangingPunct="1">
              <a:buAutoNum type="arabicPeriod" startAt="2"/>
              <a:defRPr/>
            </a:pPr>
            <a:r>
              <a:rPr lang="en-US" sz="1400" dirty="0" smtClean="0">
                <a:solidFill>
                  <a:srgbClr val="0033CC"/>
                </a:solidFill>
                <a:latin typeface="Tahoma" pitchFamily="34" charset="0"/>
                <a:ea typeface="Tahoma" pitchFamily="34" charset="0"/>
                <a:cs typeface="Tahoma" pitchFamily="34" charset="0"/>
                <a:sym typeface="Wingdings" pitchFamily="2" charset="2"/>
              </a:rPr>
              <a:t>Are all workers aware of the SOPs for their tasks?  </a:t>
            </a:r>
          </a:p>
          <a:p>
            <a:pPr marL="342900" indent="-342900" eaLnBrk="1" hangingPunct="1">
              <a:buAutoNum type="arabicPeriod" startAt="2"/>
              <a:defRPr/>
            </a:pPr>
            <a:endParaRPr lang="en-US" sz="1400" dirty="0" smtClean="0">
              <a:solidFill>
                <a:srgbClr val="0033CC"/>
              </a:solidFill>
              <a:latin typeface="Tahoma" pitchFamily="34" charset="0"/>
              <a:ea typeface="Tahoma" pitchFamily="34" charset="0"/>
              <a:cs typeface="Tahoma" pitchFamily="34" charset="0"/>
              <a:sym typeface="Wingdings" pitchFamily="2" charset="2"/>
            </a:endParaRPr>
          </a:p>
          <a:p>
            <a:pPr marL="342900" indent="-342900" eaLnBrk="1" hangingPunct="1">
              <a:buAutoNum type="arabicPeriod" startAt="2"/>
              <a:defRPr/>
            </a:pPr>
            <a:r>
              <a:rPr lang="en-US" sz="1400" dirty="0" smtClean="0">
                <a:solidFill>
                  <a:srgbClr val="0033CC"/>
                </a:solidFill>
                <a:latin typeface="Tahoma" pitchFamily="34" charset="0"/>
                <a:ea typeface="Tahoma" pitchFamily="34" charset="0"/>
                <a:cs typeface="Tahoma" pitchFamily="34" charset="0"/>
                <a:sym typeface="Wingdings" pitchFamily="2" charset="2"/>
              </a:rPr>
              <a:t>Do you conduct suitable audits of you activities?</a:t>
            </a:r>
          </a:p>
          <a:p>
            <a:pPr marL="342900" indent="-342900" eaLnBrk="1" hangingPunct="1">
              <a:buAutoNum type="arabicPeriod" startAt="2"/>
              <a:defRPr/>
            </a:pPr>
            <a:endParaRPr lang="en-US" sz="1400" dirty="0" smtClean="0">
              <a:solidFill>
                <a:srgbClr val="0033CC"/>
              </a:solidFill>
              <a:latin typeface="Tahoma" pitchFamily="34" charset="0"/>
              <a:ea typeface="Tahoma" pitchFamily="34" charset="0"/>
              <a:cs typeface="Tahoma" pitchFamily="34" charset="0"/>
              <a:sym typeface="Wingdings" pitchFamily="2" charset="2"/>
            </a:endParaRPr>
          </a:p>
          <a:p>
            <a:pPr marL="342900" indent="-342900" eaLnBrk="1" hangingPunct="1">
              <a:buAutoNum type="arabicPeriod" startAt="2"/>
              <a:defRPr/>
            </a:pPr>
            <a:r>
              <a:rPr lang="en-US" sz="1400" dirty="0" smtClean="0">
                <a:solidFill>
                  <a:srgbClr val="0033CC"/>
                </a:solidFill>
                <a:latin typeface="Tahoma" pitchFamily="34" charset="0"/>
                <a:ea typeface="Tahoma" pitchFamily="34" charset="0"/>
                <a:cs typeface="Tahoma" pitchFamily="34" charset="0"/>
                <a:sym typeface="Wingdings" pitchFamily="2" charset="2"/>
              </a:rPr>
              <a:t>Are you sure that you have adequately identified all your work placed hazards?</a:t>
            </a:r>
          </a:p>
          <a:p>
            <a:pPr marL="342900" indent="-342900" eaLnBrk="1" hangingPunct="1">
              <a:buAutoNum type="arabicPeriod" startAt="2"/>
              <a:defRPr/>
            </a:pPr>
            <a:endParaRPr lang="en-US" sz="1400" dirty="0" smtClean="0">
              <a:solidFill>
                <a:srgbClr val="0033CC"/>
              </a:solidFill>
              <a:latin typeface="Tahoma" pitchFamily="34" charset="0"/>
              <a:ea typeface="Tahoma" pitchFamily="34" charset="0"/>
              <a:cs typeface="Tahoma" pitchFamily="34" charset="0"/>
              <a:sym typeface="Wingdings" pitchFamily="2" charset="2"/>
            </a:endParaRPr>
          </a:p>
          <a:p>
            <a:pPr marL="342900" indent="-342900" eaLnBrk="1" hangingPunct="1">
              <a:buAutoNum type="arabicPeriod" startAt="2"/>
              <a:defRPr/>
            </a:pPr>
            <a:r>
              <a:rPr lang="en-US" sz="1400" dirty="0" smtClean="0">
                <a:solidFill>
                  <a:srgbClr val="0033CC"/>
                </a:solidFill>
                <a:latin typeface="Tahoma" pitchFamily="34" charset="0"/>
                <a:ea typeface="Tahoma" pitchFamily="34" charset="0"/>
                <a:cs typeface="Tahoma" pitchFamily="34" charset="0"/>
                <a:sym typeface="Wingdings" pitchFamily="2" charset="2"/>
              </a:rPr>
              <a:t>Are your learning from incident briefings sufficient?</a:t>
            </a:r>
          </a:p>
        </p:txBody>
      </p:sp>
      <p:sp>
        <p:nvSpPr>
          <p:cNvPr id="24580" name="Slide Number Placeholder 8"/>
          <p:cNvSpPr>
            <a:spLocks noGrp="1"/>
          </p:cNvSpPr>
          <p:nvPr>
            <p:ph type="sldNum" sz="quarter" idx="12"/>
          </p:nvPr>
        </p:nvSpPr>
        <p:spPr>
          <a:noFill/>
        </p:spPr>
        <p:txBody>
          <a:bodyPr/>
          <a:lstStyle/>
          <a:p>
            <a:fld id="{74C1A642-504A-49A6-8CB6-3E6542820463}" type="slidenum">
              <a:rPr lang="en-US" smtClean="0"/>
              <a:pPr/>
              <a:t>2</a:t>
            </a:fld>
            <a:endParaRPr lang="en-US" smtClean="0"/>
          </a:p>
        </p:txBody>
      </p:sp>
      <p:sp>
        <p:nvSpPr>
          <p:cNvPr id="24584" name="WordArt 14"/>
          <p:cNvSpPr>
            <a:spLocks noChangeArrowheads="1" noChangeShapeType="1" noTextEdit="1"/>
          </p:cNvSpPr>
          <p:nvPr/>
        </p:nvSpPr>
        <p:spPr bwMode="auto">
          <a:xfrm>
            <a:off x="7983255" y="-228600"/>
            <a:ext cx="949608" cy="914400"/>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sp>
        <p:nvSpPr>
          <p:cNvPr id="8" name="Rectangle 7"/>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0"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7"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MSE34</a:t>
            </a:r>
            <a:r>
              <a:rPr lang="en-US" sz="1000" b="0" dirty="0" smtClean="0">
                <a:latin typeface="+mn-lt"/>
                <a:cs typeface="Calibri" pitchFamily="34" charset="0"/>
                <a:hlinkClick r:id="rId2"/>
              </a:rPr>
              <a:t> </a:t>
            </a:r>
            <a:r>
              <a:rPr lang="en-US" sz="1000" b="0" dirty="0" smtClean="0">
                <a:latin typeface="+mn-lt"/>
                <a:cs typeface="Calibri" pitchFamily="34" charset="0"/>
              </a:rPr>
              <a:t>for further </a:t>
            </a:r>
            <a:r>
              <a:rPr lang="en-US" sz="1000" b="0" smtClean="0">
                <a:latin typeface="+mn-lt"/>
                <a:cs typeface="Calibri" pitchFamily="34" charset="0"/>
              </a:rPr>
              <a:t>information </a:t>
            </a:r>
            <a:r>
              <a:rPr lang="en-US" sz="1000" b="0" smtClean="0">
                <a:latin typeface="+mn-lt"/>
                <a:cs typeface="Calibri" pitchFamily="34" charset="0"/>
              </a:rPr>
              <a:t>		Learning </a:t>
            </a:r>
            <a:r>
              <a:rPr lang="en-US" sz="1000" b="0" dirty="0" smtClean="0">
                <a:latin typeface="+mn-lt"/>
                <a:cs typeface="Calibri" pitchFamily="34" charset="0"/>
              </a:rPr>
              <a:t>No 54                                                            25/10/2014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18848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1C02F92A-7B5B-486A-A48C-B3557750A0D8}"/>
</file>

<file path=customXml/itemProps2.xml><?xml version="1.0" encoding="utf-8"?>
<ds:datastoreItem xmlns:ds="http://schemas.openxmlformats.org/officeDocument/2006/customXml" ds:itemID="{E606C800-D5FB-4987-8425-2F02C8E6F270}"/>
</file>

<file path=customXml/itemProps3.xml><?xml version="1.0" encoding="utf-8"?>
<ds:datastoreItem xmlns:ds="http://schemas.openxmlformats.org/officeDocument/2006/customXml" ds:itemID="{63E44B07-D06E-4988-BB9C-685733CDBDF6}"/>
</file>

<file path=docProps/app.xml><?xml version="1.0" encoding="utf-8"?>
<Properties xmlns="http://schemas.openxmlformats.org/officeDocument/2006/extended-properties" xmlns:vt="http://schemas.openxmlformats.org/officeDocument/2006/docPropsVTypes">
  <Template/>
  <TotalTime>1818</TotalTime>
  <Words>359</Words>
  <Application>Microsoft Office PowerPoint</Application>
  <PresentationFormat>On-screen Show (4:3)</PresentationFormat>
  <Paragraphs>48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mu50033</cp:lastModifiedBy>
  <cp:revision>160</cp:revision>
  <dcterms:created xsi:type="dcterms:W3CDTF">2001-05-03T06:07:08Z</dcterms:created>
  <dcterms:modified xsi:type="dcterms:W3CDTF">2015-03-25T11:05:51Z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