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D50E16A-905D-42E3-971F-5E1D17E4E367}" type="slidenum">
              <a:rPr lang="en-US" altLang="en-US" sz="1200" smtClean="0"/>
              <a:pPr/>
              <a:t>1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talib.z.shaqsi@pdo.co.om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2. QHSE Data\HSE Data 2014\Incident Records 2014\11.Nov\Rig 203 LTI 04.11.2014\DSC0226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0333" y="3962400"/>
            <a:ext cx="2337467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F:\2014\Rig 203 Incidents\04.11.2014\Photo\DSC01487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0333" y="1066800"/>
            <a:ext cx="2337467" cy="242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6248400" cy="38164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   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04/11/2014 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Injury: Cut 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wrist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altLang="en-US" sz="1400" dirty="0" smtClean="0">
                <a:latin typeface="Calibri" panose="020F0502020204030204" pitchFamily="34" charset="0"/>
              </a:rPr>
              <a:t>On </a:t>
            </a:r>
            <a:r>
              <a:rPr lang="en-US" altLang="en-US" sz="1400" dirty="0">
                <a:latin typeface="Calibri" panose="020F0502020204030204" pitchFamily="34" charset="0"/>
              </a:rPr>
              <a:t>04</a:t>
            </a:r>
            <a:r>
              <a:rPr lang="en-US" altLang="en-US" sz="1400" baseline="30000" dirty="0">
                <a:latin typeface="Calibri" panose="020F0502020204030204" pitchFamily="34" charset="0"/>
              </a:rPr>
              <a:t>th</a:t>
            </a:r>
            <a:r>
              <a:rPr lang="en-US" altLang="en-US" sz="1400" dirty="0">
                <a:latin typeface="Calibri" panose="020F0502020204030204" pitchFamily="34" charset="0"/>
              </a:rPr>
              <a:t> November 2014 IP (Derrick Man) was standing on top of BOP pipe ram bonnet to clean the bell nipple and he was holding </a:t>
            </a:r>
            <a:r>
              <a:rPr lang="en-US" altLang="en-US" sz="1400" dirty="0" err="1">
                <a:latin typeface="Calibri" panose="020F0502020204030204" pitchFamily="34" charset="0"/>
              </a:rPr>
              <a:t>hydrill</a:t>
            </a:r>
            <a:r>
              <a:rPr lang="en-US" altLang="en-US" sz="1400" dirty="0">
                <a:latin typeface="Calibri" panose="020F0502020204030204" pitchFamily="34" charset="0"/>
              </a:rPr>
              <a:t> with his left hand to balance him self while attempting to clean the bell nipple ring groove using high pressure wash gun with right hand. </a:t>
            </a:r>
          </a:p>
          <a:p>
            <a:pPr algn="just">
              <a:spcBef>
                <a:spcPct val="50000"/>
              </a:spcBef>
            </a:pPr>
            <a:r>
              <a:rPr lang="en-US" altLang="en-US" sz="1400" dirty="0">
                <a:latin typeface="Calibri" panose="020F0502020204030204" pitchFamily="34" charset="0"/>
              </a:rPr>
              <a:t>IP pulled the trigger suddenly the gun swung towards his left hand as he lost his balance due to pressure at nozzle (220Bar) causing cut wound on IP’s left hand wrist. </a:t>
            </a:r>
            <a:endParaRPr lang="en-US" altLang="en-US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ct val="50000"/>
              </a:spcBef>
            </a:pPr>
            <a:endParaRPr lang="en-US" sz="1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Calibri" panose="020F0502020204030204" pitchFamily="34" charset="0"/>
            </a:endParaRPr>
          </a:p>
          <a:p>
            <a:pPr marL="73152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</a:rPr>
              <a:t>Ensure to have designed platform to clean around BOP area</a:t>
            </a:r>
          </a:p>
          <a:p>
            <a:pPr marL="73152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</a:rPr>
              <a:t>Ensure to have safe body position prior to start any job. </a:t>
            </a:r>
          </a:p>
          <a:p>
            <a:pPr marL="73152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</a:rPr>
              <a:t>Whenever in doubt stop and ask your supervisor. 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76200" y="5638800"/>
            <a:ext cx="6400800" cy="646331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FFFF00"/>
                </a:solidFill>
                <a:latin typeface="Tahoma" pitchFamily="34" charset="0"/>
              </a:rPr>
              <a:t>Always 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ensure stable body position and always hold </a:t>
            </a:r>
            <a:r>
              <a:rPr lang="en-US" altLang="en-US" sz="1800" b="1" dirty="0">
                <a:solidFill>
                  <a:srgbClr val="FFFF00"/>
                </a:solidFill>
                <a:latin typeface="Tahoma" pitchFamily="34" charset="0"/>
              </a:rPr>
              <a:t>w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ash </a:t>
            </a:r>
            <a:r>
              <a:rPr lang="en-US" altLang="en-US" sz="1800" b="1" dirty="0">
                <a:solidFill>
                  <a:srgbClr val="FFFF00"/>
                </a:solidFill>
                <a:latin typeface="Tahoma" pitchFamily="34" charset="0"/>
              </a:rPr>
              <a:t>g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un </a:t>
            </a:r>
            <a:r>
              <a:rPr lang="en-US" altLang="en-US" sz="1800" b="1" dirty="0">
                <a:solidFill>
                  <a:srgbClr val="FFFF00"/>
                </a:solidFill>
                <a:latin typeface="Tahoma" pitchFamily="34" charset="0"/>
              </a:rPr>
              <a:t>w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ith </a:t>
            </a:r>
            <a:r>
              <a:rPr lang="en-US" altLang="en-US" sz="1800" b="1" dirty="0">
                <a:solidFill>
                  <a:srgbClr val="FFFF00"/>
                </a:solidFill>
                <a:latin typeface="Tahoma" pitchFamily="34" charset="0"/>
              </a:rPr>
              <a:t>t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wo </a:t>
            </a:r>
            <a:r>
              <a:rPr lang="en-US" altLang="en-US" sz="1800" b="1" dirty="0">
                <a:solidFill>
                  <a:srgbClr val="FFFF00"/>
                </a:solidFill>
                <a:latin typeface="Tahoma" pitchFamily="34" charset="0"/>
              </a:rPr>
              <a:t>h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ands</a:t>
            </a:r>
            <a:endParaRPr lang="en-US" altLang="en-US" sz="18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8676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1736AC-F292-480D-ADA2-A317DC959BA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34400" y="2702652"/>
            <a:ext cx="336550" cy="544512"/>
            <a:chOff x="3504" y="544"/>
            <a:chExt cx="2287" cy="1855"/>
          </a:xfrm>
        </p:grpSpPr>
        <p:sp>
          <p:nvSpPr>
            <p:cNvPr id="10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1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2150" y="1481199"/>
            <a:ext cx="4603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 rot="19855894">
            <a:off x="7365881" y="1831875"/>
            <a:ext cx="323056" cy="457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60499" y="1928000"/>
            <a:ext cx="76200" cy="228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8153400" y="3714571"/>
            <a:ext cx="99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200" dirty="0">
                <a:solidFill>
                  <a:srgbClr val="008000"/>
                </a:solidFill>
                <a:sym typeface="Wingdings" pitchFamily="2" charset="2"/>
              </a:rPr>
              <a:t>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955228" y="1104847"/>
            <a:ext cx="131372" cy="72395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508575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0" y="-76200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6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</a:t>
            </a:r>
            <a:r>
              <a:rPr lang="en-US" sz="1000" b="0" dirty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54                                                            04/11/2014</a:t>
            </a:r>
          </a:p>
        </p:txBody>
      </p:sp>
    </p:spTree>
    <p:extLst>
      <p:ext uri="{BB962C8B-B14F-4D97-AF65-F5344CB8AC3E}">
        <p14:creationId xmlns:p14="http://schemas.microsoft.com/office/powerpoint/2010/main" xmlns="" val="34564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616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04/11/2014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Cut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wrist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Ø"/>
              <a:defRPr/>
            </a:pPr>
            <a:r>
              <a:rPr lang="en-US" sz="1400" dirty="0">
                <a:latin typeface="Calibri"/>
                <a:ea typeface="Calibri"/>
              </a:rPr>
              <a:t>Do you have working platform around BOP area?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  <a:defRPr/>
            </a:pPr>
            <a:r>
              <a:rPr lang="en-US" sz="1400" dirty="0">
                <a:latin typeface="Calibri"/>
                <a:ea typeface="Calibri"/>
              </a:rPr>
              <a:t>What is the normal practice to clean the BOP ring groove</a:t>
            </a:r>
            <a:r>
              <a:rPr lang="en-US" sz="1400" dirty="0" smtClean="0">
                <a:latin typeface="Calibri"/>
                <a:ea typeface="Calibri"/>
              </a:rPr>
              <a:t>?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latin typeface="Calibri"/>
                <a:ea typeface="Calibri"/>
              </a:rPr>
              <a:t>Are all crew members aware of the hazards of pressure cleaners? 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  <a:defRPr/>
            </a:pPr>
            <a:r>
              <a:rPr lang="en-US" sz="1400" dirty="0" smtClean="0">
                <a:latin typeface="Calibri"/>
                <a:ea typeface="Calibri"/>
              </a:rPr>
              <a:t>What are the measures in place to control Risk associated with using high pressure wash gun?</a:t>
            </a:r>
          </a:p>
        </p:txBody>
      </p:sp>
      <p:sp>
        <p:nvSpPr>
          <p:cNvPr id="2970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68BDD7-165A-4102-ACA2-F7C90855206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</a:t>
            </a:r>
            <a:r>
              <a:rPr lang="en-US" sz="1000" b="0" smtClean="0">
                <a:latin typeface="+mn-lt"/>
                <a:cs typeface="Calibri" pitchFamily="34" charset="0"/>
              </a:rPr>
              <a:t>information </a:t>
            </a:r>
            <a:r>
              <a:rPr lang="en-US" sz="1000" b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54                                                            04/11/2014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20140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18849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DF02BF3-AAD2-464C-A6BE-A1E5F32E11B4}"/>
</file>

<file path=customXml/itemProps2.xml><?xml version="1.0" encoding="utf-8"?>
<ds:datastoreItem xmlns:ds="http://schemas.openxmlformats.org/officeDocument/2006/customXml" ds:itemID="{0351C960-DF7C-4F16-8621-40DC1D4D8171}"/>
</file>

<file path=customXml/itemProps3.xml><?xml version="1.0" encoding="utf-8"?>
<ds:datastoreItem xmlns:ds="http://schemas.openxmlformats.org/officeDocument/2006/customXml" ds:itemID="{B0BFED74-CC03-404B-B88E-003E67DD484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</TotalTime>
  <Words>291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159</cp:revision>
  <dcterms:created xsi:type="dcterms:W3CDTF">2001-05-03T06:07:08Z</dcterms:created>
  <dcterms:modified xsi:type="dcterms:W3CDTF">2015-03-25T11:08:56Z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