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6" r:id="rId2"/>
    <p:sldId id="28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371600"/>
            <a:ext cx="3216275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6" name="Slide Number Placeholder 4"/>
          <p:cNvSpPr txBox="1">
            <a:spLocks/>
          </p:cNvSpPr>
          <p:nvPr/>
        </p:nvSpPr>
        <p:spPr bwMode="auto">
          <a:xfrm>
            <a:off x="8458200" y="624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79512" y="1052736"/>
            <a:ext cx="5535488" cy="324704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 : </a:t>
            </a: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08/12/2014</a:t>
            </a: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Broken Wrist</a:t>
            </a:r>
            <a:endParaRPr lang="en-GB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GB" sz="1400" b="1" dirty="0">
              <a:solidFill>
                <a:prstClr val="black"/>
              </a:solidFill>
              <a:cs typeface="Calibri" pitchFamily="34" charset="0"/>
            </a:endParaRPr>
          </a:p>
          <a:p>
            <a:pPr marL="114300" indent="-114300"/>
            <a:r>
              <a:rPr lang="en-US" sz="1600" b="1" dirty="0" smtClean="0">
                <a:solidFill>
                  <a:srgbClr val="FF0000"/>
                </a:solidFill>
              </a:rPr>
              <a:t>What </a:t>
            </a:r>
            <a:r>
              <a:rPr lang="en-US" sz="1600" b="1" dirty="0">
                <a:solidFill>
                  <a:srgbClr val="FF0000"/>
                </a:solidFill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</a:rPr>
              <a:t>?</a:t>
            </a:r>
          </a:p>
          <a:p>
            <a:pPr marL="114300" indent="-114300"/>
            <a:endParaRPr lang="en-US" sz="1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The team connected the Sand Line 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(Wire Rope)  </a:t>
            </a: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to the Drill Line 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(Wire Rope) </a:t>
            </a: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with a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Snake </a:t>
            </a: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rip  (Connection tool). The manufacturers instructions for the Snake Grip were available on site, but not used . They did not install the snake grip properly. The snake grip failed and an employee was hit by the falling Drill Line.</a:t>
            </a:r>
          </a:p>
          <a:p>
            <a:pPr>
              <a:defRPr/>
            </a:pPr>
            <a:endParaRPr lang="en-US" sz="1600" b="1" dirty="0">
              <a:solidFill>
                <a:srgbClr val="333399"/>
              </a:solidFill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Your learning from this incident…</a:t>
            </a:r>
          </a:p>
          <a:p>
            <a:pPr marL="114300" indent="-114300" algn="just"/>
            <a:endParaRPr lang="en-US" sz="900" dirty="0">
              <a:solidFill>
                <a:prstClr val="black"/>
              </a:solidFill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Never give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tool to someone without 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manufacturer’s instructions. 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read the instructions BEFORE you use a tool.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follow the manufacturer instructions.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827584" y="0"/>
            <a:ext cx="7056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000" b="1" dirty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50" b="1" dirty="0">
                <a:solidFill>
                  <a:srgbClr val="1F497D">
                    <a:lumMod val="75000"/>
                  </a:srgb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rgbClr val="1F497D">
                    <a:lumMod val="75000"/>
                  </a:srgb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rgbClr val="1F497D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Contact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rgbClr val="F79646">
                    <a:lumMod val="50000"/>
                  </a:srgbClr>
                </a:solidFill>
                <a:latin typeface="Calibri"/>
                <a:cs typeface="Calibri" pitchFamily="34" charset="0"/>
                <a:hlinkClick r:id="rId3"/>
              </a:rPr>
              <a:t>MSE34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for further information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		Learning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No 58                                                                                                08/12/2014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21060" y="5136321"/>
            <a:ext cx="4860540" cy="707886"/>
          </a:xfrm>
          <a:prstGeom prst="rect">
            <a:avLst/>
          </a:prstGeom>
          <a:solidFill>
            <a:srgbClr val="003366"/>
          </a:solidFill>
          <a:ln w="31750">
            <a:solidFill>
              <a:srgbClr val="0000CC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2000" b="1" dirty="0" smtClean="0">
                <a:solidFill>
                  <a:srgbClr val="FFFF66"/>
                </a:solidFill>
                <a:cs typeface="Calibri" pitchFamily="34" charset="0"/>
              </a:rPr>
              <a:t>Make sure you keep manufacturer instructions with the tool and use them.</a:t>
            </a:r>
            <a:endParaRPr lang="en-US" sz="2000" b="1" dirty="0">
              <a:solidFill>
                <a:srgbClr val="FFFF66"/>
              </a:solidFill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38800" y="3776990"/>
            <a:ext cx="33186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</a:rPr>
              <a:t>Handover of Tools with Instructions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74292" y="1130462"/>
            <a:ext cx="33186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</a:rPr>
              <a:t>Handover of Tools without Instructions</a:t>
            </a:r>
            <a:endParaRPr lang="en-US" sz="1100" dirty="0">
              <a:solidFill>
                <a:prstClr val="black"/>
              </a:solidFill>
            </a:endParaRP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458200" y="3124200"/>
            <a:ext cx="336550" cy="544513"/>
            <a:chOff x="3504" y="544"/>
            <a:chExt cx="2287" cy="1855"/>
          </a:xfrm>
        </p:grpSpPr>
        <p:sp>
          <p:nvSpPr>
            <p:cNvPr id="1127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127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>
                <a:solidFill>
                  <a:srgbClr val="000000"/>
                </a:solidFill>
              </a:endParaRPr>
            </a:p>
          </p:txBody>
        </p:sp>
      </p:grpSp>
      <p:pic>
        <p:nvPicPr>
          <p:cNvPr id="1027" name="Picture 3"/>
          <p:cNvPicPr>
            <a:picLocks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748549" y="4070881"/>
            <a:ext cx="3200400" cy="226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Freeform 132"/>
          <p:cNvSpPr>
            <a:spLocks/>
          </p:cNvSpPr>
          <p:nvPr/>
        </p:nvSpPr>
        <p:spPr bwMode="auto">
          <a:xfrm>
            <a:off x="8334713" y="543306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6858000" y="4561990"/>
            <a:ext cx="440105" cy="46721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1520" y="1219200"/>
            <a:ext cx="8351838" cy="18774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</a:endParaRPr>
          </a:p>
          <a:p>
            <a:pPr>
              <a:defRPr/>
            </a:pPr>
            <a:endParaRPr lang="en-US" sz="600" dirty="0">
              <a:solidFill>
                <a:srgbClr val="000000"/>
              </a:solidFill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marL="342900" indent="-342900">
              <a:defRPr/>
            </a:pPr>
            <a:r>
              <a:rPr lang="en-US" sz="1600" b="1" dirty="0">
                <a:solidFill>
                  <a:srgbClr val="FF0000"/>
                </a:solidFill>
              </a:rPr>
              <a:t>managers are to review their HSE HEMP against the questions asked below        </a:t>
            </a:r>
          </a:p>
          <a:p>
            <a:pPr marL="342900" indent="-342900">
              <a:defRPr/>
            </a:pPr>
            <a:endParaRPr lang="en-US" sz="1600" b="1" dirty="0">
              <a:solidFill>
                <a:srgbClr val="0000FF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you identified which tools need clear instructions?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the instructions available on site?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you trained your staff to ask for instructions or keep instructions with the tool?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Have you trained your staff to STOP work if they do not understand or know how to use a tool?</a:t>
            </a:r>
          </a:p>
        </p:txBody>
      </p:sp>
      <p:sp>
        <p:nvSpPr>
          <p:cNvPr id="12292" name="Slide Number Placeholder 4"/>
          <p:cNvSpPr txBox="1">
            <a:spLocks/>
          </p:cNvSpPr>
          <p:nvPr/>
        </p:nvSpPr>
        <p:spPr bwMode="auto">
          <a:xfrm>
            <a:off x="8305800" y="6324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838200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 : 08/12/2014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Broken Wrist</a:t>
            </a:r>
            <a:endParaRPr lang="en-GB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Contact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F79646">
                    <a:lumMod val="50000"/>
                  </a:srgbClr>
                </a:solidFill>
                <a:latin typeface="Calibri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for further information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		Learning </a:t>
            </a:r>
            <a:r>
              <a:rPr lang="en-US" sz="1000" b="0" dirty="0" smtClean="0">
                <a:solidFill>
                  <a:prstClr val="black"/>
                </a:solidFill>
                <a:latin typeface="Calibri"/>
                <a:cs typeface="Calibri" pitchFamily="34" charset="0"/>
              </a:rPr>
              <a:t>No 58                                                                                                08/12/2014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18852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12BE396-9422-487D-9AE4-773E5D7F5B18}"/>
</file>

<file path=customXml/itemProps2.xml><?xml version="1.0" encoding="utf-8"?>
<ds:datastoreItem xmlns:ds="http://schemas.openxmlformats.org/officeDocument/2006/customXml" ds:itemID="{FE8F208F-E6D2-4564-8A4B-47C3AFA1D416}"/>
</file>

<file path=customXml/itemProps3.xml><?xml version="1.0" encoding="utf-8"?>
<ds:datastoreItem xmlns:ds="http://schemas.openxmlformats.org/officeDocument/2006/customXml" ds:itemID="{9C89CBE2-70FA-4DEB-AF35-CA3C905EAFC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273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164</cp:revision>
  <dcterms:created xsi:type="dcterms:W3CDTF">2001-05-03T06:07:08Z</dcterms:created>
  <dcterms:modified xsi:type="dcterms:W3CDTF">2015-03-25T11:15:42Z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