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8" r:id="rId2"/>
    <p:sldId id="28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33" autoAdjust="0"/>
  </p:normalViewPr>
  <p:slideViewPr>
    <p:cSldViewPr>
      <p:cViewPr>
        <p:scale>
          <a:sx n="110" d="100"/>
          <a:sy n="110" d="100"/>
        </p:scale>
        <p:origin x="-16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talib.z.shaqsi@pdo.co.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4752975" cy="410881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16/12/2014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Finger Fracture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algn="just"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During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the locating of the Bit Breaker Tool into the slots on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the Rotary Table,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the IP (who was meant to be observing only) assisted from behind the two crew (Night Tool Pusher &amp; Derrick Man) who were carrying out this task. As the Bit Breaker Tool located it caught the IP between the tool and the Rotary Table, resulting in the IP fracturing a finger and requiring eight stitches.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Must include “Stop the Job Triggers” in each Tool Box Talk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Supervisors to step back and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supervise</a:t>
            </a: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Any change to the plan – Stop and Manage the Change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If  you are not involved in the job, stand back and do not get involved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If it looks wrong, it probably is –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everyone one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has the right to Stop the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Job</a:t>
            </a: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Use the handles (painted green)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ONLY</a:t>
            </a: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9460" name="TextBox 16"/>
          <p:cNvSpPr txBox="1">
            <a:spLocks noChangeArrowheads="1"/>
          </p:cNvSpPr>
          <p:nvPr/>
        </p:nvSpPr>
        <p:spPr bwMode="auto">
          <a:xfrm>
            <a:off x="304800" y="5791200"/>
            <a:ext cx="5181600" cy="400110"/>
          </a:xfrm>
          <a:prstGeom prst="rect">
            <a:avLst/>
          </a:prstGeom>
          <a:solidFill>
            <a:srgbClr val="003366"/>
          </a:solidFill>
          <a:ln w="31750">
            <a:solidFill>
              <a:srgbClr val="00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tabLst>
                <a:tab pos="287338" algn="l"/>
              </a:tabLst>
              <a:defRPr/>
            </a:pPr>
            <a:r>
              <a:rPr lang="en-US" altLang="en-US" sz="2000" b="1" dirty="0" smtClean="0">
                <a:solidFill>
                  <a:srgbClr val="FFFF66"/>
                </a:solidFill>
                <a:cs typeface="Calibri" pitchFamily="34" charset="0"/>
              </a:rPr>
              <a:t>If it looks wrong – STOP the Job!</a:t>
            </a:r>
          </a:p>
        </p:txBody>
      </p:sp>
      <p:sp>
        <p:nvSpPr>
          <p:cNvPr id="1946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924800" y="6324600"/>
            <a:ext cx="1905000" cy="457200"/>
          </a:xfrm>
          <a:noFill/>
        </p:spPr>
        <p:txBody>
          <a:bodyPr/>
          <a:lstStyle/>
          <a:p>
            <a:fld id="{68B69700-7309-401E-8BC1-1ABFBD703C18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pic>
        <p:nvPicPr>
          <p:cNvPr id="19463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37200" y="1192213"/>
            <a:ext cx="3384550" cy="233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5670550" y="793750"/>
            <a:ext cx="336550" cy="544513"/>
            <a:chOff x="3504" y="544"/>
            <a:chExt cx="2287" cy="1855"/>
          </a:xfrm>
        </p:grpSpPr>
        <p:sp>
          <p:nvSpPr>
            <p:cNvPr id="19470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9465" name="Straight Arrow Connector 2"/>
          <p:cNvCxnSpPr>
            <a:cxnSpLocks noChangeShapeType="1"/>
          </p:cNvCxnSpPr>
          <p:nvPr/>
        </p:nvCxnSpPr>
        <p:spPr bwMode="auto">
          <a:xfrm>
            <a:off x="6089650" y="1338263"/>
            <a:ext cx="692150" cy="887412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pic>
        <p:nvPicPr>
          <p:cNvPr id="1946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48313" y="3794125"/>
            <a:ext cx="3384550" cy="247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7" name="Freeform 132"/>
          <p:cNvSpPr>
            <a:spLocks/>
          </p:cNvSpPr>
          <p:nvPr/>
        </p:nvSpPr>
        <p:spPr bwMode="auto">
          <a:xfrm>
            <a:off x="5861050" y="357822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9468" name="Straight Arrow Connector 6"/>
          <p:cNvCxnSpPr>
            <a:cxnSpLocks noChangeShapeType="1"/>
          </p:cNvCxnSpPr>
          <p:nvPr/>
        </p:nvCxnSpPr>
        <p:spPr bwMode="auto">
          <a:xfrm flipH="1">
            <a:off x="5670550" y="4021138"/>
            <a:ext cx="131763" cy="384175"/>
          </a:xfrm>
          <a:prstGeom prst="straightConnector1">
            <a:avLst/>
          </a:prstGeom>
          <a:noFill/>
          <a:ln w="38100" algn="ctr">
            <a:solidFill>
              <a:srgbClr val="92D050"/>
            </a:solidFill>
            <a:round/>
            <a:headEnd/>
            <a:tailEnd type="arrow" w="med" len="med"/>
          </a:ln>
        </p:spPr>
      </p:cxnSp>
      <p:cxnSp>
        <p:nvCxnSpPr>
          <p:cNvPr id="19469" name="Straight Arrow Connector 8"/>
          <p:cNvCxnSpPr>
            <a:cxnSpLocks noChangeShapeType="1"/>
          </p:cNvCxnSpPr>
          <p:nvPr/>
        </p:nvCxnSpPr>
        <p:spPr bwMode="auto">
          <a:xfrm>
            <a:off x="6435725" y="3806825"/>
            <a:ext cx="2174875" cy="612775"/>
          </a:xfrm>
          <a:prstGeom prst="straightConnector1">
            <a:avLst/>
          </a:prstGeom>
          <a:noFill/>
          <a:ln w="38100" algn="ctr">
            <a:solidFill>
              <a:srgbClr val="92D050"/>
            </a:solidFill>
            <a:round/>
            <a:headEnd/>
            <a:tailEnd type="arrow" w="med" len="med"/>
          </a:ln>
        </p:spPr>
      </p:cxn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827584" y="0"/>
            <a:ext cx="7056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 dirty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7239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50" b="1" dirty="0">
                <a:solidFill>
                  <a:srgbClr val="1F497D">
                    <a:lumMod val="75000"/>
                  </a:srgb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rgbClr val="1F497D">
                    <a:lumMod val="75000"/>
                  </a:srgb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rgbClr val="1F497D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Contact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  <a:hlinkClick r:id="rId4"/>
              </a:rPr>
              <a:t>:  </a:t>
            </a:r>
            <a:r>
              <a:rPr lang="en-US" sz="1000" b="0" dirty="0" smtClean="0">
                <a:solidFill>
                  <a:srgbClr val="F79646">
                    <a:lumMod val="50000"/>
                  </a:srgbClr>
                </a:solidFill>
                <a:latin typeface="Calibri"/>
                <a:cs typeface="Calibri" pitchFamily="34" charset="0"/>
                <a:hlinkClick r:id="rId4"/>
              </a:rPr>
              <a:t>MSE34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  <a:hlinkClick r:id="rId4"/>
              </a:rPr>
              <a:t> 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for further information 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		Learning 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No 58                                                                                                16/12/2014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38554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 16/12/2014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Finger Fracture</a:t>
            </a: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latin typeface="Arial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latin typeface="+mj-lt"/>
                <a:sym typeface="Wingdings" pitchFamily="2" charset="2"/>
              </a:rPr>
              <a:t>your tool box talks include stop the job triggers?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When </a:t>
            </a:r>
            <a:r>
              <a:rPr lang="en-US" sz="1400" dirty="0">
                <a:latin typeface="+mj-lt"/>
                <a:sym typeface="Wingdings" pitchFamily="2" charset="2"/>
              </a:rPr>
              <a:t>a crew member leaves or joins the job task which has already started – how do your supervisors handle the change?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What </a:t>
            </a:r>
            <a:r>
              <a:rPr lang="en-US" sz="1400" dirty="0">
                <a:latin typeface="+mj-lt"/>
                <a:sym typeface="Wingdings" pitchFamily="2" charset="2"/>
              </a:rPr>
              <a:t>is your Company Green Hand Policy (time based or competency based) 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Are </a:t>
            </a:r>
            <a:r>
              <a:rPr lang="en-US" sz="1400" dirty="0">
                <a:latin typeface="+mj-lt"/>
                <a:sym typeface="Wingdings" pitchFamily="2" charset="2"/>
              </a:rPr>
              <a:t>Green Hand Roustabouts allowed on your drill floor?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Supervisors </a:t>
            </a:r>
            <a:r>
              <a:rPr lang="en-US" sz="1400" dirty="0">
                <a:latin typeface="+mj-lt"/>
                <a:sym typeface="Wingdings" pitchFamily="2" charset="2"/>
              </a:rPr>
              <a:t>/ Managers – hands on or step back</a:t>
            </a:r>
            <a:r>
              <a:rPr lang="en-US" sz="1400" dirty="0" smtClean="0">
                <a:latin typeface="+mj-lt"/>
                <a:sym typeface="Wingdings" pitchFamily="2" charset="2"/>
              </a:rPr>
              <a:t>?</a:t>
            </a:r>
            <a:endParaRPr lang="en-US" sz="1400" dirty="0">
              <a:latin typeface="+mj-lt"/>
              <a:sym typeface="Wingdings" pitchFamily="2" charset="2"/>
            </a:endParaRPr>
          </a:p>
        </p:txBody>
      </p:sp>
      <p:sp>
        <p:nvSpPr>
          <p:cNvPr id="20484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324600"/>
            <a:ext cx="1905000" cy="457200"/>
          </a:xfrm>
          <a:noFill/>
        </p:spPr>
        <p:txBody>
          <a:bodyPr/>
          <a:lstStyle/>
          <a:p>
            <a:fld id="{7C2AD7A1-63DC-459D-87ED-774CA66D0A95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Contact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F79646">
                    <a:lumMod val="50000"/>
                  </a:srgbClr>
                </a:solidFill>
                <a:latin typeface="Calibri"/>
                <a:cs typeface="Calibri" pitchFamily="34" charset="0"/>
                <a:hlinkClick r:id="rId2"/>
              </a:rPr>
              <a:t>MSE34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for further information 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		Learning 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No 58                                                                                                16/12/2014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18853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EAD15306-39DD-43C9-A0E1-C186B1E2D80B}"/>
</file>

<file path=customXml/itemProps2.xml><?xml version="1.0" encoding="utf-8"?>
<ds:datastoreItem xmlns:ds="http://schemas.openxmlformats.org/officeDocument/2006/customXml" ds:itemID="{18B8C624-3306-47E2-98E4-D88D50E92050}"/>
</file>

<file path=customXml/itemProps3.xml><?xml version="1.0" encoding="utf-8"?>
<ds:datastoreItem xmlns:ds="http://schemas.openxmlformats.org/officeDocument/2006/customXml" ds:itemID="{C4800D16-DC9F-40AD-ABEF-182EB53AE0C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1867</TotalTime>
  <Words>345</Words>
  <Application>Microsoft Office PowerPoint</Application>
  <PresentationFormat>On-screen Show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167</cp:revision>
  <dcterms:created xsi:type="dcterms:W3CDTF">2001-05-03T06:07:08Z</dcterms:created>
  <dcterms:modified xsi:type="dcterms:W3CDTF">2015-03-25T11:17:12Z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