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88" r:id="rId2"/>
    <p:sldId id="289"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33" autoAdjust="0"/>
  </p:normalViewPr>
  <p:slideViewPr>
    <p:cSldViewPr>
      <p:cViewPr>
        <p:scale>
          <a:sx n="110" d="100"/>
          <a:sy n="110" d="100"/>
        </p:scale>
        <p:origin x="-169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altLang="en-US" smtClean="0"/>
          </a:p>
        </p:txBody>
      </p:sp>
      <p:sp>
        <p:nvSpPr>
          <p:cNvPr id="38916" name="Slide Number Placeholder 3"/>
          <p:cNvSpPr>
            <a:spLocks noGrp="1"/>
          </p:cNvSpPr>
          <p:nvPr>
            <p:ph type="sldNum" sz="quarter" idx="5"/>
          </p:nvPr>
        </p:nvSpPr>
        <p:spPr>
          <a:noFill/>
        </p:spPr>
        <p:txBody>
          <a:bodyPr/>
          <a:lstStyle/>
          <a:p>
            <a:fld id="{E30BB8A8-E3E0-4FDF-B7D1-49B5BC9A34C3}"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talib.z.shaqsi@pdo.co.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143000"/>
            <a:ext cx="4876800" cy="3554819"/>
          </a:xfrm>
          <a:prstGeom prst="rect">
            <a:avLst/>
          </a:prstGeom>
          <a:noFill/>
          <a:ln w="19050">
            <a:noFill/>
            <a:miter lim="800000"/>
            <a:headEnd/>
            <a:tailEnd/>
          </a:ln>
        </p:spPr>
        <p:txBody>
          <a:bodyPr>
            <a:spAutoFit/>
          </a:bodyPr>
          <a:lstStyle/>
          <a:p>
            <a:pPr marL="114300" indent="-114300" algn="just">
              <a:defRPr/>
            </a:pPr>
            <a:r>
              <a:rPr lang="en-GB" sz="1200" b="1" dirty="0" smtClean="0">
                <a:solidFill>
                  <a:srgbClr val="333399"/>
                </a:solidFill>
                <a:latin typeface="Tahoma" pitchFamily="34" charset="0"/>
              </a:rPr>
              <a:t>Date : 19/12/2014</a:t>
            </a:r>
          </a:p>
          <a:p>
            <a:pPr marL="114300" indent="-114300" algn="just">
              <a:defRPr/>
            </a:pPr>
            <a:r>
              <a:rPr lang="en-US" sz="1200" b="1" dirty="0" smtClean="0">
                <a:solidFill>
                  <a:srgbClr val="333399"/>
                </a:solidFill>
                <a:latin typeface="Tahoma" pitchFamily="34" charset="0"/>
              </a:rPr>
              <a:t>Injury: Finger Cut</a:t>
            </a:r>
            <a:endParaRPr lang="en-GB" sz="1200" b="1" dirty="0" smtClean="0">
              <a:solidFill>
                <a:srgbClr val="333399"/>
              </a:solidFill>
              <a:latin typeface="Tahoma" pitchFamily="34" charset="0"/>
            </a:endParaRPr>
          </a:p>
          <a:p>
            <a:pPr marL="114300" indent="-114300" algn="just">
              <a:defRPr/>
            </a:pPr>
            <a:endParaRPr lang="en-GB" sz="1400" b="1" dirty="0" smtClean="0">
              <a:solidFill>
                <a:prstClr val="black"/>
              </a:solidFill>
              <a:cs typeface="Calibri" pitchFamily="34" charset="0"/>
            </a:endParaRPr>
          </a:p>
          <a:p>
            <a:pPr marL="114300" indent="-114300"/>
            <a:r>
              <a:rPr lang="en-US" sz="1600" b="1" dirty="0" smtClean="0">
                <a:solidFill>
                  <a:srgbClr val="FF0000"/>
                </a:solidFill>
              </a:rPr>
              <a:t>What happened?</a:t>
            </a:r>
            <a:r>
              <a:rPr lang="en-US" sz="1200" b="1" dirty="0" smtClean="0">
                <a:solidFill>
                  <a:srgbClr val="333399"/>
                </a:solidFill>
                <a:latin typeface="Tahoma" pitchFamily="34" charset="0"/>
              </a:rPr>
              <a:t>    </a:t>
            </a:r>
            <a:endParaRPr lang="en-US" sz="1200" b="1" dirty="0">
              <a:solidFill>
                <a:srgbClr val="333399"/>
              </a:solidFill>
              <a:latin typeface="Tahoma" pitchFamily="34" charset="0"/>
            </a:endParaRPr>
          </a:p>
          <a:p>
            <a:pPr marL="114300" indent="-114300" algn="just">
              <a:defRPr/>
            </a:pPr>
            <a:r>
              <a:rPr lang="en-US" sz="1400" b="1" dirty="0">
                <a:solidFill>
                  <a:srgbClr val="333399"/>
                </a:solidFill>
                <a:latin typeface="Tahoma" pitchFamily="34" charset="0"/>
              </a:rPr>
              <a:t>  </a:t>
            </a:r>
            <a:r>
              <a:rPr lang="en-US" sz="1200" dirty="0" smtClean="0">
                <a:latin typeface="Tahoma" pitchFamily="34" charset="0"/>
              </a:rPr>
              <a:t>While </a:t>
            </a:r>
            <a:r>
              <a:rPr lang="en-US" sz="1200" dirty="0">
                <a:latin typeface="Tahoma" pitchFamily="34" charset="0"/>
              </a:rPr>
              <a:t>POOH &amp; L/D w/ TBG </a:t>
            </a:r>
            <a:r>
              <a:rPr lang="en-US" sz="1200" dirty="0" err="1">
                <a:latin typeface="Tahoma" pitchFamily="34" charset="0"/>
              </a:rPr>
              <a:t>jnt</a:t>
            </a:r>
            <a:r>
              <a:rPr lang="en-US" sz="1200" dirty="0">
                <a:latin typeface="Tahoma" pitchFamily="34" charset="0"/>
              </a:rPr>
              <a:t> 4-1/2” VTOP, during opening TBG Elevator IP placed his right hand on the body of TBG close to TBG Elevator. During opening, the elevator swing and trapped IP’s right hand index finger (which was positioned on tubing body) between the jaws of elevator and sustained a severe cut on his right hand index finger.</a:t>
            </a:r>
          </a:p>
          <a:p>
            <a:pPr marL="114300" indent="-114300" algn="just">
              <a:tabLst>
                <a:tab pos="287338" algn="l"/>
              </a:tabLst>
              <a:defRPr/>
            </a:pPr>
            <a:endParaRPr lang="en-US" sz="1200" dirty="0">
              <a:latin typeface="Tahoma" pitchFamily="34" charset="0"/>
            </a:endParaRPr>
          </a:p>
          <a:p>
            <a:pPr marL="114300" indent="-114300" algn="just">
              <a:defRPr/>
            </a:pPr>
            <a:r>
              <a:rPr lang="en-US" sz="1200" b="1" dirty="0" smtClean="0">
                <a:solidFill>
                  <a:srgbClr val="333399"/>
                </a:solidFill>
                <a:latin typeface="Tahoma" pitchFamily="34" charset="0"/>
              </a:rPr>
              <a:t>Your learning from this incident…</a:t>
            </a:r>
          </a:p>
          <a:p>
            <a:pPr marL="114300" indent="-114300" algn="just">
              <a:defRPr/>
            </a:pPr>
            <a:r>
              <a:rPr lang="en-US" sz="1200" dirty="0" smtClean="0">
                <a:latin typeface="Tahoma" pitchFamily="34" charset="0"/>
              </a:rPr>
              <a:t>- </a:t>
            </a:r>
            <a:r>
              <a:rPr lang="en-US" sz="1200" dirty="0">
                <a:latin typeface="Tahoma" pitchFamily="34" charset="0"/>
              </a:rPr>
              <a:t>Always posture your body against the Elevator so that you can open it by pulling the latch. Use One Hand only. </a:t>
            </a:r>
          </a:p>
          <a:p>
            <a:pPr marL="114300" indent="-114300" algn="just">
              <a:defRPr/>
            </a:pPr>
            <a:r>
              <a:rPr lang="en-US" sz="1200" dirty="0">
                <a:latin typeface="Tahoma" pitchFamily="34" charset="0"/>
              </a:rPr>
              <a:t>- Never place second Hand on the Tubular nor Elevator – it is HIGH pinch point Risk.</a:t>
            </a:r>
          </a:p>
          <a:p>
            <a:pPr marL="114300" indent="-114300" algn="just">
              <a:defRPr/>
            </a:pPr>
            <a:r>
              <a:rPr lang="en-US" sz="1200" dirty="0">
                <a:latin typeface="Tahoma" pitchFamily="34" charset="0"/>
              </a:rPr>
              <a:t>- Ensure hazards are identified for each activity and explained to crew to prevent such incident.</a:t>
            </a:r>
          </a:p>
          <a:p>
            <a:pPr eaLnBrk="1" hangingPunct="1">
              <a:defRPr/>
            </a:pPr>
            <a:endParaRPr lang="en-US" sz="100" dirty="0">
              <a:solidFill>
                <a:srgbClr val="FF0000"/>
              </a:solidFill>
              <a:latin typeface="Arial" charset="0"/>
              <a:cs typeface="Tahoma" pitchFamily="34" charset="0"/>
            </a:endParaRPr>
          </a:p>
        </p:txBody>
      </p:sp>
      <p:sp>
        <p:nvSpPr>
          <p:cNvPr id="23555" name="Slide Number Placeholder 12"/>
          <p:cNvSpPr>
            <a:spLocks noGrp="1"/>
          </p:cNvSpPr>
          <p:nvPr>
            <p:ph type="sldNum" sz="quarter" idx="12"/>
          </p:nvPr>
        </p:nvSpPr>
        <p:spPr>
          <a:noFill/>
        </p:spPr>
        <p:txBody>
          <a:bodyPr/>
          <a:lstStyle/>
          <a:p>
            <a:pPr>
              <a:spcBef>
                <a:spcPct val="20000"/>
              </a:spcBef>
            </a:pPr>
            <a:r>
              <a:rPr lang="en-US" altLang="en-US" sz="3200" dirty="0" smtClean="0"/>
              <a:t>1</a:t>
            </a:r>
          </a:p>
        </p:txBody>
      </p:sp>
      <p:grpSp>
        <p:nvGrpSpPr>
          <p:cNvPr id="2" name="Group 7"/>
          <p:cNvGrpSpPr>
            <a:grpSpLocks/>
          </p:cNvGrpSpPr>
          <p:nvPr/>
        </p:nvGrpSpPr>
        <p:grpSpPr bwMode="auto">
          <a:xfrm>
            <a:off x="5541963" y="2744788"/>
            <a:ext cx="336550" cy="544512"/>
            <a:chOff x="3504" y="544"/>
            <a:chExt cx="2287" cy="1855"/>
          </a:xfrm>
        </p:grpSpPr>
        <p:sp>
          <p:nvSpPr>
            <p:cNvPr id="23562"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3563"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3557" name="Freeform 12"/>
          <p:cNvSpPr>
            <a:spLocks/>
          </p:cNvSpPr>
          <p:nvPr/>
        </p:nvSpPr>
        <p:spPr bwMode="auto">
          <a:xfrm>
            <a:off x="5421313" y="445135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3558" name="Text Box 4"/>
          <p:cNvSpPr txBox="1">
            <a:spLocks noChangeArrowheads="1"/>
          </p:cNvSpPr>
          <p:nvPr/>
        </p:nvSpPr>
        <p:spPr bwMode="auto">
          <a:xfrm>
            <a:off x="431800" y="5305425"/>
            <a:ext cx="5224463" cy="707886"/>
          </a:xfrm>
          <a:prstGeom prst="rect">
            <a:avLst/>
          </a:prstGeom>
          <a:solidFill>
            <a:srgbClr val="003366"/>
          </a:solidFill>
          <a:ln w="31750">
            <a:solidFill>
              <a:srgbClr val="0000CC"/>
            </a:solidFill>
            <a:miter lim="800000"/>
            <a:headEnd/>
            <a:tailEnd/>
          </a:ln>
        </p:spPr>
        <p:txBody>
          <a:bodyPr wrap="square">
            <a:spAutoFit/>
          </a:bodyPr>
          <a:lstStyle/>
          <a:p>
            <a:pPr>
              <a:spcBef>
                <a:spcPct val="50000"/>
              </a:spcBef>
              <a:tabLst>
                <a:tab pos="287338" algn="l"/>
              </a:tabLst>
              <a:defRPr/>
            </a:pPr>
            <a:r>
              <a:rPr lang="en-US" altLang="en-US" sz="2000" b="1" dirty="0" smtClean="0">
                <a:solidFill>
                  <a:srgbClr val="FFFF66"/>
                </a:solidFill>
                <a:cs typeface="Calibri" pitchFamily="34" charset="0"/>
              </a:rPr>
              <a:t>Ensure </a:t>
            </a:r>
            <a:r>
              <a:rPr lang="en-US" altLang="en-US" sz="2000" b="1" dirty="0">
                <a:solidFill>
                  <a:srgbClr val="FFFF66"/>
                </a:solidFill>
                <a:cs typeface="Calibri" pitchFamily="34" charset="0"/>
              </a:rPr>
              <a:t>correct body posture prior to unlatch the elevator – use one hand only</a:t>
            </a:r>
          </a:p>
        </p:txBody>
      </p:sp>
      <p:pic>
        <p:nvPicPr>
          <p:cNvPr id="23559" name="Picture 12"/>
          <p:cNvPicPr>
            <a:picLocks noChangeAspect="1" noChangeArrowheads="1"/>
          </p:cNvPicPr>
          <p:nvPr/>
        </p:nvPicPr>
        <p:blipFill>
          <a:blip r:embed="rId3" cstate="print"/>
          <a:srcRect/>
          <a:stretch>
            <a:fillRect/>
          </a:stretch>
        </p:blipFill>
        <p:spPr bwMode="auto">
          <a:xfrm>
            <a:off x="6019800" y="990600"/>
            <a:ext cx="2887663" cy="2416175"/>
          </a:xfrm>
          <a:prstGeom prst="rect">
            <a:avLst/>
          </a:prstGeom>
          <a:noFill/>
          <a:ln w="9525">
            <a:noFill/>
            <a:miter lim="800000"/>
            <a:headEnd/>
            <a:tailEnd/>
          </a:ln>
        </p:spPr>
      </p:pic>
      <p:pic>
        <p:nvPicPr>
          <p:cNvPr id="23560" name="Picture 13"/>
          <p:cNvPicPr>
            <a:picLocks noChangeAspect="1" noChangeArrowheads="1"/>
          </p:cNvPicPr>
          <p:nvPr/>
        </p:nvPicPr>
        <p:blipFill>
          <a:blip r:embed="rId4" cstate="print"/>
          <a:srcRect/>
          <a:stretch>
            <a:fillRect/>
          </a:stretch>
        </p:blipFill>
        <p:spPr bwMode="auto">
          <a:xfrm>
            <a:off x="6019800" y="3581400"/>
            <a:ext cx="2887663" cy="2209800"/>
          </a:xfrm>
          <a:prstGeom prst="rect">
            <a:avLst/>
          </a:prstGeom>
          <a:noFill/>
          <a:ln w="9525">
            <a:noFill/>
            <a:miter lim="800000"/>
            <a:headEnd/>
            <a:tailEnd/>
          </a:ln>
        </p:spPr>
      </p:pic>
      <p:sp>
        <p:nvSpPr>
          <p:cNvPr id="12" name="Text Box 12"/>
          <p:cNvSpPr txBox="1">
            <a:spLocks noChangeArrowheads="1"/>
          </p:cNvSpPr>
          <p:nvPr/>
        </p:nvSpPr>
        <p:spPr bwMode="auto">
          <a:xfrm>
            <a:off x="827584" y="0"/>
            <a:ext cx="7056438" cy="708025"/>
          </a:xfrm>
          <a:prstGeom prst="rect">
            <a:avLst/>
          </a:prstGeom>
          <a:noFill/>
          <a:ln w="9525">
            <a:noFill/>
            <a:miter lim="800000"/>
            <a:headEnd/>
            <a:tailEnd/>
          </a:ln>
        </p:spPr>
        <p:txBody>
          <a:bodyPr>
            <a:spAutoFit/>
          </a:bodyPr>
          <a:lstStyle/>
          <a:p>
            <a:pPr algn="ctr"/>
            <a:r>
              <a:rPr lang="en-GB" sz="4000" b="1" dirty="0">
                <a:solidFill>
                  <a:srgbClr val="0000FF"/>
                </a:solidFill>
              </a:rPr>
              <a:t>PDO safety advice</a:t>
            </a:r>
          </a:p>
        </p:txBody>
      </p:sp>
      <p:sp>
        <p:nvSpPr>
          <p:cNvPr id="14" name="Rectangle 7"/>
          <p:cNvSpPr>
            <a:spLocks noChangeArrowheads="1"/>
          </p:cNvSpPr>
          <p:nvPr/>
        </p:nvSpPr>
        <p:spPr bwMode="auto">
          <a:xfrm>
            <a:off x="0" y="723900"/>
            <a:ext cx="9144000" cy="254000"/>
          </a:xfrm>
          <a:prstGeom prst="rect">
            <a:avLst/>
          </a:prstGeom>
          <a:solidFill>
            <a:schemeClr val="bg1">
              <a:lumMod val="85000"/>
            </a:schemeClr>
          </a:solidFill>
          <a:ln w="9525">
            <a:solidFill>
              <a:schemeClr val="tx1"/>
            </a:solidFill>
            <a:miter lim="800000"/>
            <a:headEnd/>
            <a:tailEnd/>
          </a:ln>
        </p:spPr>
        <p:txBody>
          <a:bodyPr>
            <a:spAutoFit/>
          </a:bodyPr>
          <a:lstStyle/>
          <a:p>
            <a:pPr algn="ctr" eaLnBrk="0" hangingPunct="0">
              <a:defRPr/>
            </a:pPr>
            <a:r>
              <a:rPr lang="en-US" sz="1050" b="1" dirty="0">
                <a:solidFill>
                  <a:srgbClr val="1F497D">
                    <a:lumMod val="75000"/>
                  </a:srgbClr>
                </a:solidFill>
                <a:cs typeface="Calibri" pitchFamily="34" charset="0"/>
              </a:rPr>
              <a:t>Use this Alert: Discuss in Tool Box Talks and HSE Meetings </a:t>
            </a:r>
            <a:r>
              <a:rPr lang="en-US" sz="1050" b="1" dirty="0">
                <a:solidFill>
                  <a:srgbClr val="1F497D">
                    <a:lumMod val="75000"/>
                  </a:srgbClr>
                </a:solidFill>
                <a:cs typeface="Calibri" pitchFamily="34" charset="0"/>
                <a:sym typeface="Wingdings" pitchFamily="2" charset="2"/>
              </a:rPr>
              <a:t> Distribute to contractors  Post on HSE Notice Boards  Include in site HSE Induction</a:t>
            </a:r>
            <a:endParaRPr lang="en-US" sz="1050" b="1" dirty="0">
              <a:solidFill>
                <a:srgbClr val="1F497D">
                  <a:lumMod val="75000"/>
                </a:srgbClr>
              </a:solidFill>
              <a:cs typeface="Calibri" pitchFamily="34" charset="0"/>
            </a:endParaRPr>
          </a:p>
        </p:txBody>
      </p:sp>
      <p:sp>
        <p:nvSpPr>
          <p:cNvPr id="1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a:defRPr/>
            </a:pPr>
            <a:r>
              <a:rPr lang="en-US" sz="1000" b="0" dirty="0" smtClean="0">
                <a:solidFill>
                  <a:prstClr val="black"/>
                </a:solidFill>
                <a:latin typeface="Calibri"/>
                <a:cs typeface="Calibri" pitchFamily="34" charset="0"/>
              </a:rPr>
              <a:t>Contact</a:t>
            </a:r>
            <a:r>
              <a:rPr lang="en-US" sz="1000" b="0" dirty="0" smtClean="0">
                <a:solidFill>
                  <a:prstClr val="black"/>
                </a:solidFill>
                <a:latin typeface="Calibri"/>
                <a:cs typeface="Calibri" pitchFamily="34" charset="0"/>
                <a:hlinkClick r:id="rId5"/>
              </a:rPr>
              <a:t>:  </a:t>
            </a:r>
            <a:r>
              <a:rPr lang="en-US" sz="1000" b="0" dirty="0" smtClean="0">
                <a:solidFill>
                  <a:srgbClr val="F79646">
                    <a:lumMod val="50000"/>
                  </a:srgbClr>
                </a:solidFill>
                <a:latin typeface="Calibri"/>
                <a:cs typeface="Calibri" pitchFamily="34" charset="0"/>
                <a:hlinkClick r:id="rId5"/>
              </a:rPr>
              <a:t>MSE34</a:t>
            </a:r>
            <a:r>
              <a:rPr lang="en-US" sz="1000" b="0" dirty="0" smtClean="0">
                <a:solidFill>
                  <a:prstClr val="black"/>
                </a:solidFill>
                <a:latin typeface="Calibri"/>
                <a:cs typeface="Calibri" pitchFamily="34" charset="0"/>
                <a:hlinkClick r:id="rId5"/>
              </a:rPr>
              <a:t> </a:t>
            </a:r>
            <a:r>
              <a:rPr lang="en-US" sz="1000" b="0" dirty="0" smtClean="0">
                <a:solidFill>
                  <a:prstClr val="black"/>
                </a:solidFill>
                <a:latin typeface="Calibri"/>
                <a:cs typeface="Calibri" pitchFamily="34" charset="0"/>
              </a:rPr>
              <a:t>for further information </a:t>
            </a:r>
            <a:r>
              <a:rPr lang="en-US" sz="1000" b="0" dirty="0" smtClean="0">
                <a:solidFill>
                  <a:prstClr val="black"/>
                </a:solidFill>
                <a:latin typeface="Calibri"/>
                <a:cs typeface="Calibri" pitchFamily="34" charset="0"/>
              </a:rPr>
              <a:t>		Learning </a:t>
            </a:r>
            <a:r>
              <a:rPr lang="en-US" sz="1000" b="0" dirty="0" smtClean="0">
                <a:solidFill>
                  <a:prstClr val="black"/>
                </a:solidFill>
                <a:latin typeface="Calibri"/>
                <a:cs typeface="Calibri" pitchFamily="34" charset="0"/>
              </a:rPr>
              <a:t>No 60                                                                                               19/12/2014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196975"/>
            <a:ext cx="8780463" cy="2708434"/>
          </a:xfrm>
          <a:prstGeom prst="rect">
            <a:avLst/>
          </a:prstGeom>
          <a:noFill/>
          <a:ln w="19050">
            <a:noFill/>
            <a:miter lim="800000"/>
            <a:headEnd/>
            <a:tailEnd/>
          </a:ln>
        </p:spPr>
        <p:txBody>
          <a:bodyPr>
            <a:spAutoFit/>
          </a:bodyPr>
          <a:lstStyle/>
          <a:p>
            <a:pPr marL="114300" indent="-114300" algn="just">
              <a:defRPr/>
            </a:pPr>
            <a:r>
              <a:rPr lang="en-GB" sz="1200" b="1" dirty="0" smtClean="0">
                <a:solidFill>
                  <a:srgbClr val="333399"/>
                </a:solidFill>
                <a:latin typeface="Tahoma" pitchFamily="34" charset="0"/>
              </a:rPr>
              <a:t>Date : 19/12/2014</a:t>
            </a:r>
          </a:p>
          <a:p>
            <a:pPr marL="114300" indent="-114300" algn="just">
              <a:defRPr/>
            </a:pPr>
            <a:r>
              <a:rPr lang="en-US" sz="1200" b="1" dirty="0" smtClean="0">
                <a:solidFill>
                  <a:srgbClr val="333399"/>
                </a:solidFill>
                <a:latin typeface="Tahoma" pitchFamily="34" charset="0"/>
              </a:rPr>
              <a:t>Injury: Finger Cut</a:t>
            </a:r>
          </a:p>
          <a:p>
            <a:pPr marL="114300" indent="-114300" algn="just">
              <a:defRPr/>
            </a:pPr>
            <a:endParaRPr lang="en-US" sz="1200" dirty="0" smtClean="0">
              <a:solidFill>
                <a:srgbClr val="FF0000"/>
              </a:solidFill>
              <a:latin typeface="Tahoma" pitchFamily="34" charset="0"/>
            </a:endParaRPr>
          </a:p>
          <a:p>
            <a:pPr marL="342900" indent="-342900" eaLnBrk="1" hangingPunct="1">
              <a:defRPr/>
            </a:pPr>
            <a:r>
              <a:rPr lang="en-US" sz="1600" dirty="0" smtClean="0">
                <a:solidFill>
                  <a:srgbClr val="FF0000"/>
                </a:solidFill>
                <a:latin typeface="Tahoma" pitchFamily="34" charset="0"/>
              </a:rPr>
              <a:t>As </a:t>
            </a:r>
            <a:r>
              <a:rPr lang="en-US" sz="1600" dirty="0">
                <a:solidFill>
                  <a:srgbClr val="FF0000"/>
                </a:solidFill>
                <a:latin typeface="Tahoma" pitchFamily="34" charset="0"/>
              </a:rPr>
              <a:t>a learning from this incident and ensure continual improvement all Contract Managers are to </a:t>
            </a:r>
          </a:p>
          <a:p>
            <a:pPr marL="342900" indent="-342900" eaLnBrk="1" hangingPunct="1">
              <a:defRPr/>
            </a:pPr>
            <a:r>
              <a:rPr lang="en-US" sz="1600" dirty="0">
                <a:solidFill>
                  <a:srgbClr val="FF0000"/>
                </a:solidFill>
                <a:latin typeface="Tahoma" pitchFamily="34" charset="0"/>
              </a:rPr>
              <a:t>Refer PDO HANDS &amp; FINGERS Hazards book (Tools for Life) Lateral Learning package </a:t>
            </a:r>
            <a:r>
              <a:rPr lang="en-US" sz="1600" dirty="0" smtClean="0">
                <a:solidFill>
                  <a:srgbClr val="FF0000"/>
                </a:solidFill>
                <a:latin typeface="Tahoma" pitchFamily="34" charset="0"/>
              </a:rPr>
              <a:t>and</a:t>
            </a:r>
          </a:p>
          <a:p>
            <a:pPr marL="342900" indent="-342900" eaLnBrk="1" hangingPunct="1">
              <a:defRPr/>
            </a:pPr>
            <a:r>
              <a:rPr lang="en-US" sz="1600" dirty="0" smtClean="0">
                <a:solidFill>
                  <a:srgbClr val="FF0000"/>
                </a:solidFill>
                <a:latin typeface="Tahoma" pitchFamily="34" charset="0"/>
              </a:rPr>
              <a:t>ensure </a:t>
            </a:r>
            <a:r>
              <a:rPr lang="en-US" sz="1600" dirty="0">
                <a:solidFill>
                  <a:srgbClr val="FF0000"/>
                </a:solidFill>
                <a:latin typeface="Tahoma" pitchFamily="34" charset="0"/>
              </a:rPr>
              <a:t>against the questions asked below:</a:t>
            </a:r>
          </a:p>
          <a:p>
            <a:pPr marL="342900" indent="-342900" eaLnBrk="1" hangingPunct="1">
              <a:defRPr/>
            </a:pPr>
            <a:endParaRPr lang="en-US" sz="1600" dirty="0">
              <a:solidFill>
                <a:srgbClr val="FF0000"/>
              </a:solidFill>
              <a:latin typeface="Tahoma" pitchFamily="34" charset="0"/>
            </a:endParaRPr>
          </a:p>
          <a:p>
            <a:pPr marL="342900" indent="-342900" eaLnBrk="1" hangingPunct="1">
              <a:buFont typeface="Arial" panose="020B0604020202020204" pitchFamily="34" charset="0"/>
              <a:buChar char="•"/>
              <a:defRPr/>
            </a:pPr>
            <a:r>
              <a:rPr lang="en-US" sz="1400" dirty="0">
                <a:latin typeface="Tahoma" pitchFamily="34" charset="0"/>
              </a:rPr>
              <a:t>Does your standards/ procedures address the handling of elevator?</a:t>
            </a:r>
          </a:p>
          <a:p>
            <a:pPr marL="342900" indent="-342900" eaLnBrk="1" hangingPunct="1">
              <a:buFont typeface="Arial" panose="020B0604020202020204" pitchFamily="34" charset="0"/>
              <a:buChar char="•"/>
              <a:defRPr/>
            </a:pPr>
            <a:r>
              <a:rPr lang="en-US" sz="1400" dirty="0">
                <a:latin typeface="Tahoma" pitchFamily="34" charset="0"/>
              </a:rPr>
              <a:t>Is there is clear method of communication during operations on Rig floor?</a:t>
            </a:r>
          </a:p>
          <a:p>
            <a:pPr marL="342900" indent="-342900" eaLnBrk="1" hangingPunct="1">
              <a:buFont typeface="Arial" panose="020B0604020202020204" pitchFamily="34" charset="0"/>
              <a:buChar char="•"/>
              <a:defRPr/>
            </a:pPr>
            <a:r>
              <a:rPr lang="en-US" sz="1400" dirty="0" smtClean="0">
                <a:latin typeface="Tahoma" pitchFamily="34" charset="0"/>
              </a:rPr>
              <a:t>Does </a:t>
            </a:r>
            <a:r>
              <a:rPr lang="en-US" sz="1400" dirty="0">
                <a:latin typeface="Tahoma" pitchFamily="34" charset="0"/>
              </a:rPr>
              <a:t>your HSE MS address hazards and ergonomics? Are there any standards that you adhere to?</a:t>
            </a:r>
          </a:p>
          <a:p>
            <a:pPr marL="342900" indent="-342900" eaLnBrk="1" hangingPunct="1">
              <a:buFont typeface="Arial" panose="020B0604020202020204" pitchFamily="34" charset="0"/>
              <a:buChar char="•"/>
              <a:defRPr/>
            </a:pPr>
            <a:r>
              <a:rPr lang="en-US" sz="1400" dirty="0">
                <a:latin typeface="Tahoma" pitchFamily="34" charset="0"/>
              </a:rPr>
              <a:t>Are  hazards identified?</a:t>
            </a:r>
          </a:p>
          <a:p>
            <a:pPr marL="342900" indent="-342900" eaLnBrk="1" hangingPunct="1">
              <a:buFont typeface="Arial" panose="020B0604020202020204" pitchFamily="34" charset="0"/>
              <a:buChar char="•"/>
              <a:defRPr/>
            </a:pPr>
            <a:r>
              <a:rPr lang="en-US" sz="1400" dirty="0">
                <a:latin typeface="Tahoma" pitchFamily="34" charset="0"/>
              </a:rPr>
              <a:t>Do you ensure HSE MS implementation. </a:t>
            </a:r>
          </a:p>
        </p:txBody>
      </p:sp>
      <p:sp>
        <p:nvSpPr>
          <p:cNvPr id="24580" name="Slide Number Placeholder 8"/>
          <p:cNvSpPr>
            <a:spLocks noGrp="1"/>
          </p:cNvSpPr>
          <p:nvPr>
            <p:ph type="sldNum" sz="quarter" idx="12"/>
          </p:nvPr>
        </p:nvSpPr>
        <p:spPr>
          <a:noFill/>
        </p:spPr>
        <p:txBody>
          <a:bodyPr/>
          <a:lstStyle/>
          <a:p>
            <a:r>
              <a:rPr lang="en-US" altLang="en-US" dirty="0" smtClean="0"/>
              <a:t>2</a:t>
            </a:r>
          </a:p>
        </p:txBody>
      </p:sp>
      <p:sp>
        <p:nvSpPr>
          <p:cNvPr id="9" name="Rectangle 8"/>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0"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1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a:defRPr/>
            </a:pPr>
            <a:r>
              <a:rPr lang="en-US" sz="1000" b="0" dirty="0" smtClean="0">
                <a:solidFill>
                  <a:prstClr val="black"/>
                </a:solidFill>
                <a:latin typeface="Calibri"/>
                <a:cs typeface="Calibri" pitchFamily="34" charset="0"/>
              </a:rPr>
              <a:t>Contact</a:t>
            </a:r>
            <a:r>
              <a:rPr lang="en-US" sz="1000" b="0" dirty="0" smtClean="0">
                <a:solidFill>
                  <a:prstClr val="black"/>
                </a:solidFill>
                <a:latin typeface="Calibri"/>
                <a:cs typeface="Calibri" pitchFamily="34" charset="0"/>
                <a:hlinkClick r:id="rId2"/>
              </a:rPr>
              <a:t>:  </a:t>
            </a:r>
            <a:r>
              <a:rPr lang="en-US" sz="1000" b="0" dirty="0" smtClean="0">
                <a:solidFill>
                  <a:srgbClr val="F79646">
                    <a:lumMod val="50000"/>
                  </a:srgbClr>
                </a:solidFill>
                <a:latin typeface="Calibri"/>
                <a:cs typeface="Calibri" pitchFamily="34" charset="0"/>
                <a:hlinkClick r:id="rId2"/>
              </a:rPr>
              <a:t>MSE34</a:t>
            </a:r>
            <a:r>
              <a:rPr lang="en-US" sz="1000" b="0" dirty="0" smtClean="0">
                <a:solidFill>
                  <a:prstClr val="black"/>
                </a:solidFill>
                <a:latin typeface="Calibri"/>
                <a:cs typeface="Calibri" pitchFamily="34" charset="0"/>
                <a:hlinkClick r:id="rId2"/>
              </a:rPr>
              <a:t> </a:t>
            </a:r>
            <a:r>
              <a:rPr lang="en-US" sz="1000" b="0" dirty="0" smtClean="0">
                <a:solidFill>
                  <a:prstClr val="black"/>
                </a:solidFill>
                <a:latin typeface="Calibri"/>
                <a:cs typeface="Calibri" pitchFamily="34" charset="0"/>
              </a:rPr>
              <a:t>for further </a:t>
            </a:r>
            <a:r>
              <a:rPr lang="en-US" sz="1000" b="0" smtClean="0">
                <a:solidFill>
                  <a:prstClr val="black"/>
                </a:solidFill>
                <a:latin typeface="Calibri"/>
                <a:cs typeface="Calibri" pitchFamily="34" charset="0"/>
              </a:rPr>
              <a:t>information </a:t>
            </a:r>
            <a:r>
              <a:rPr lang="en-US" sz="1000" b="0" smtClean="0">
                <a:solidFill>
                  <a:prstClr val="black"/>
                </a:solidFill>
                <a:latin typeface="Calibri"/>
                <a:cs typeface="Calibri" pitchFamily="34" charset="0"/>
              </a:rPr>
              <a:t>		Learning </a:t>
            </a:r>
            <a:r>
              <a:rPr lang="en-US" sz="1000" b="0" dirty="0" smtClean="0">
                <a:solidFill>
                  <a:prstClr val="black"/>
                </a:solidFill>
                <a:latin typeface="Calibri"/>
                <a:cs typeface="Calibri" pitchFamily="34" charset="0"/>
              </a:rPr>
              <a:t>No 60                                                                                                19/12/2014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18854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E263624-9D3D-4190-8E47-053183258F49}"/>
</file>

<file path=customXml/itemProps2.xml><?xml version="1.0" encoding="utf-8"?>
<ds:datastoreItem xmlns:ds="http://schemas.openxmlformats.org/officeDocument/2006/customXml" ds:itemID="{71F4838E-3AAA-4C7B-B6AE-91CB24BFABAF}"/>
</file>

<file path=customXml/itemProps3.xml><?xml version="1.0" encoding="utf-8"?>
<ds:datastoreItem xmlns:ds="http://schemas.openxmlformats.org/officeDocument/2006/customXml" ds:itemID="{2DD7BCFB-39E2-4060-A004-E1CD8D4996F6}"/>
</file>

<file path=docProps/app.xml><?xml version="1.0" encoding="utf-8"?>
<Properties xmlns="http://schemas.openxmlformats.org/officeDocument/2006/extended-properties" xmlns:vt="http://schemas.openxmlformats.org/officeDocument/2006/docPropsVTypes">
  <Template/>
  <TotalTime>1869</TotalTime>
  <Words>315</Words>
  <Application>Microsoft Office PowerPoint</Application>
  <PresentationFormat>On-screen Show (4:3)</PresentationFormat>
  <Paragraphs>32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mu50033</cp:lastModifiedBy>
  <cp:revision>165</cp:revision>
  <dcterms:created xsi:type="dcterms:W3CDTF">2001-05-03T06:07:08Z</dcterms:created>
  <dcterms:modified xsi:type="dcterms:W3CDTF">2015-03-25T11:18:34Z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