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92" r:id="rId2"/>
    <p:sldId id="293"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33" autoAdjust="0"/>
  </p:normalViewPr>
  <p:slideViewPr>
    <p:cSldViewPr>
      <p:cViewPr>
        <p:scale>
          <a:sx n="110" d="100"/>
          <a:sy n="110" d="100"/>
        </p:scale>
        <p:origin x="-1692" y="-1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
        <p:nvSpPr>
          <p:cNvPr id="4710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29057" indent="-280406">
              <a:defRPr sz="2400">
                <a:solidFill>
                  <a:schemeClr val="tx1"/>
                </a:solidFill>
                <a:latin typeface="Times New Roman" pitchFamily="18" charset="0"/>
              </a:defRPr>
            </a:lvl2pPr>
            <a:lvl3pPr marL="1121626" indent="-224325">
              <a:defRPr sz="2400">
                <a:solidFill>
                  <a:schemeClr val="tx1"/>
                </a:solidFill>
                <a:latin typeface="Times New Roman" pitchFamily="18" charset="0"/>
              </a:defRPr>
            </a:lvl3pPr>
            <a:lvl4pPr marL="1570276" indent="-224325">
              <a:defRPr sz="2400">
                <a:solidFill>
                  <a:schemeClr val="tx1"/>
                </a:solidFill>
                <a:latin typeface="Times New Roman" pitchFamily="18" charset="0"/>
              </a:defRPr>
            </a:lvl4pPr>
            <a:lvl5pPr marL="2018927" indent="-224325">
              <a:defRPr sz="2400">
                <a:solidFill>
                  <a:schemeClr val="tx1"/>
                </a:solidFill>
                <a:latin typeface="Times New Roman" pitchFamily="18" charset="0"/>
              </a:defRPr>
            </a:lvl5pPr>
            <a:lvl6pPr marL="2467577" indent="-224325" eaLnBrk="0" fontAlgn="base" hangingPunct="0">
              <a:spcBef>
                <a:spcPct val="0"/>
              </a:spcBef>
              <a:spcAft>
                <a:spcPct val="0"/>
              </a:spcAft>
              <a:defRPr sz="2400">
                <a:solidFill>
                  <a:schemeClr val="tx1"/>
                </a:solidFill>
                <a:latin typeface="Times New Roman" pitchFamily="18" charset="0"/>
              </a:defRPr>
            </a:lvl6pPr>
            <a:lvl7pPr marL="2916227" indent="-224325" eaLnBrk="0" fontAlgn="base" hangingPunct="0">
              <a:spcBef>
                <a:spcPct val="0"/>
              </a:spcBef>
              <a:spcAft>
                <a:spcPct val="0"/>
              </a:spcAft>
              <a:defRPr sz="2400">
                <a:solidFill>
                  <a:schemeClr val="tx1"/>
                </a:solidFill>
                <a:latin typeface="Times New Roman" pitchFamily="18" charset="0"/>
              </a:defRPr>
            </a:lvl7pPr>
            <a:lvl8pPr marL="3364878" indent="-224325" eaLnBrk="0" fontAlgn="base" hangingPunct="0">
              <a:spcBef>
                <a:spcPct val="0"/>
              </a:spcBef>
              <a:spcAft>
                <a:spcPct val="0"/>
              </a:spcAft>
              <a:defRPr sz="2400">
                <a:solidFill>
                  <a:schemeClr val="tx1"/>
                </a:solidFill>
                <a:latin typeface="Times New Roman" pitchFamily="18" charset="0"/>
              </a:defRPr>
            </a:lvl8pPr>
            <a:lvl9pPr marL="3813528" indent="-224325" eaLnBrk="0" fontAlgn="base" hangingPunct="0">
              <a:spcBef>
                <a:spcPct val="0"/>
              </a:spcBef>
              <a:spcAft>
                <a:spcPct val="0"/>
              </a:spcAft>
              <a:defRPr sz="2400">
                <a:solidFill>
                  <a:schemeClr val="tx1"/>
                </a:solidFill>
                <a:latin typeface="Times New Roman" pitchFamily="18" charset="0"/>
              </a:defRPr>
            </a:lvl9pPr>
          </a:lstStyle>
          <a:p>
            <a:fld id="{AD50E16A-905D-42E3-971F-5E1D17E4E367}" type="slidenum">
              <a:rPr lang="en-US" altLang="en-US" sz="1200" smtClean="0"/>
              <a:pPr/>
              <a:t>1</a:t>
            </a:fld>
            <a:endParaRPr lang="en-US" altLang="en-US" sz="1200" dirty="0" smtClean="0"/>
          </a:p>
        </p:txBody>
      </p:sp>
    </p:spTree>
    <p:extLst>
      <p:ext uri="{BB962C8B-B14F-4D97-AF65-F5344CB8AC3E}">
        <p14:creationId xmlns="" xmlns:p14="http://schemas.microsoft.com/office/powerpoint/2010/main" val="2901684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5ECC799C-25FE-4C08-8A12-B3B3E526506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44EB0343-92F4-423D-84C1-8B26F61D240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3B2CDF5-6674-432C-8BEB-FD9BC991DE45}"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hyperlink" Target="mailto:talib.z.shaqsi@pdo.co.om" TargetMode="Externa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hyperlink" Target="mailto:talib.z.shaqsi@pdo.co.om"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76199" y="990600"/>
            <a:ext cx="6527801" cy="4308872"/>
          </a:xfrm>
          <a:prstGeom prst="rect">
            <a:avLst/>
          </a:prstGeom>
          <a:noFill/>
          <a:ln w="19050">
            <a:noFill/>
            <a:miter lim="800000"/>
            <a:headEnd/>
            <a:tailEnd/>
          </a:ln>
        </p:spPr>
        <p:txBody>
          <a:bodyPr wrap="square">
            <a:spAutoFit/>
          </a:bodyPr>
          <a:lstStyle/>
          <a:p>
            <a:pPr marL="114300" indent="-114300" algn="just">
              <a:defRPr/>
            </a:pPr>
            <a:endParaRPr lang="en-GB" sz="1200" dirty="0" smtClean="0">
              <a:solidFill>
                <a:srgbClr val="333399"/>
              </a:solidFill>
              <a:latin typeface="+mj-lt"/>
            </a:endParaRPr>
          </a:p>
          <a:p>
            <a:pPr marL="114300" indent="-114300" algn="just">
              <a:defRPr/>
            </a:pPr>
            <a:r>
              <a:rPr lang="en-GB" sz="1200" b="1" dirty="0" smtClean="0">
                <a:solidFill>
                  <a:srgbClr val="333399"/>
                </a:solidFill>
                <a:latin typeface="Tahoma" pitchFamily="34" charset="0"/>
                <a:ea typeface="Tahoma" pitchFamily="34" charset="0"/>
                <a:cs typeface="Tahoma" pitchFamily="34" charset="0"/>
              </a:rPr>
              <a:t>Date:</a:t>
            </a:r>
            <a:r>
              <a:rPr lang="en-US" sz="1200" b="1" dirty="0" smtClean="0">
                <a:solidFill>
                  <a:srgbClr val="333399"/>
                </a:solidFill>
                <a:latin typeface="Tahoma" pitchFamily="34" charset="0"/>
                <a:ea typeface="Tahoma" pitchFamily="34" charset="0"/>
                <a:cs typeface="Tahoma" pitchFamily="34" charset="0"/>
              </a:rPr>
              <a:t>25/12/2014</a:t>
            </a:r>
          </a:p>
          <a:p>
            <a:pPr marL="114300" indent="-114300" algn="just">
              <a:defRPr/>
            </a:pPr>
            <a:r>
              <a:rPr lang="en-US" sz="1200" b="1" dirty="0" smtClean="0">
                <a:solidFill>
                  <a:srgbClr val="333399"/>
                </a:solidFill>
                <a:latin typeface="Tahoma" pitchFamily="34" charset="0"/>
                <a:ea typeface="Tahoma" pitchFamily="34" charset="0"/>
                <a:cs typeface="Tahoma" pitchFamily="34" charset="0"/>
              </a:rPr>
              <a:t>Injury: </a:t>
            </a:r>
            <a:r>
              <a:rPr lang="en-US" sz="1200" b="1" dirty="0" smtClean="0">
                <a:solidFill>
                  <a:srgbClr val="333399"/>
                </a:solidFill>
                <a:latin typeface="Tahoma" pitchFamily="34" charset="0"/>
                <a:ea typeface="Tahoma" pitchFamily="34" charset="0"/>
                <a:cs typeface="Tahoma" pitchFamily="34" charset="0"/>
              </a:rPr>
              <a:t>Fractured fingers</a:t>
            </a:r>
            <a:endParaRPr lang="en-US" sz="1200" b="1" dirty="0" smtClean="0">
              <a:solidFill>
                <a:srgbClr val="333399"/>
              </a:solidFill>
              <a:latin typeface="Tahoma" pitchFamily="34" charset="0"/>
              <a:ea typeface="Tahoma" pitchFamily="34" charset="0"/>
              <a:cs typeface="Tahoma" pitchFamily="34" charset="0"/>
            </a:endParaRPr>
          </a:p>
          <a:p>
            <a:pPr marL="114300" indent="-114300" algn="just">
              <a:defRPr/>
            </a:pPr>
            <a:endParaRPr lang="en-US" sz="1600" b="1" dirty="0" smtClean="0">
              <a:solidFill>
                <a:srgbClr val="FF0000"/>
              </a:solidFill>
              <a:latin typeface="+mj-lt"/>
            </a:endParaRPr>
          </a:p>
          <a:p>
            <a:pPr marL="114300" indent="-114300" algn="just">
              <a:defRPr/>
            </a:pPr>
            <a:r>
              <a:rPr lang="en-US" sz="1600" b="1" dirty="0" smtClean="0">
                <a:solidFill>
                  <a:srgbClr val="FF0000"/>
                </a:solidFill>
                <a:latin typeface="+mj-lt"/>
              </a:rPr>
              <a:t>What Happened?</a:t>
            </a:r>
            <a:endParaRPr lang="en-US" sz="1600" b="1" dirty="0" smtClean="0">
              <a:solidFill>
                <a:srgbClr val="333399"/>
              </a:solidFill>
              <a:latin typeface="+mj-lt"/>
            </a:endParaRPr>
          </a:p>
          <a:p>
            <a:pPr algn="just">
              <a:spcBef>
                <a:spcPct val="50000"/>
              </a:spcBef>
            </a:pPr>
            <a:r>
              <a:rPr lang="en-US" altLang="en-US" sz="1200" dirty="0" smtClean="0">
                <a:latin typeface="+mj-lt"/>
              </a:rPr>
              <a:t>Crane Operator </a:t>
            </a:r>
            <a:r>
              <a:rPr lang="en-US" altLang="en-US" sz="1200" dirty="0">
                <a:latin typeface="+mj-lt"/>
              </a:rPr>
              <a:t>noticed crane block was not coming down. </a:t>
            </a:r>
          </a:p>
          <a:p>
            <a:pPr algn="just">
              <a:spcBef>
                <a:spcPct val="50000"/>
              </a:spcBef>
            </a:pPr>
            <a:r>
              <a:rPr lang="en-US" altLang="en-US" sz="1200" dirty="0">
                <a:latin typeface="+mj-lt"/>
              </a:rPr>
              <a:t>On inspection he found that the wire rope had come out off the boom sheave and was stuck, he then lowered the crane boom to correct the wire rope leaving hook block suspended 6 inches from ground. </a:t>
            </a:r>
          </a:p>
          <a:p>
            <a:pPr algn="just">
              <a:spcBef>
                <a:spcPct val="50000"/>
              </a:spcBef>
            </a:pPr>
            <a:r>
              <a:rPr lang="en-GB" altLang="en-US" sz="1200" dirty="0">
                <a:latin typeface="+mj-lt"/>
              </a:rPr>
              <a:t>The IP pulled stuck line, freeing wire rope from the sheave assembly which caused the suspended hook block to free fall due to loose spooled line on drum, catching two fingers of his right hand between block sheave and wire line</a:t>
            </a:r>
            <a:r>
              <a:rPr lang="en-GB" altLang="en-US" sz="1200" dirty="0" smtClean="0">
                <a:latin typeface="+mj-lt"/>
              </a:rPr>
              <a:t>.</a:t>
            </a:r>
            <a:endParaRPr lang="en-US" sz="1200" b="1" dirty="0" smtClean="0">
              <a:solidFill>
                <a:srgbClr val="333399"/>
              </a:solidFill>
              <a:latin typeface="+mj-lt"/>
            </a:endParaRPr>
          </a:p>
          <a:p>
            <a:pPr marL="114300" indent="-114300" algn="just">
              <a:defRPr/>
            </a:pPr>
            <a:endParaRPr lang="en-US" sz="1600" b="1" dirty="0" smtClean="0">
              <a:solidFill>
                <a:srgbClr val="333399"/>
              </a:solidFill>
              <a:latin typeface="+mj-lt"/>
            </a:endParaRPr>
          </a:p>
          <a:p>
            <a:pPr marL="114300" indent="-114300" algn="just">
              <a:defRPr/>
            </a:pPr>
            <a:r>
              <a:rPr lang="en-US" sz="1600" b="1" dirty="0" smtClean="0">
                <a:solidFill>
                  <a:srgbClr val="333399"/>
                </a:solidFill>
                <a:latin typeface="+mj-lt"/>
              </a:rPr>
              <a:t>Your </a:t>
            </a:r>
            <a:r>
              <a:rPr lang="en-US" sz="1600" b="1" dirty="0">
                <a:solidFill>
                  <a:srgbClr val="333399"/>
                </a:solidFill>
                <a:latin typeface="+mj-lt"/>
              </a:rPr>
              <a:t>learning from this incident</a:t>
            </a:r>
            <a:r>
              <a:rPr lang="en-US" sz="1600" b="1" dirty="0" smtClean="0">
                <a:solidFill>
                  <a:srgbClr val="333399"/>
                </a:solidFill>
                <a:latin typeface="+mj-lt"/>
              </a:rPr>
              <a:t>.</a:t>
            </a:r>
          </a:p>
          <a:p>
            <a:pPr marL="114300" indent="-114300" algn="just">
              <a:defRPr/>
            </a:pPr>
            <a:endParaRPr lang="en-US" sz="1600" b="1" dirty="0" smtClean="0">
              <a:solidFill>
                <a:srgbClr val="333399"/>
              </a:solidFill>
              <a:latin typeface="+mj-lt"/>
            </a:endParaRPr>
          </a:p>
          <a:p>
            <a:pPr marL="285750" indent="-285750" algn="just">
              <a:buFont typeface="Arial" panose="020B0604020202020204" pitchFamily="34" charset="0"/>
              <a:buChar char="•"/>
              <a:defRPr/>
            </a:pPr>
            <a:r>
              <a:rPr lang="en-US" sz="1200" dirty="0" smtClean="0">
                <a:latin typeface="+mj-lt"/>
              </a:rPr>
              <a:t>Always identify </a:t>
            </a:r>
            <a:r>
              <a:rPr lang="en-US" sz="1200" dirty="0">
                <a:latin typeface="+mj-lt"/>
              </a:rPr>
              <a:t>the hazards of working area before starting the job</a:t>
            </a:r>
            <a:r>
              <a:rPr lang="en-US" sz="1200" dirty="0" smtClean="0">
                <a:latin typeface="+mj-lt"/>
              </a:rPr>
              <a:t>.</a:t>
            </a:r>
          </a:p>
          <a:p>
            <a:pPr marL="285750" indent="-285750" algn="just">
              <a:buFont typeface="Arial" panose="020B0604020202020204" pitchFamily="34" charset="0"/>
              <a:buChar char="•"/>
              <a:defRPr/>
            </a:pPr>
            <a:r>
              <a:rPr lang="en-US" sz="1200" dirty="0" smtClean="0">
                <a:latin typeface="+mj-lt"/>
              </a:rPr>
              <a:t>Use hands off  tools to correct lines on sheave</a:t>
            </a:r>
            <a:endParaRPr lang="en-US" sz="1200" dirty="0">
              <a:latin typeface="+mj-lt"/>
            </a:endParaRPr>
          </a:p>
          <a:p>
            <a:pPr marL="285750" indent="-285750" algn="just">
              <a:buFont typeface="Arial" panose="020B0604020202020204" pitchFamily="34" charset="0"/>
              <a:buChar char="•"/>
              <a:defRPr/>
            </a:pPr>
            <a:r>
              <a:rPr lang="en-US" sz="1200" dirty="0" smtClean="0">
                <a:latin typeface="+mj-lt"/>
              </a:rPr>
              <a:t>Always keep the hook block on the ground before working on the wire rope.</a:t>
            </a:r>
          </a:p>
          <a:p>
            <a:pPr marL="285750" indent="-285750" algn="just">
              <a:buFont typeface="Arial" panose="020B0604020202020204" pitchFamily="34" charset="0"/>
              <a:buChar char="•"/>
              <a:defRPr/>
            </a:pPr>
            <a:r>
              <a:rPr lang="en-US" sz="1200" dirty="0" smtClean="0">
                <a:latin typeface="+mj-lt"/>
              </a:rPr>
              <a:t>In case of doubt always consult with the mechanic (workshop)</a:t>
            </a:r>
          </a:p>
        </p:txBody>
      </p:sp>
      <p:sp>
        <p:nvSpPr>
          <p:cNvPr id="2" name="TextBox 16"/>
          <p:cNvSpPr txBox="1">
            <a:spLocks noChangeArrowheads="1"/>
          </p:cNvSpPr>
          <p:nvPr/>
        </p:nvSpPr>
        <p:spPr bwMode="auto">
          <a:xfrm>
            <a:off x="228600" y="5715000"/>
            <a:ext cx="6050973" cy="369332"/>
          </a:xfrm>
          <a:prstGeom prst="rect">
            <a:avLst/>
          </a:prstGeom>
          <a:solidFill>
            <a:srgbClr val="003366"/>
          </a:solidFill>
          <a:ln w="31750">
            <a:solidFill>
              <a:srgbClr val="0000CC"/>
            </a:solidFill>
            <a:miter lim="800000"/>
            <a:headEnd/>
            <a:tailEnd/>
          </a:ln>
        </p:spPr>
        <p:txBody>
          <a:bodyPr wrap="square">
            <a:spAutoFit/>
          </a:bodyPr>
          <a:lstStyle/>
          <a:p>
            <a:pPr>
              <a:lnSpc>
                <a:spcPct val="90000"/>
              </a:lnSpc>
              <a:spcBef>
                <a:spcPct val="50000"/>
              </a:spcBef>
              <a:tabLst>
                <a:tab pos="287338" algn="l"/>
              </a:tabLst>
              <a:defRPr/>
            </a:pPr>
            <a:r>
              <a:rPr lang="en-US" altLang="en-US" sz="2000" b="1" dirty="0" smtClean="0">
                <a:solidFill>
                  <a:srgbClr val="FFFF66"/>
                </a:solidFill>
                <a:latin typeface="Times New Roman" pitchFamily="18" charset="0"/>
                <a:cs typeface="Calibri" pitchFamily="34" charset="0"/>
              </a:rPr>
              <a:t>Never place hand between sheave and wire lines </a:t>
            </a:r>
            <a:endParaRPr lang="en-US" altLang="en-US" sz="2000" b="1" dirty="0">
              <a:solidFill>
                <a:srgbClr val="FFFF66"/>
              </a:solidFill>
              <a:latin typeface="Times New Roman" pitchFamily="18" charset="0"/>
              <a:cs typeface="Calibri" pitchFamily="34" charset="0"/>
            </a:endParaRPr>
          </a:p>
        </p:txBody>
      </p:sp>
      <p:sp>
        <p:nvSpPr>
          <p:cNvPr id="28676" name="Slide Number Placeholder 12"/>
          <p:cNvSpPr>
            <a:spLocks noGrp="1"/>
          </p:cNvSpPr>
          <p:nvPr>
            <p:ph type="sldNum" sz="quarter" idx="12"/>
          </p:nvPr>
        </p:nvSpPr>
        <p:spPr>
          <a:xfrm>
            <a:off x="7772400" y="6400800"/>
            <a:ext cx="19050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14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US" altLang="en-US" sz="1400" dirty="0" smtClean="0"/>
              <a:t>1</a:t>
            </a:r>
          </a:p>
        </p:txBody>
      </p:sp>
      <p:pic>
        <p:nvPicPr>
          <p:cNvPr id="13" name="Picture 2" descr="C:\Users\rig203.hsea\Desktop\DSC02565.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604001" y="3733800"/>
            <a:ext cx="2438400" cy="2135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4" name="Freeform 132"/>
          <p:cNvSpPr>
            <a:spLocks/>
          </p:cNvSpPr>
          <p:nvPr/>
        </p:nvSpPr>
        <p:spPr bwMode="auto">
          <a:xfrm>
            <a:off x="8536948" y="5334495"/>
            <a:ext cx="355116" cy="427038"/>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pic>
        <p:nvPicPr>
          <p:cNvPr id="15" name="Picture 21" descr="C:\Users\rig203.hsea\Desktop\Picture2.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791325" y="4722117"/>
            <a:ext cx="327378" cy="104535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8" name="Picture 15" descr="C:\Users\rig203.hsea\Desktop\crane INCIDENT\CRAN incident\DSC02445.JPG"/>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6604001" y="1070546"/>
            <a:ext cx="2503098" cy="2286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9" name="Picture 16" descr="C:\Users\rig203.hsea\Desktop\Picture2.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221779" y="1880171"/>
            <a:ext cx="398221" cy="12287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3" name="Group 131"/>
          <p:cNvGrpSpPr>
            <a:grpSpLocks/>
          </p:cNvGrpSpPr>
          <p:nvPr/>
        </p:nvGrpSpPr>
        <p:grpSpPr bwMode="auto">
          <a:xfrm>
            <a:off x="8686800" y="2655887"/>
            <a:ext cx="251258" cy="544513"/>
            <a:chOff x="3504" y="544"/>
            <a:chExt cx="2287" cy="1855"/>
          </a:xfrm>
        </p:grpSpPr>
        <p:sp>
          <p:nvSpPr>
            <p:cNvPr id="21" name="Line 129"/>
            <p:cNvSpPr>
              <a:spLocks noChangeShapeType="1"/>
            </p:cNvSpPr>
            <p:nvPr/>
          </p:nvSpPr>
          <p:spPr bwMode="auto">
            <a:xfrm>
              <a:off x="3504" y="568"/>
              <a:ext cx="2287" cy="1831"/>
            </a:xfrm>
            <a:prstGeom prst="line">
              <a:avLst/>
            </a:prstGeom>
            <a:noFill/>
            <a:ln w="133350">
              <a:solidFill>
                <a:srgbClr val="FF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3" name="Line 130"/>
            <p:cNvSpPr>
              <a:spLocks noChangeShapeType="1"/>
            </p:cNvSpPr>
            <p:nvPr/>
          </p:nvSpPr>
          <p:spPr bwMode="auto">
            <a:xfrm flipV="1">
              <a:off x="3528" y="544"/>
              <a:ext cx="2144" cy="1807"/>
            </a:xfrm>
            <a:prstGeom prst="line">
              <a:avLst/>
            </a:prstGeom>
            <a:noFill/>
            <a:ln w="133350">
              <a:solidFill>
                <a:srgbClr val="FF0000"/>
              </a:solidFill>
              <a:round/>
              <a:headEnd/>
              <a:tailEnd/>
            </a:ln>
            <a:extLst>
              <a:ext uri="{909E8E84-426E-40DD-AFC4-6F175D3DCCD1}">
                <a14:hiddenFill xmlns="" xmlns:a14="http://schemas.microsoft.com/office/drawing/2010/main">
                  <a:noFill/>
                </a14:hiddenFill>
              </a:ext>
            </a:extLst>
          </p:spPr>
          <p:txBody>
            <a:bodyPr/>
            <a:lstStyle/>
            <a:p>
              <a:endParaRPr lang="en-US"/>
            </a:p>
          </p:txBody>
        </p:sp>
      </p:grpSp>
      <p:sp>
        <p:nvSpPr>
          <p:cNvPr id="17" name="Text Box 12"/>
          <p:cNvSpPr txBox="1">
            <a:spLocks noChangeArrowheads="1"/>
          </p:cNvSpPr>
          <p:nvPr/>
        </p:nvSpPr>
        <p:spPr bwMode="auto">
          <a:xfrm>
            <a:off x="827584" y="0"/>
            <a:ext cx="7056438" cy="708025"/>
          </a:xfrm>
          <a:prstGeom prst="rect">
            <a:avLst/>
          </a:prstGeom>
          <a:noFill/>
          <a:ln w="9525">
            <a:noFill/>
            <a:miter lim="800000"/>
            <a:headEnd/>
            <a:tailEnd/>
          </a:ln>
        </p:spPr>
        <p:txBody>
          <a:bodyPr>
            <a:spAutoFit/>
          </a:bodyPr>
          <a:lstStyle/>
          <a:p>
            <a:pPr algn="ctr"/>
            <a:r>
              <a:rPr lang="en-GB" sz="4000" b="1" dirty="0">
                <a:solidFill>
                  <a:srgbClr val="0000FF"/>
                </a:solidFill>
              </a:rPr>
              <a:t>PDO safety advice</a:t>
            </a:r>
          </a:p>
        </p:txBody>
      </p:sp>
      <p:sp>
        <p:nvSpPr>
          <p:cNvPr id="20" name="Rectangle 7"/>
          <p:cNvSpPr>
            <a:spLocks noChangeArrowheads="1"/>
          </p:cNvSpPr>
          <p:nvPr/>
        </p:nvSpPr>
        <p:spPr bwMode="auto">
          <a:xfrm>
            <a:off x="0" y="723900"/>
            <a:ext cx="9144000" cy="254000"/>
          </a:xfrm>
          <a:prstGeom prst="rect">
            <a:avLst/>
          </a:prstGeom>
          <a:solidFill>
            <a:schemeClr val="bg1">
              <a:lumMod val="85000"/>
            </a:schemeClr>
          </a:solidFill>
          <a:ln w="9525">
            <a:solidFill>
              <a:schemeClr val="tx1"/>
            </a:solidFill>
            <a:miter lim="800000"/>
            <a:headEnd/>
            <a:tailEnd/>
          </a:ln>
        </p:spPr>
        <p:txBody>
          <a:bodyPr>
            <a:spAutoFit/>
          </a:bodyPr>
          <a:lstStyle/>
          <a:p>
            <a:pPr algn="ctr" eaLnBrk="0" hangingPunct="0">
              <a:defRPr/>
            </a:pPr>
            <a:r>
              <a:rPr lang="en-US" sz="1050" b="1" dirty="0">
                <a:solidFill>
                  <a:srgbClr val="1F497D">
                    <a:lumMod val="75000"/>
                  </a:srgbClr>
                </a:solidFill>
                <a:cs typeface="Calibri" pitchFamily="34" charset="0"/>
              </a:rPr>
              <a:t>Use this Alert: Discuss in Tool Box Talks and HSE Meetings </a:t>
            </a:r>
            <a:r>
              <a:rPr lang="en-US" sz="1050" b="1" dirty="0">
                <a:solidFill>
                  <a:srgbClr val="1F497D">
                    <a:lumMod val="75000"/>
                  </a:srgbClr>
                </a:solidFill>
                <a:cs typeface="Calibri" pitchFamily="34" charset="0"/>
                <a:sym typeface="Wingdings" pitchFamily="2" charset="2"/>
              </a:rPr>
              <a:t> Distribute to contractors  Post on HSE Notice Boards  Include in site HSE Induction</a:t>
            </a:r>
            <a:endParaRPr lang="en-US" sz="1050" b="1" dirty="0">
              <a:solidFill>
                <a:srgbClr val="1F497D">
                  <a:lumMod val="75000"/>
                </a:srgbClr>
              </a:solidFill>
              <a:cs typeface="Calibri" pitchFamily="34" charset="0"/>
            </a:endParaRPr>
          </a:p>
        </p:txBody>
      </p:sp>
      <p:sp>
        <p:nvSpPr>
          <p:cNvPr id="22"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lvl1pPr>
              <a:defRPr b="1">
                <a:latin typeface="Arial" pitchFamily="34" charset="0"/>
                <a:cs typeface="Arial" pitchFamily="34" charset="0"/>
              </a:defRPr>
            </a:lvl1pPr>
          </a:lstStyle>
          <a:p>
            <a:pPr>
              <a:defRPr/>
            </a:pPr>
            <a:r>
              <a:rPr lang="en-US" sz="1000" b="0" dirty="0" smtClean="0">
                <a:solidFill>
                  <a:prstClr val="black"/>
                </a:solidFill>
                <a:latin typeface="Calibri"/>
                <a:cs typeface="Calibri" pitchFamily="34" charset="0"/>
              </a:rPr>
              <a:t>Contact</a:t>
            </a:r>
            <a:r>
              <a:rPr lang="en-US" sz="1000" b="0" dirty="0" smtClean="0">
                <a:solidFill>
                  <a:prstClr val="black"/>
                </a:solidFill>
                <a:latin typeface="Calibri"/>
                <a:cs typeface="Calibri" pitchFamily="34" charset="0"/>
                <a:hlinkClick r:id="rId6"/>
              </a:rPr>
              <a:t>:  </a:t>
            </a:r>
            <a:r>
              <a:rPr lang="en-US" sz="1000" b="0" dirty="0" smtClean="0">
                <a:solidFill>
                  <a:srgbClr val="F79646">
                    <a:lumMod val="50000"/>
                  </a:srgbClr>
                </a:solidFill>
                <a:latin typeface="Calibri"/>
                <a:cs typeface="Calibri" pitchFamily="34" charset="0"/>
                <a:hlinkClick r:id="rId6"/>
              </a:rPr>
              <a:t>MSE34</a:t>
            </a:r>
            <a:r>
              <a:rPr lang="en-US" sz="1000" b="0" dirty="0" smtClean="0">
                <a:solidFill>
                  <a:prstClr val="black"/>
                </a:solidFill>
                <a:latin typeface="Calibri"/>
                <a:cs typeface="Calibri" pitchFamily="34" charset="0"/>
                <a:hlinkClick r:id="rId6"/>
              </a:rPr>
              <a:t> </a:t>
            </a:r>
            <a:r>
              <a:rPr lang="en-US" sz="1000" b="0" dirty="0" smtClean="0">
                <a:solidFill>
                  <a:prstClr val="black"/>
                </a:solidFill>
                <a:latin typeface="Calibri"/>
                <a:cs typeface="Calibri" pitchFamily="34" charset="0"/>
              </a:rPr>
              <a:t>for further information </a:t>
            </a:r>
            <a:r>
              <a:rPr lang="en-US" sz="1000" b="0" dirty="0" smtClean="0">
                <a:solidFill>
                  <a:prstClr val="black"/>
                </a:solidFill>
                <a:latin typeface="Calibri"/>
                <a:cs typeface="Calibri" pitchFamily="34" charset="0"/>
              </a:rPr>
              <a:t>		Learning </a:t>
            </a:r>
            <a:r>
              <a:rPr lang="en-US" sz="1000" b="0" dirty="0" smtClean="0">
                <a:solidFill>
                  <a:prstClr val="black"/>
                </a:solidFill>
                <a:latin typeface="Calibri"/>
                <a:cs typeface="Calibri" pitchFamily="34" charset="0"/>
              </a:rPr>
              <a:t>No 62                                                                                               25/12/2014</a:t>
            </a:r>
          </a:p>
        </p:txBody>
      </p:sp>
    </p:spTree>
    <p:extLst>
      <p:ext uri="{BB962C8B-B14F-4D97-AF65-F5344CB8AC3E}">
        <p14:creationId xmlns="" xmlns:p14="http://schemas.microsoft.com/office/powerpoint/2010/main" val="34564464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2877711"/>
          </a:xfrm>
          <a:prstGeom prst="rect">
            <a:avLst/>
          </a:prstGeom>
          <a:noFill/>
          <a:ln w="19050">
            <a:noFill/>
            <a:miter lim="800000"/>
            <a:headEnd/>
            <a:tailEnd/>
          </a:ln>
        </p:spPr>
        <p:txBody>
          <a:bodyPr>
            <a:spAutoFit/>
          </a:bodyPr>
          <a:lstStyle/>
          <a:p>
            <a:pPr marL="114300" indent="-114300" algn="just">
              <a:defRPr/>
            </a:pPr>
            <a:r>
              <a:rPr lang="en-GB" sz="1200" b="1" dirty="0" smtClean="0">
                <a:solidFill>
                  <a:srgbClr val="333399"/>
                </a:solidFill>
                <a:latin typeface="Tahoma" pitchFamily="34" charset="0"/>
                <a:ea typeface="Tahoma" pitchFamily="34" charset="0"/>
                <a:cs typeface="Tahoma" pitchFamily="34" charset="0"/>
              </a:rPr>
              <a:t>Date:</a:t>
            </a:r>
            <a:r>
              <a:rPr lang="en-US" sz="1200" b="1" dirty="0" smtClean="0">
                <a:solidFill>
                  <a:srgbClr val="333399"/>
                </a:solidFill>
                <a:latin typeface="Tahoma" pitchFamily="34" charset="0"/>
                <a:ea typeface="Tahoma" pitchFamily="34" charset="0"/>
                <a:cs typeface="Tahoma" pitchFamily="34" charset="0"/>
              </a:rPr>
              <a:t>25/12/2014</a:t>
            </a:r>
          </a:p>
          <a:p>
            <a:pPr marL="114300" indent="-114300" algn="just">
              <a:defRPr/>
            </a:pPr>
            <a:r>
              <a:rPr lang="en-US" sz="1200" b="1" dirty="0" smtClean="0">
                <a:solidFill>
                  <a:srgbClr val="333399"/>
                </a:solidFill>
                <a:latin typeface="Tahoma" pitchFamily="34" charset="0"/>
                <a:ea typeface="Tahoma" pitchFamily="34" charset="0"/>
                <a:cs typeface="Tahoma" pitchFamily="34" charset="0"/>
              </a:rPr>
              <a:t>Injury: </a:t>
            </a:r>
            <a:r>
              <a:rPr lang="en-US" sz="1200" b="1" dirty="0" smtClean="0">
                <a:solidFill>
                  <a:srgbClr val="333399"/>
                </a:solidFill>
                <a:latin typeface="Tahoma" pitchFamily="34" charset="0"/>
                <a:ea typeface="Tahoma" pitchFamily="34" charset="0"/>
                <a:cs typeface="Tahoma" pitchFamily="34" charset="0"/>
              </a:rPr>
              <a:t>Fractured fingers </a:t>
            </a:r>
            <a:endParaRPr lang="en-US" sz="1200" b="1" dirty="0" smtClean="0">
              <a:solidFill>
                <a:srgbClr val="333399"/>
              </a:solidFill>
              <a:latin typeface="Tahoma" pitchFamily="34" charset="0"/>
              <a:ea typeface="Tahoma" pitchFamily="34" charset="0"/>
              <a:cs typeface="Tahoma" pitchFamily="34" charset="0"/>
            </a:endParaRPr>
          </a:p>
          <a:p>
            <a:pPr algn="just" eaLnBrk="1" hangingPunct="1">
              <a:spcBef>
                <a:spcPct val="50000"/>
              </a:spcBef>
              <a:defRPr/>
            </a:pPr>
            <a:endParaRPr lang="en-US" sz="600" dirty="0" smtClean="0">
              <a:solidFill>
                <a:srgbClr val="000000"/>
              </a:solidFill>
              <a:latin typeface="Arial" charset="0"/>
            </a:endParaRPr>
          </a:p>
          <a:p>
            <a:pPr marL="342900" indent="-342900" eaLnBrk="1" hangingPunct="1">
              <a:defRPr/>
            </a:pPr>
            <a:r>
              <a:rPr lang="en-US" sz="1600" b="1" dirty="0" smtClean="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smtClean="0">
                <a:solidFill>
                  <a:srgbClr val="FF0000"/>
                </a:solidFill>
                <a:latin typeface="Tahoma" pitchFamily="34" charset="0"/>
              </a:rPr>
              <a:t>managers are to review their HSE HEMP against the questions asked below        </a:t>
            </a:r>
          </a:p>
          <a:p>
            <a:pPr marL="342900" indent="-342900" eaLnBrk="1" hangingPunct="1">
              <a:defRPr/>
            </a:pPr>
            <a:endParaRPr lang="en-US" sz="1600" b="1" dirty="0" smtClean="0">
              <a:solidFill>
                <a:srgbClr val="FF0000"/>
              </a:solidFill>
              <a:latin typeface="Tahoma" pitchFamily="34" charset="0"/>
            </a:endParaRPr>
          </a:p>
          <a:p>
            <a:pPr marL="342900" indent="-342900" eaLnBrk="1" hangingPunct="1">
              <a:defRPr/>
            </a:pPr>
            <a:r>
              <a:rPr lang="en-US" sz="1600" b="1" dirty="0" smtClean="0">
                <a:solidFill>
                  <a:srgbClr val="0000FF"/>
                </a:solidFill>
                <a:latin typeface="Tahoma" pitchFamily="34" charset="0"/>
              </a:rPr>
              <a:t>Confirm the following:</a:t>
            </a:r>
            <a:endParaRPr lang="en-US" sz="1400" dirty="0">
              <a:solidFill>
                <a:srgbClr val="000000"/>
              </a:solidFill>
              <a:latin typeface="Arial" charset="0"/>
            </a:endParaRPr>
          </a:p>
          <a:p>
            <a:pPr marL="342900" indent="-342900" eaLnBrk="1" hangingPunct="1">
              <a:buFont typeface="Arial" pitchFamily="34" charset="0"/>
              <a:buChar char="•"/>
              <a:defRPr/>
            </a:pPr>
            <a:r>
              <a:rPr lang="en-US" sz="1400" dirty="0" smtClean="0">
                <a:solidFill>
                  <a:srgbClr val="000000"/>
                </a:solidFill>
                <a:latin typeface="Arial" charset="0"/>
              </a:rPr>
              <a:t>How 3</a:t>
            </a:r>
            <a:r>
              <a:rPr lang="en-US" sz="1400" baseline="30000" dirty="0" smtClean="0">
                <a:solidFill>
                  <a:srgbClr val="000000"/>
                </a:solidFill>
                <a:latin typeface="Arial" charset="0"/>
              </a:rPr>
              <a:t>rd</a:t>
            </a:r>
            <a:r>
              <a:rPr lang="en-US" sz="1400" dirty="0" smtClean="0">
                <a:solidFill>
                  <a:srgbClr val="000000"/>
                </a:solidFill>
                <a:latin typeface="Arial" charset="0"/>
              </a:rPr>
              <a:t> party defected tool/equipment are reported?</a:t>
            </a:r>
          </a:p>
          <a:p>
            <a:pPr>
              <a:buFont typeface="Arial" pitchFamily="34" charset="0"/>
              <a:buChar char="•"/>
            </a:pPr>
            <a:r>
              <a:rPr lang="en-US" sz="1400" dirty="0" smtClean="0">
                <a:solidFill>
                  <a:srgbClr val="000000"/>
                </a:solidFill>
                <a:latin typeface="Arial" charset="0"/>
              </a:rPr>
              <a:t>      How do you train your crane operator to fix and damaged/stuck line?</a:t>
            </a:r>
          </a:p>
          <a:p>
            <a:pPr>
              <a:buFont typeface="Arial" pitchFamily="34" charset="0"/>
              <a:buChar char="•"/>
            </a:pPr>
            <a:r>
              <a:rPr lang="en-US" sz="1400" dirty="0" smtClean="0">
                <a:solidFill>
                  <a:srgbClr val="000000"/>
                </a:solidFill>
                <a:latin typeface="Arial" charset="0"/>
              </a:rPr>
              <a:t>      How detailed is your crane checklist?</a:t>
            </a:r>
          </a:p>
          <a:p>
            <a:pPr>
              <a:buFont typeface="Arial" pitchFamily="34" charset="0"/>
              <a:buChar char="•"/>
            </a:pPr>
            <a:r>
              <a:rPr lang="en-US" sz="1400" dirty="0" smtClean="0">
                <a:solidFill>
                  <a:srgbClr val="000000"/>
                </a:solidFill>
                <a:latin typeface="Arial" charset="0"/>
              </a:rPr>
              <a:t>      How you verify the quality  of 3</a:t>
            </a:r>
            <a:r>
              <a:rPr lang="en-US" sz="1400" baseline="30000" dirty="0" smtClean="0">
                <a:solidFill>
                  <a:srgbClr val="000000"/>
                </a:solidFill>
                <a:latin typeface="Arial" charset="0"/>
              </a:rPr>
              <a:t>rd</a:t>
            </a:r>
            <a:r>
              <a:rPr lang="en-US" sz="1400" dirty="0" smtClean="0">
                <a:solidFill>
                  <a:srgbClr val="000000"/>
                </a:solidFill>
                <a:latin typeface="Arial" charset="0"/>
              </a:rPr>
              <a:t> party inspection / maintenance?</a:t>
            </a:r>
          </a:p>
          <a:p>
            <a:r>
              <a:rPr lang="en-US" sz="1400" dirty="0" smtClean="0">
                <a:solidFill>
                  <a:srgbClr val="000000"/>
                </a:solidFill>
                <a:latin typeface="Arial" charset="0"/>
              </a:rPr>
              <a:t> </a:t>
            </a:r>
          </a:p>
          <a:p>
            <a:endParaRPr lang="en-US" sz="1400" dirty="0">
              <a:solidFill>
                <a:srgbClr val="000000"/>
              </a:solidFill>
              <a:latin typeface="Arial" charset="0"/>
            </a:endParaRPr>
          </a:p>
        </p:txBody>
      </p:sp>
      <p:sp>
        <p:nvSpPr>
          <p:cNvPr id="29700" name="Slide Number Placeholder 8"/>
          <p:cNvSpPr>
            <a:spLocks noGrp="1"/>
          </p:cNvSpPr>
          <p:nvPr>
            <p:ph type="sldNum" sz="quarter" idx="12"/>
          </p:nvPr>
        </p:nvSpPr>
        <p:spPr>
          <a:xfrm>
            <a:off x="7848600" y="6324600"/>
            <a:ext cx="19050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14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US" altLang="en-US" sz="1400" dirty="0" smtClean="0"/>
              <a:t>2</a:t>
            </a:r>
          </a:p>
        </p:txBody>
      </p:sp>
      <p:sp>
        <p:nvSpPr>
          <p:cNvPr id="9" name="Rectangle 8"/>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smtClean="0">
                <a:solidFill>
                  <a:schemeClr val="tx2">
                    <a:lumMod val="75000"/>
                  </a:schemeClr>
                </a:solidFill>
                <a:cs typeface="Calibri" pitchFamily="34" charset="0"/>
              </a:rPr>
              <a:t> </a:t>
            </a:r>
            <a:r>
              <a:rPr lang="en-US" sz="1050" b="1" dirty="0" smtClean="0">
                <a:solidFill>
                  <a:schemeClr val="tx2">
                    <a:lumMod val="75000"/>
                  </a:schemeClr>
                </a:solidFill>
                <a:cs typeface="Calibri" pitchFamily="34" charset="0"/>
                <a:sym typeface="Wingdings" pitchFamily="2" charset="2"/>
              </a:rPr>
              <a:t>Distribute </a:t>
            </a:r>
            <a:r>
              <a:rPr lang="en-US" sz="1050" b="1" dirty="0">
                <a:solidFill>
                  <a:schemeClr val="tx2">
                    <a:lumMod val="75000"/>
                  </a:schemeClr>
                </a:solidFill>
                <a:cs typeface="Calibri" pitchFamily="34" charset="0"/>
                <a:sym typeface="Wingdings" pitchFamily="2" charset="2"/>
              </a:rPr>
              <a:t>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10"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rPr>
              <a:t>Management learning's</a:t>
            </a:r>
            <a:endParaRPr lang="en-GB" sz="3200" dirty="0"/>
          </a:p>
        </p:txBody>
      </p:sp>
      <p:sp>
        <p:nvSpPr>
          <p:cNvPr id="11"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lvl1pPr>
              <a:defRPr b="1">
                <a:latin typeface="Arial" pitchFamily="34" charset="0"/>
                <a:cs typeface="Arial" pitchFamily="34" charset="0"/>
              </a:defRPr>
            </a:lvl1pPr>
          </a:lstStyle>
          <a:p>
            <a:pPr>
              <a:defRPr/>
            </a:pPr>
            <a:r>
              <a:rPr lang="en-US" sz="1000" b="0" dirty="0" smtClean="0">
                <a:solidFill>
                  <a:prstClr val="black"/>
                </a:solidFill>
                <a:latin typeface="Calibri"/>
                <a:cs typeface="Calibri" pitchFamily="34" charset="0"/>
              </a:rPr>
              <a:t>Contact</a:t>
            </a:r>
            <a:r>
              <a:rPr lang="en-US" sz="1000" b="0" dirty="0" smtClean="0">
                <a:solidFill>
                  <a:prstClr val="black"/>
                </a:solidFill>
                <a:latin typeface="Calibri"/>
                <a:cs typeface="Calibri" pitchFamily="34" charset="0"/>
                <a:hlinkClick r:id="rId2"/>
              </a:rPr>
              <a:t>:  </a:t>
            </a:r>
            <a:r>
              <a:rPr lang="en-US" sz="1000" b="0" dirty="0" smtClean="0">
                <a:solidFill>
                  <a:srgbClr val="F79646">
                    <a:lumMod val="50000"/>
                  </a:srgbClr>
                </a:solidFill>
                <a:latin typeface="Calibri"/>
                <a:cs typeface="Calibri" pitchFamily="34" charset="0"/>
                <a:hlinkClick r:id="rId2"/>
              </a:rPr>
              <a:t>MSE34</a:t>
            </a:r>
            <a:r>
              <a:rPr lang="en-US" sz="1000" b="0" dirty="0" smtClean="0">
                <a:solidFill>
                  <a:prstClr val="black"/>
                </a:solidFill>
                <a:latin typeface="Calibri"/>
                <a:cs typeface="Calibri" pitchFamily="34" charset="0"/>
                <a:hlinkClick r:id="rId2"/>
              </a:rPr>
              <a:t> </a:t>
            </a:r>
            <a:r>
              <a:rPr lang="en-US" sz="1000" b="0" dirty="0" smtClean="0">
                <a:solidFill>
                  <a:prstClr val="black"/>
                </a:solidFill>
                <a:latin typeface="Calibri"/>
                <a:cs typeface="Calibri" pitchFamily="34" charset="0"/>
              </a:rPr>
              <a:t>for further </a:t>
            </a:r>
            <a:r>
              <a:rPr lang="en-US" sz="1000" b="0" smtClean="0">
                <a:solidFill>
                  <a:prstClr val="black"/>
                </a:solidFill>
                <a:latin typeface="Calibri"/>
                <a:cs typeface="Calibri" pitchFamily="34" charset="0"/>
              </a:rPr>
              <a:t>information </a:t>
            </a:r>
            <a:r>
              <a:rPr lang="en-US" sz="1000" b="0" smtClean="0">
                <a:solidFill>
                  <a:prstClr val="black"/>
                </a:solidFill>
                <a:latin typeface="Calibri"/>
                <a:cs typeface="Calibri" pitchFamily="34" charset="0"/>
              </a:rPr>
              <a:t>		Learning </a:t>
            </a:r>
            <a:r>
              <a:rPr lang="en-US" sz="1000" b="0" dirty="0" smtClean="0">
                <a:solidFill>
                  <a:prstClr val="black"/>
                </a:solidFill>
                <a:latin typeface="Calibri"/>
                <a:cs typeface="Calibri" pitchFamily="34" charset="0"/>
              </a:rPr>
              <a:t>No 62                                                                                                25/12/2014</a:t>
            </a:r>
          </a:p>
        </p:txBody>
      </p:sp>
    </p:spTree>
    <p:extLst>
      <p:ext uri="{BB962C8B-B14F-4D97-AF65-F5344CB8AC3E}">
        <p14:creationId xmlns="" xmlns:p14="http://schemas.microsoft.com/office/powerpoint/2010/main" val="201409165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18856</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17FE54D5-CC13-4573-9643-4BE1C58A8731}"/>
</file>

<file path=customXml/itemProps2.xml><?xml version="1.0" encoding="utf-8"?>
<ds:datastoreItem xmlns:ds="http://schemas.openxmlformats.org/officeDocument/2006/customXml" ds:itemID="{CAAB77E7-FE0D-48C6-8B15-CBF451DC3E68}"/>
</file>

<file path=customXml/itemProps3.xml><?xml version="1.0" encoding="utf-8"?>
<ds:datastoreItem xmlns:ds="http://schemas.openxmlformats.org/officeDocument/2006/customXml" ds:itemID="{4ADA61AA-58B8-4153-84C3-0ED0321684E6}"/>
</file>

<file path=docProps/app.xml><?xml version="1.0" encoding="utf-8"?>
<Properties xmlns="http://schemas.openxmlformats.org/officeDocument/2006/extended-properties" xmlns:vt="http://schemas.openxmlformats.org/officeDocument/2006/docPropsVTypes">
  <Template/>
  <TotalTime>1893</TotalTime>
  <Words>300</Words>
  <Application>Microsoft Office PowerPoint</Application>
  <PresentationFormat>On-screen Show (4:3)</PresentationFormat>
  <Paragraphs>37</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mu50033</cp:lastModifiedBy>
  <cp:revision>170</cp:revision>
  <dcterms:created xsi:type="dcterms:W3CDTF">2001-05-03T06:07:08Z</dcterms:created>
  <dcterms:modified xsi:type="dcterms:W3CDTF">2015-03-25T11:20:27Z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