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772" y="-9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7" Type="http://schemas.openxmlformats.org/officeDocument/2006/relationships/image" Target="../media/image3.jpeg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uk/url?sa=i&amp;rct=j&amp;q=exercising&amp;source=images&amp;cd=&amp;cad=rja&amp;docid=zpDUOZtdpi4m2M&amp;tbnid=IwVW7FsN0br-XM:&amp;ved=0CAUQjRw&amp;url=http://www.basic-fit.nl/fitness-blog/fitness-basics/&amp;ei=nX2QUafSCsborAfH1oDwBQ&amp;bvm=bv.46340616,d.bmk&amp;psig=AFQjCNEn3SBwAU3SRuKgBKWsnRwOuG4bKA&amp;ust=1368510160121457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google.co.uk/url?sa=i&amp;rct=j&amp;q=heart+attack&amp;source=images&amp;cd=&amp;cad=rja&amp;docid=aU6SOv84hK6B4M&amp;tbnid=Oin8-srOEIAdnM:&amp;ved=0CAUQjRw&amp;url=http://www.buteykokent.co.uk/blog/category/heart-attacks/&amp;ei=8HyQUfHkFsPmrAfeloDICg&amp;bvm=bv.46340616,d.bmk&amp;psig=AFQjCNEr6zDZZ1xFLbsQ-cAoOeChLwc3ww&amp;ust=136850998353410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No22                                                              21/02/2014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pic>
        <p:nvPicPr>
          <p:cNvPr id="7" name="Picture 6" descr="http://www.buteykokent.co.uk/blog/wp-content/uploads/2012/11/heartattack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495425"/>
            <a:ext cx="235585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http://www.basic-fit.nl/fitness-blog/wp-content/blogs.dir/3/files/2012/09/Maximale-hartslag-berekenen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552825"/>
            <a:ext cx="23622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52400" y="914400"/>
            <a:ext cx="6176962" cy="29515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114300" indent="-114300" algn="just">
              <a:defRPr/>
            </a:pPr>
            <a:r>
              <a:rPr lang="en-GB" sz="1200" b="1" dirty="0">
                <a:solidFill>
                  <a:schemeClr val="accent6"/>
                </a:solidFill>
                <a:latin typeface="Tahoma" pitchFamily="34" charset="0"/>
                <a:cs typeface="+mn-cs"/>
              </a:rPr>
              <a:t>Date:</a:t>
            </a:r>
            <a:r>
              <a:rPr lang="en-US" sz="1200" b="1" dirty="0">
                <a:solidFill>
                  <a:schemeClr val="accent6"/>
                </a:solidFill>
                <a:latin typeface="Tahoma" pitchFamily="34" charset="0"/>
                <a:cs typeface="+mn-cs"/>
              </a:rPr>
              <a:t> </a:t>
            </a:r>
            <a:r>
              <a:rPr lang="en-US" sz="1200" b="1" dirty="0" smtClean="0">
                <a:solidFill>
                  <a:schemeClr val="accent6"/>
                </a:solidFill>
                <a:latin typeface="Tahoma" pitchFamily="34" charset="0"/>
                <a:cs typeface="+mn-cs"/>
              </a:rPr>
              <a:t>21/02/2014 </a:t>
            </a:r>
            <a:endParaRPr lang="en-US" sz="1200" b="1" dirty="0">
              <a:solidFill>
                <a:schemeClr val="accent6"/>
              </a:solidFill>
              <a:latin typeface="Tahoma" pitchFamily="34" charset="0"/>
              <a:cs typeface="+mn-cs"/>
            </a:endParaRP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chemeClr val="accent6"/>
                </a:solidFill>
                <a:latin typeface="Tahoma" pitchFamily="34" charset="0"/>
                <a:cs typeface="+mn-cs"/>
              </a:rPr>
              <a:t>Non Accidental Death (NAD)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  <a:cs typeface="+mn-cs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cs typeface="+mn-cs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  <a:cs typeface="+mn-cs"/>
            </a:endParaRPr>
          </a:p>
          <a:p>
            <a:pPr>
              <a:spcBef>
                <a:spcPct val="20000"/>
              </a:spcBef>
              <a:buClr>
                <a:schemeClr val="tx1"/>
              </a:buClr>
              <a:defRPr/>
            </a:pPr>
            <a:r>
              <a:rPr lang="en-GB" sz="16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A 45 yrs. old  civil worker died of a heart attack whilst walking inside the camp during leisure time. Immediate  Medical aid such as CPR, AED and Life Saving drugs could not revive him. </a:t>
            </a:r>
          </a:p>
          <a:p>
            <a:pPr>
              <a:spcBef>
                <a:spcPct val="20000"/>
              </a:spcBef>
              <a:buClr>
                <a:schemeClr val="tx1"/>
              </a:buClr>
              <a:defRPr/>
            </a:pPr>
            <a:endParaRPr lang="en-GB" sz="1600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ct val="190000"/>
              </a:lnSpc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cs typeface="+mn-cs"/>
              </a:rPr>
              <a:t>Your learning from this incident…</a:t>
            </a:r>
            <a:endParaRPr lang="en-GB" sz="1600" b="1" dirty="0">
              <a:solidFill>
                <a:srgbClr val="333399"/>
              </a:solidFill>
              <a:latin typeface="Tahoma" pitchFamily="34" charset="0"/>
              <a:cs typeface="+mn-cs"/>
            </a:endParaRPr>
          </a:p>
          <a:p>
            <a:pPr eaLnBrk="1" hangingPunct="1">
              <a:buFont typeface="Arial" pitchFamily="34" charset="0"/>
              <a:buChar char="•"/>
              <a:tabLst>
                <a:tab pos="228600" algn="l"/>
              </a:tabLst>
              <a:defRPr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	Avoid poor life style choices.</a:t>
            </a:r>
          </a:p>
          <a:p>
            <a:pPr marL="0" lvl="1" indent="228600" eaLnBrk="1" hangingPunct="1">
              <a:buFont typeface="Arial" pitchFamily="34" charset="0"/>
              <a:buChar char="•"/>
              <a:tabLst>
                <a:tab pos="228600" algn="l"/>
              </a:tabLst>
              <a:defRPr/>
            </a:pP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Walking daily for 30 mins could save your life.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762000" y="5181600"/>
            <a:ext cx="5181600" cy="338554"/>
          </a:xfrm>
          <a:prstGeom prst="rect">
            <a:avLst/>
          </a:prstGeom>
          <a:solidFill>
            <a:srgbClr val="003366"/>
          </a:solidFill>
          <a:ln w="3175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1600" b="1" dirty="0" smtClean="0">
                <a:solidFill>
                  <a:srgbClr val="FFFF00"/>
                </a:solidFill>
              </a:rPr>
              <a:t>Maintain a healthy </a:t>
            </a:r>
            <a:r>
              <a:rPr lang="en-US" altLang="en-US" sz="1600" b="1" dirty="0">
                <a:solidFill>
                  <a:srgbClr val="FFFF00"/>
                </a:solidFill>
              </a:rPr>
              <a:t>&amp; active </a:t>
            </a:r>
            <a:r>
              <a:rPr lang="en-US" altLang="en-US" sz="1600" b="1" dirty="0" smtClean="0">
                <a:solidFill>
                  <a:srgbClr val="FFFF00"/>
                </a:solidFill>
              </a:rPr>
              <a:t>life style</a:t>
            </a:r>
            <a:endParaRPr lang="en-US" altLang="en-US" sz="1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No22                                                              21/02/2014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57969" y="914400"/>
            <a:ext cx="8628062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114300" indent="-114300" algn="just">
              <a:defRPr/>
            </a:pPr>
            <a:r>
              <a:rPr lang="en-GB" sz="1200" b="1" dirty="0" smtClean="0">
                <a:solidFill>
                  <a:schemeClr val="accent6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chemeClr val="accent6"/>
                </a:solidFill>
                <a:latin typeface="Tahoma" pitchFamily="34" charset="0"/>
              </a:rPr>
              <a:t> 21/02/2014 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chemeClr val="accent6"/>
                </a:solidFill>
                <a:latin typeface="Tahoma" pitchFamily="34" charset="0"/>
              </a:rPr>
              <a:t>Non Accidental Death (NAD)</a:t>
            </a:r>
          </a:p>
          <a:p>
            <a:pPr marL="114300" indent="-114300" algn="just">
              <a:defRPr/>
            </a:pPr>
            <a:endParaRPr lang="en-US" sz="1200" b="1" dirty="0" smtClean="0">
              <a:solidFill>
                <a:schemeClr val="accent6"/>
              </a:solidFill>
              <a:latin typeface="Tahoma" pitchFamily="34" charset="0"/>
            </a:endParaRPr>
          </a:p>
          <a:p>
            <a:pPr eaLnBrk="1" hangingPunct="1"/>
            <a:r>
              <a:rPr lang="en-US" sz="1600" b="1" dirty="0" smtClean="0">
                <a:solidFill>
                  <a:srgbClr val="FF0000"/>
                </a:solidFill>
              </a:rPr>
              <a:t>As a learning from this incident and ensure continual improvement all contract</a:t>
            </a:r>
          </a:p>
          <a:p>
            <a:pPr eaLnBrk="1" hangingPunct="1"/>
            <a:r>
              <a:rPr lang="en-US" sz="1600" b="1" dirty="0" smtClean="0">
                <a:solidFill>
                  <a:srgbClr val="FF0000"/>
                </a:solidFill>
              </a:rPr>
              <a:t>managers are to review their HSE HEMP against the questions asked below</a:t>
            </a:r>
            <a:endParaRPr lang="en-GB" altLang="en-US" sz="1600" dirty="0" smtClean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lvl="1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GB" altLang="en-US" sz="1600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Do </a:t>
            </a:r>
            <a:r>
              <a:rPr lang="en-GB" altLang="en-US" sz="16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you run regular health and lifestyle campaigns?</a:t>
            </a:r>
          </a:p>
          <a:p>
            <a:pPr lvl="1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GB" altLang="en-US" sz="16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Do you regularly monitor the health and </a:t>
            </a:r>
            <a:r>
              <a:rPr lang="en-US" altLang="en-US" sz="16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fitness to work of your employees</a:t>
            </a:r>
            <a:r>
              <a:rPr lang="en-US" altLang="en-US" sz="1600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?</a:t>
            </a:r>
            <a:endParaRPr lang="en-US" altLang="en-US" sz="1600" dirty="0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18858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36083352-CF0C-458B-946E-2B3D9174D56C}"/>
</file>

<file path=customXml/itemProps2.xml><?xml version="1.0" encoding="utf-8"?>
<ds:datastoreItem xmlns:ds="http://schemas.openxmlformats.org/officeDocument/2006/customXml" ds:itemID="{17B3AD5B-B8BA-4D85-BB7C-1B324C26C6C7}"/>
</file>

<file path=customXml/itemProps3.xml><?xml version="1.0" encoding="utf-8"?>
<ds:datastoreItem xmlns:ds="http://schemas.openxmlformats.org/officeDocument/2006/customXml" ds:itemID="{FB21033D-A85A-4B10-801F-D8F29FCB0F0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1593</TotalTime>
  <Words>211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mu55250</cp:lastModifiedBy>
  <cp:revision>144</cp:revision>
  <dcterms:created xsi:type="dcterms:W3CDTF">2001-05-03T06:07:08Z</dcterms:created>
  <dcterms:modified xsi:type="dcterms:W3CDTF">2014-08-12T10:48:42Z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