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5" r:id="rId2"/>
    <p:sldId id="26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D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772" y="-9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C5A89C-F310-4B09-BFF9-9AE7E9730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C7E593-5981-4A10-A638-46ED3433B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DDD7CF8-826C-4EAD-9C4E-022CC4725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ECC799C-25FE-4C08-8A12-B3B3E5265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4EB0343-92F4-423D-84C1-8B26F61D2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96600C4-9961-444A-8BFF-D87D7E82B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B2CDF5-6674-432C-8BEB-FD9BC991D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dointernet/hseforcontractors/Pages/OnlineLibrary1.aspx" TargetMode="External"/><Relationship Id="rId7" Type="http://schemas.openxmlformats.org/officeDocument/2006/relationships/image" Target="../media/image3.jpeg"/><Relationship Id="rId2" Type="http://schemas.openxmlformats.org/officeDocument/2006/relationships/hyperlink" Target="mailto:talib.z.shaqsi@pdo.co.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.uk/url?sa=i&amp;rct=j&amp;q=exercising&amp;source=images&amp;cd=&amp;cad=rja&amp;docid=zpDUOZtdpi4m2M&amp;tbnid=IwVW7FsN0br-XM:&amp;ved=0CAUQjRw&amp;url=http://www.basic-fit.nl/fitness-blog/fitness-basics/&amp;ei=nX2QUafSCsborAfH1oDwBQ&amp;bvm=bv.46340616,d.bmk&amp;psig=AFQjCNEn3SBwAU3SRuKgBKWsnRwOuG4bKA&amp;ust=1368510160121457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google.co.uk/url?sa=i&amp;rct=j&amp;q=heart+attack&amp;source=images&amp;cd=&amp;cad=rja&amp;docid=aU6SOv84hK6B4M&amp;tbnid=Oin8-srOEIAdnM:&amp;ved=0CAUQjRw&amp;url=http://www.buteykokent.co.uk/blog/category/heart-attacks/&amp;ei=8HyQUfHkFsPmrAfeloDICg&amp;bvm=bv.46340616,d.bmk&amp;psig=AFQjCNEr6zDZZ1xFLbsQ-cAoOeChLwc3ww&amp;ust=13685099835341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dointernet/hseforcontractors/Pages/OnlineLibrary1.aspx" TargetMode="External"/><Relationship Id="rId2" Type="http://schemas.openxmlformats.org/officeDocument/2006/relationships/hyperlink" Target="mailto:talib.z.shaqsi@pdo.co.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CC799C-25FE-4C08-8A12-B3B3E526506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Use this Alert: Discuss in Tool Box Talks and HSE Meetings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 Distribute to contractors  Post on HSE Notice Boards  Include in site HSE Induction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0" dirty="0" smtClean="0">
                <a:latin typeface="+mn-lt"/>
                <a:cs typeface="Calibri" pitchFamily="34" charset="0"/>
              </a:rPr>
              <a:t>Contact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:  </a:t>
            </a:r>
            <a:r>
              <a:rPr lang="en-US" sz="1000" b="0" dirty="0" smtClean="0">
                <a:solidFill>
                  <a:srgbClr val="0070C0"/>
                </a:solidFill>
                <a:latin typeface="+mn-lt"/>
                <a:cs typeface="Calibri" pitchFamily="34" charset="0"/>
                <a:hlinkClick r:id="rId2"/>
              </a:rPr>
              <a:t>MSE54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 </a:t>
            </a:r>
            <a:r>
              <a:rPr lang="en-US" sz="1000" b="0" dirty="0" smtClean="0">
                <a:latin typeface="+mn-lt"/>
                <a:cs typeface="Calibri" pitchFamily="34" charset="0"/>
              </a:rPr>
              <a:t>for further information or visit the </a:t>
            </a:r>
            <a:r>
              <a:rPr lang="en-US" sz="1000" b="0" dirty="0" smtClean="0">
                <a:latin typeface="+mn-lt"/>
                <a:cs typeface="Calibri" pitchFamily="34" charset="0"/>
                <a:hlinkClick r:id="rId3"/>
              </a:rPr>
              <a:t>HSE Website</a:t>
            </a:r>
            <a:r>
              <a:rPr lang="en-US" sz="1000" b="0" dirty="0" smtClean="0">
                <a:latin typeface="+mn-lt"/>
                <a:cs typeface="Calibri" pitchFamily="34" charset="0"/>
              </a:rPr>
              <a:t>                                 Learning No22                                                              21/02/2014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-51375"/>
            <a:ext cx="914400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GB" sz="3200" b="1" dirty="0" smtClean="0">
                <a:solidFill>
                  <a:srgbClr val="0000FF"/>
                </a:solidFill>
              </a:rPr>
              <a:t>PDO Safety Advice</a:t>
            </a:r>
          </a:p>
        </p:txBody>
      </p:sp>
      <p:pic>
        <p:nvPicPr>
          <p:cNvPr id="7" name="Picture 6" descr="http://www.buteykokent.co.uk/blog/wp-content/uploads/2012/11/heartattack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495425"/>
            <a:ext cx="2355850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http://www.basic-fit.nl/fitness-blog/wp-content/blogs.dir/3/files/2012/09/Maximale-hartslag-berekenen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552825"/>
            <a:ext cx="23622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52400" y="914400"/>
            <a:ext cx="6176962" cy="29515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114300" indent="-114300" algn="just">
              <a:defRPr/>
            </a:pPr>
            <a:r>
              <a:rPr lang="en-GB" sz="1200" b="1" dirty="0">
                <a:solidFill>
                  <a:schemeClr val="accent6"/>
                </a:solidFill>
                <a:latin typeface="Tahoma" pitchFamily="34" charset="0"/>
                <a:cs typeface="+mn-cs"/>
              </a:rPr>
              <a:t>Date:</a:t>
            </a:r>
            <a:r>
              <a:rPr lang="en-US" sz="1200" b="1" dirty="0">
                <a:solidFill>
                  <a:schemeClr val="accent6"/>
                </a:solidFill>
                <a:latin typeface="Tahoma" pitchFamily="34" charset="0"/>
                <a:cs typeface="+mn-cs"/>
              </a:rPr>
              <a:t> </a:t>
            </a:r>
            <a:r>
              <a:rPr lang="en-US" sz="1200" b="1" dirty="0" smtClean="0">
                <a:solidFill>
                  <a:schemeClr val="accent6"/>
                </a:solidFill>
                <a:latin typeface="Tahoma" pitchFamily="34" charset="0"/>
                <a:cs typeface="+mn-cs"/>
              </a:rPr>
              <a:t>21/02/2014 </a:t>
            </a:r>
            <a:endParaRPr lang="en-US" sz="1200" b="1" dirty="0">
              <a:solidFill>
                <a:schemeClr val="accent6"/>
              </a:solidFill>
              <a:latin typeface="Tahoma" pitchFamily="34" charset="0"/>
              <a:cs typeface="+mn-cs"/>
            </a:endParaRPr>
          </a:p>
          <a:p>
            <a:pPr marL="114300" indent="-114300" algn="just">
              <a:defRPr/>
            </a:pPr>
            <a:r>
              <a:rPr lang="en-US" sz="1200" b="1" dirty="0" smtClean="0">
                <a:solidFill>
                  <a:schemeClr val="accent6"/>
                </a:solidFill>
                <a:latin typeface="Tahoma" pitchFamily="34" charset="0"/>
                <a:cs typeface="+mn-cs"/>
              </a:rPr>
              <a:t>Non Accidental Death (NAD)</a:t>
            </a:r>
          </a:p>
          <a:p>
            <a:pPr marL="114300" indent="-114300" algn="just">
              <a:defRPr/>
            </a:pPr>
            <a:endParaRPr lang="en-US" sz="1300" b="1" dirty="0">
              <a:solidFill>
                <a:srgbClr val="FF0000"/>
              </a:solidFill>
              <a:latin typeface="Tahoma" pitchFamily="34" charset="0"/>
              <a:cs typeface="+mn-cs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  <a:cs typeface="+mn-cs"/>
              </a:rPr>
              <a:t>What happened?</a:t>
            </a:r>
            <a:endParaRPr lang="en-US" sz="1600" dirty="0">
              <a:solidFill>
                <a:srgbClr val="FF0000"/>
              </a:solidFill>
              <a:latin typeface="Tahoma" pitchFamily="34" charset="0"/>
              <a:cs typeface="+mn-cs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defRPr/>
            </a:pPr>
            <a:r>
              <a:rPr lang="en-GB" sz="16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 45 yrs. old  civil worker died of a heart attack whilst walking inside the camp during leisure time. Immediate  Medical aid such as CPR, AED and Life Saving drugs could not revive him. </a:t>
            </a:r>
          </a:p>
          <a:p>
            <a:pPr>
              <a:spcBef>
                <a:spcPct val="20000"/>
              </a:spcBef>
              <a:buClr>
                <a:schemeClr val="tx1"/>
              </a:buClr>
              <a:defRPr/>
            </a:pPr>
            <a:endParaRPr lang="en-GB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marL="457200" indent="-457200" eaLnBrk="1" hangingPunct="1">
              <a:lnSpc>
                <a:spcPct val="190000"/>
              </a:lnSpc>
              <a:defRPr/>
            </a:pP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  <a:cs typeface="+mn-cs"/>
              </a:rPr>
              <a:t>Your learning from this incident…</a:t>
            </a:r>
            <a:endParaRPr lang="en-GB" sz="1600" b="1" dirty="0">
              <a:solidFill>
                <a:srgbClr val="333399"/>
              </a:solidFill>
              <a:latin typeface="Tahoma" pitchFamily="34" charset="0"/>
              <a:cs typeface="+mn-cs"/>
            </a:endParaRPr>
          </a:p>
          <a:p>
            <a:pPr eaLnBrk="1" hangingPunct="1">
              <a:buFont typeface="Arial" pitchFamily="34" charset="0"/>
              <a:buChar char="•"/>
              <a:tabLst>
                <a:tab pos="228600" algn="l"/>
              </a:tabLst>
              <a:defRPr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	Avoid poor life style choices.</a:t>
            </a:r>
          </a:p>
          <a:p>
            <a:pPr marL="0" lvl="1" indent="228600" eaLnBrk="1" hangingPunct="1">
              <a:buFont typeface="Arial" pitchFamily="34" charset="0"/>
              <a:buChar char="•"/>
              <a:tabLst>
                <a:tab pos="228600" algn="l"/>
              </a:tabLst>
              <a:defRPr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Walking daily for 30 mins could save your life.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62000" y="5181600"/>
            <a:ext cx="5181600" cy="338554"/>
          </a:xfrm>
          <a:prstGeom prst="rect">
            <a:avLst/>
          </a:prstGeom>
          <a:solidFill>
            <a:srgbClr val="003366"/>
          </a:solidFill>
          <a:ln w="3175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FFFF00"/>
                </a:solidFill>
              </a:rPr>
              <a:t>Maintain a healthy </a:t>
            </a:r>
            <a:r>
              <a:rPr lang="en-US" altLang="en-US" sz="1600" b="1" dirty="0">
                <a:solidFill>
                  <a:srgbClr val="FFFF00"/>
                </a:solidFill>
              </a:rPr>
              <a:t>&amp; active </a:t>
            </a:r>
            <a:r>
              <a:rPr lang="en-US" altLang="en-US" sz="1600" b="1" dirty="0" smtClean="0">
                <a:solidFill>
                  <a:srgbClr val="FFFF00"/>
                </a:solidFill>
              </a:rPr>
              <a:t>life style</a:t>
            </a:r>
            <a:endParaRPr lang="en-US" altLang="en-US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CC799C-25FE-4C08-8A12-B3B3E526506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Use this Alert: Discuss in Tool Box Talks and HSE Meetings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 Distribute to contractors  Post on HSE Notice Boards  Include in site HSE Induction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0" dirty="0" smtClean="0">
                <a:latin typeface="+mn-lt"/>
                <a:cs typeface="Calibri" pitchFamily="34" charset="0"/>
              </a:rPr>
              <a:t>Contact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:  </a:t>
            </a:r>
            <a:r>
              <a:rPr lang="en-US" sz="1000" b="0" dirty="0" smtClean="0">
                <a:solidFill>
                  <a:srgbClr val="0070C0"/>
                </a:solidFill>
                <a:latin typeface="+mn-lt"/>
                <a:cs typeface="Calibri" pitchFamily="34" charset="0"/>
                <a:hlinkClick r:id="rId2"/>
              </a:rPr>
              <a:t>MSE54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 </a:t>
            </a:r>
            <a:r>
              <a:rPr lang="en-US" sz="1000" b="0" dirty="0" smtClean="0">
                <a:latin typeface="+mn-lt"/>
                <a:cs typeface="Calibri" pitchFamily="34" charset="0"/>
              </a:rPr>
              <a:t>for further information or visit the </a:t>
            </a:r>
            <a:r>
              <a:rPr lang="en-US" sz="1000" b="0" dirty="0" smtClean="0">
                <a:latin typeface="+mn-lt"/>
                <a:cs typeface="Calibri" pitchFamily="34" charset="0"/>
                <a:hlinkClick r:id="rId3"/>
              </a:rPr>
              <a:t>HSE Website</a:t>
            </a:r>
            <a:r>
              <a:rPr lang="en-US" sz="1000" b="0" dirty="0" smtClean="0">
                <a:latin typeface="+mn-lt"/>
                <a:cs typeface="Calibri" pitchFamily="34" charset="0"/>
              </a:rPr>
              <a:t>                                 Learning No22                                                              21/02/2014</a:t>
            </a: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200" b="1" dirty="0" smtClean="0">
                <a:solidFill>
                  <a:srgbClr val="0000FF"/>
                </a:solidFill>
              </a:rPr>
              <a:t>Management learning's</a:t>
            </a:r>
            <a:endParaRPr lang="en-GB" sz="32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57969" y="914400"/>
            <a:ext cx="8628062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 marL="114300" indent="-114300" algn="just">
              <a:defRPr/>
            </a:pPr>
            <a:r>
              <a:rPr lang="en-GB" sz="1200" b="1" dirty="0" smtClean="0">
                <a:solidFill>
                  <a:schemeClr val="accent6"/>
                </a:solidFill>
                <a:latin typeface="Tahoma" pitchFamily="34" charset="0"/>
              </a:rPr>
              <a:t>Date:</a:t>
            </a:r>
            <a:r>
              <a:rPr lang="en-US" sz="1200" b="1" dirty="0" smtClean="0">
                <a:solidFill>
                  <a:schemeClr val="accent6"/>
                </a:solidFill>
                <a:latin typeface="Tahoma" pitchFamily="34" charset="0"/>
              </a:rPr>
              <a:t> 21/02/2014 </a:t>
            </a:r>
          </a:p>
          <a:p>
            <a:pPr marL="114300" indent="-114300" algn="just">
              <a:defRPr/>
            </a:pPr>
            <a:r>
              <a:rPr lang="en-US" sz="1200" b="1" dirty="0" smtClean="0">
                <a:solidFill>
                  <a:schemeClr val="accent6"/>
                </a:solidFill>
                <a:latin typeface="Tahoma" pitchFamily="34" charset="0"/>
              </a:rPr>
              <a:t>Non Accidental Death (NAD)</a:t>
            </a:r>
          </a:p>
          <a:p>
            <a:pPr marL="114300" indent="-114300" algn="just">
              <a:defRPr/>
            </a:pPr>
            <a:endParaRPr lang="en-US" sz="1200" b="1" dirty="0" smtClean="0">
              <a:solidFill>
                <a:schemeClr val="accent6"/>
              </a:solidFill>
              <a:latin typeface="Tahoma" pitchFamily="34" charset="0"/>
            </a:endParaRPr>
          </a:p>
          <a:p>
            <a:pPr eaLnBrk="1" hangingPunct="1"/>
            <a:r>
              <a:rPr lang="en-US" sz="1600" b="1" dirty="0" smtClean="0">
                <a:solidFill>
                  <a:srgbClr val="FF0000"/>
                </a:solidFill>
              </a:rPr>
              <a:t>As a learning from this incident and ensure continual improvement all contract</a:t>
            </a:r>
          </a:p>
          <a:p>
            <a:pPr eaLnBrk="1" hangingPunct="1"/>
            <a:r>
              <a:rPr lang="en-US" sz="1600" b="1" dirty="0" smtClean="0">
                <a:solidFill>
                  <a:srgbClr val="FF0000"/>
                </a:solidFill>
              </a:rPr>
              <a:t>managers are to review their HSE HEMP against the questions asked below</a:t>
            </a:r>
            <a:endParaRPr lang="en-GB" altLang="en-US" sz="1600" dirty="0" smtClean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lvl="1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altLang="en-US" sz="16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Do </a:t>
            </a:r>
            <a:r>
              <a:rPr lang="en-GB" altLang="en-US" sz="16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you run regular health and lifestyle campaigns?</a:t>
            </a:r>
          </a:p>
          <a:p>
            <a:pPr lvl="1" eaLnBrk="1" hangingPunct="1">
              <a:lnSpc>
                <a:spcPct val="150000"/>
              </a:lnSpc>
              <a:buFont typeface="Arial" charset="0"/>
              <a:buChar char="•"/>
            </a:pPr>
            <a:r>
              <a:rPr lang="en-GB" altLang="en-US" sz="16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Do you regularly monitor the health and </a:t>
            </a:r>
            <a:r>
              <a:rPr lang="en-US" altLang="en-US" sz="16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fitness to work of your employees</a:t>
            </a:r>
            <a:r>
              <a:rPr lang="en-US" altLang="en-US" sz="1600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?</a:t>
            </a:r>
            <a:endParaRPr lang="en-US" altLang="en-US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18858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36083352-CF0C-458B-946E-2B3D9174D56C}"/>
</file>

<file path=customXml/itemProps2.xml><?xml version="1.0" encoding="utf-8"?>
<ds:datastoreItem xmlns:ds="http://schemas.openxmlformats.org/officeDocument/2006/customXml" ds:itemID="{59FB21B4-5BE6-4889-865D-39475F3C09FB}"/>
</file>

<file path=customXml/itemProps3.xml><?xml version="1.0" encoding="utf-8"?>
<ds:datastoreItem xmlns:ds="http://schemas.openxmlformats.org/officeDocument/2006/customXml" ds:itemID="{FB21033D-A85A-4B10-801F-D8F29FCB0F0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1593</TotalTime>
  <Words>211</Words>
  <Application>Microsoft Office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Slide 1</vt:lpstr>
      <vt:lpstr>Slide 2</vt:lpstr>
    </vt:vector>
  </TitlesOfParts>
  <Company>Shell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mu55250</cp:lastModifiedBy>
  <cp:revision>144</cp:revision>
  <dcterms:created xsi:type="dcterms:W3CDTF">2001-05-03T06:07:08Z</dcterms:created>
  <dcterms:modified xsi:type="dcterms:W3CDTF">2014-08-12T10:48:42Z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