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5" r:id="rId2"/>
    <p:sldId id="266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2412" y="-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ECC799C-25FE-4C08-8A12-B3B3E52650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4EB0343-92F4-423D-84C1-8B26F61D24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3B2CDF5-6674-432C-8BEB-FD9BC991DE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dointernet/hseforcontractors/Pages/OnlineLibrary1.aspx" TargetMode="External"/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dointernet/hseforcontractors/Pages/OnlineLibrary1.aspx" TargetMode="External"/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2"/>
              </a:rPr>
              <a:t>MSE54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3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Learning No23                                                              07/05/2014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pic>
        <p:nvPicPr>
          <p:cNvPr id="7" name="Picture 1" descr="image00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3505200"/>
            <a:ext cx="2514600" cy="2899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81000" y="1066800"/>
            <a:ext cx="5029200" cy="447045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Date: 07/05/2014</a:t>
            </a:r>
          </a:p>
          <a:p>
            <a:pPr marL="114300" indent="-114300" algn="just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Injury: Fingers amputation and fracture</a:t>
            </a:r>
          </a:p>
          <a:p>
            <a:pPr marL="114300" indent="-114300" algn="just">
              <a:defRPr/>
            </a:pPr>
            <a:endParaRPr lang="en-US" sz="1200" b="1" dirty="0">
              <a:solidFill>
                <a:srgbClr val="333399"/>
              </a:solidFill>
              <a:latin typeface="Tahoma" pitchFamily="34" charset="0"/>
            </a:endParaRPr>
          </a:p>
          <a:p>
            <a:pPr algn="just"/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?</a:t>
            </a:r>
            <a:r>
              <a:rPr lang="en-US" sz="1600" dirty="0" smtClean="0"/>
              <a:t> </a:t>
            </a:r>
          </a:p>
          <a:p>
            <a:pPr algn="just"/>
            <a:endParaRPr lang="en-US" sz="1600" dirty="0" smtClean="0"/>
          </a:p>
          <a:p>
            <a:pPr algn="just"/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Air Condition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technician injured his fingers while trying to check the tension of the belts of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Air Condition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chiller unit. While doing that, the pulley rotated and trapped his left hand fingers between the belts and the pulley. This resulted to severe injury to his fingers.</a:t>
            </a:r>
            <a:endParaRPr lang="en-US" sz="140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Your learning from this incident:</a:t>
            </a: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68275" indent="-168275">
              <a:buFont typeface="Arial" pitchFamily="34" charset="0"/>
              <a:buChar char="•"/>
              <a:defRPr/>
            </a:pPr>
            <a:r>
              <a:rPr lang="en-US" alt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Always ensure your hands and fingers are in a safe position &amp; follow correct procedures when checking the belt tension by using a tensiometer.</a:t>
            </a:r>
          </a:p>
          <a:p>
            <a:pPr marL="168275" indent="-168275">
              <a:buFont typeface="Arial" pitchFamily="34" charset="0"/>
              <a:buChar char="•"/>
              <a:defRPr/>
            </a:pPr>
            <a:r>
              <a:rPr lang="en-US" alt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Ensure all JHPs and TRICs cover all hazards specific to the job.</a:t>
            </a:r>
          </a:p>
          <a:p>
            <a:pPr marL="168275" indent="-168275">
              <a:buFont typeface="Arial" pitchFamily="34" charset="0"/>
              <a:buChar char="•"/>
              <a:defRPr/>
            </a:pPr>
            <a:r>
              <a:rPr lang="en-US" alt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Always prioritize safety over schedule: never execute a job under time-pressure.</a:t>
            </a:r>
          </a:p>
        </p:txBody>
      </p:sp>
      <p:pic>
        <p:nvPicPr>
          <p:cNvPr id="9" name="Picture 7" descr="C:\Users\mu50140\AppData\Local\Microsoft\Windows\Temporary Internet Files\Content.Outlook\V5AF72V9\139997758887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04643" y="1066800"/>
            <a:ext cx="3386957" cy="2338613"/>
          </a:xfrm>
          <a:prstGeom prst="rect">
            <a:avLst/>
          </a:prstGeom>
          <a:noFill/>
        </p:spPr>
      </p:pic>
      <p:grpSp>
        <p:nvGrpSpPr>
          <p:cNvPr id="10" name="Group 131"/>
          <p:cNvGrpSpPr>
            <a:grpSpLocks/>
          </p:cNvGrpSpPr>
          <p:nvPr/>
        </p:nvGrpSpPr>
        <p:grpSpPr bwMode="auto">
          <a:xfrm>
            <a:off x="8534400" y="2743200"/>
            <a:ext cx="336550" cy="544513"/>
            <a:chOff x="3504" y="544"/>
            <a:chExt cx="2287" cy="1855"/>
          </a:xfrm>
        </p:grpSpPr>
        <p:sp>
          <p:nvSpPr>
            <p:cNvPr id="11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3" name="Freeform 132"/>
          <p:cNvSpPr>
            <a:spLocks/>
          </p:cNvSpPr>
          <p:nvPr/>
        </p:nvSpPr>
        <p:spPr bwMode="auto">
          <a:xfrm>
            <a:off x="8458200" y="57912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6629400" y="1752600"/>
            <a:ext cx="1447800" cy="838200"/>
          </a:xfrm>
          <a:prstGeom prst="ellipse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6781800" y="3886200"/>
            <a:ext cx="1752600" cy="2057400"/>
          </a:xfrm>
          <a:prstGeom prst="ellipse">
            <a:avLst/>
          </a:prstGeom>
          <a:noFill/>
          <a:ln w="508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152400" y="5562600"/>
            <a:ext cx="6248400" cy="461665"/>
          </a:xfrm>
          <a:prstGeom prst="rect">
            <a:avLst/>
          </a:prstGeom>
          <a:solidFill>
            <a:schemeClr val="accent6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Keep your Hands and Fingers away of line of fire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2"/>
              </a:rPr>
              <a:t>MSE54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3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Learning No23                                                              07/05/2014</a:t>
            </a: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23850" y="1066800"/>
            <a:ext cx="8351838" cy="267765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just">
              <a:defRPr/>
            </a:pPr>
            <a:r>
              <a:rPr lang="en-GB" sz="1200" b="1" spc="40" dirty="0" smtClean="0">
                <a:solidFill>
                  <a:schemeClr val="accent6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Date: 07/05/2014</a:t>
            </a:r>
          </a:p>
          <a:p>
            <a:pPr marL="114300" indent="-114300" algn="just">
              <a:defRPr/>
            </a:pPr>
            <a:r>
              <a:rPr lang="en-US" sz="1200" b="1" spc="40" dirty="0" smtClean="0">
                <a:solidFill>
                  <a:schemeClr val="accent6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Injury: Fingers amputation and fracture</a:t>
            </a: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managers are to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1400" spc="4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your  JHPs and TRICs cover all hazards specific to the job?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1400" spc="4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always prioritize safety over schedule?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1400" spc="4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controls are in place when executing jobs under time-pressure?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1400" spc="4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-109" charset="2"/>
              </a:rPr>
              <a:t>Do you have a system to ensure actions from lateral Learnings are implemented?.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1400" spc="4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-109" charset="2"/>
              </a:rPr>
              <a:t>Is the alert/learning advice understood by the crew members?.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18859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5A5300BE-27C7-46EF-9821-A4B6A9BC5E1E}"/>
</file>

<file path=customXml/itemProps2.xml><?xml version="1.0" encoding="utf-8"?>
<ds:datastoreItem xmlns:ds="http://schemas.openxmlformats.org/officeDocument/2006/customXml" ds:itemID="{DB40AAAF-0DCF-472A-A8A4-5D91EEBE9049}"/>
</file>

<file path=customXml/itemProps3.xml><?xml version="1.0" encoding="utf-8"?>
<ds:datastoreItem xmlns:ds="http://schemas.openxmlformats.org/officeDocument/2006/customXml" ds:itemID="{8971A508-6FE2-4C21-BED3-82F8311E8A0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1640</TotalTime>
  <Words>294</Words>
  <Application>Microsoft Office PowerPoint</Application>
  <PresentationFormat>On-screen Show (4:3)</PresentationFormat>
  <Paragraphs>34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mu55250</cp:lastModifiedBy>
  <cp:revision>146</cp:revision>
  <dcterms:created xsi:type="dcterms:W3CDTF">2001-05-03T06:07:08Z</dcterms:created>
  <dcterms:modified xsi:type="dcterms:W3CDTF">2014-08-12T10:51:03Z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