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262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No21                                                              31/03/2014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pic>
        <p:nvPicPr>
          <p:cNvPr id="7" name="Picture 14" descr="C:\Users\au066\Desktop\img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244600"/>
            <a:ext cx="2327275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C:\Users\au066\Desktop\IMG_079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468688"/>
            <a:ext cx="2322513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6353175" cy="2810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schemeClr val="accent2"/>
                </a:solidFill>
                <a:latin typeface="+mj-lt"/>
              </a:rPr>
              <a:t>Date</a:t>
            </a:r>
            <a:r>
              <a:rPr lang="en-GB" sz="1200" b="1" dirty="0">
                <a:solidFill>
                  <a:schemeClr val="accent2"/>
                </a:solidFill>
                <a:latin typeface="+mj-lt"/>
              </a:rPr>
              <a:t>:</a:t>
            </a:r>
            <a:r>
              <a:rPr lang="en-US" sz="1200" b="1" dirty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200" b="1" dirty="0" smtClean="0">
                <a:solidFill>
                  <a:schemeClr val="accent2"/>
                </a:solidFill>
                <a:latin typeface="+mj-lt"/>
              </a:rPr>
              <a:t>31/03/2014</a:t>
            </a:r>
          </a:p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2"/>
                </a:solidFill>
                <a:latin typeface="+mj-lt"/>
              </a:rPr>
              <a:t>Injury: Leg and Hand fracture</a:t>
            </a: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>
              <a:defRPr/>
            </a:pPr>
            <a:r>
              <a:rPr lang="en-US" sz="1200" dirty="0" smtClean="0">
                <a:latin typeface="+mj-lt"/>
              </a:rPr>
              <a:t>A Derrick Man struck </a:t>
            </a:r>
            <a:r>
              <a:rPr lang="en-US" sz="1200" dirty="0">
                <a:latin typeface="+mj-lt"/>
              </a:rPr>
              <a:t>by a rotating pony rod bar which was left on </a:t>
            </a:r>
            <a:r>
              <a:rPr lang="en-US" sz="1200" dirty="0" smtClean="0">
                <a:latin typeface="+mj-lt"/>
              </a:rPr>
              <a:t>a </a:t>
            </a:r>
            <a:r>
              <a:rPr lang="en-US" sz="1200" dirty="0">
                <a:latin typeface="+mj-lt"/>
              </a:rPr>
              <a:t>Mud Pump after </a:t>
            </a:r>
            <a:r>
              <a:rPr lang="en-US" sz="1200" dirty="0" smtClean="0">
                <a:latin typeface="+mj-lt"/>
              </a:rPr>
              <a:t>maintenance.</a:t>
            </a:r>
            <a:endParaRPr lang="en-US" sz="1200" dirty="0">
              <a:latin typeface="+mj-lt"/>
            </a:endParaRP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chemeClr val="accent2"/>
                </a:solidFill>
                <a:latin typeface="+mj-lt"/>
              </a:rPr>
              <a:t>Your 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learning from this </a:t>
            </a:r>
            <a:r>
              <a:rPr lang="en-US" sz="1400" b="1" dirty="0" smtClean="0">
                <a:solidFill>
                  <a:schemeClr val="accent2"/>
                </a:solidFill>
                <a:latin typeface="+mj-lt"/>
              </a:rPr>
              <a:t>incident…</a:t>
            </a:r>
            <a:endParaRPr lang="en-US" sz="1400" dirty="0">
              <a:solidFill>
                <a:schemeClr val="accent2"/>
              </a:solidFill>
              <a:latin typeface="+mj-lt"/>
            </a:endParaRP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Ensure work areas are safe </a:t>
            </a:r>
            <a:r>
              <a:rPr lang="en-US" sz="1200" dirty="0" smtClean="0">
                <a:latin typeface="+mj-lt"/>
              </a:rPr>
              <a:t>before commencing operations.</a:t>
            </a:r>
            <a:endParaRPr lang="en-US" sz="1200" dirty="0">
              <a:latin typeface="+mj-lt"/>
            </a:endParaRP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Ensure lock out &amp; tag out system is implemented by applying 3 </a:t>
            </a:r>
            <a:r>
              <a:rPr lang="en-US" sz="1200" dirty="0" smtClean="0">
                <a:latin typeface="+mj-lt"/>
              </a:rPr>
              <a:t>padlocks.</a:t>
            </a:r>
            <a:endParaRPr lang="en-US" sz="1200" dirty="0">
              <a:latin typeface="+mj-lt"/>
            </a:endParaRP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Always make sure </a:t>
            </a:r>
            <a:r>
              <a:rPr lang="en-US" sz="1200" dirty="0" smtClean="0">
                <a:latin typeface="+mj-lt"/>
              </a:rPr>
              <a:t>that Original Equipment Manufacturer (OEM) </a:t>
            </a:r>
            <a:r>
              <a:rPr lang="en-US" sz="1200" dirty="0">
                <a:latin typeface="+mj-lt"/>
              </a:rPr>
              <a:t>tool is used to rotate the </a:t>
            </a:r>
            <a:r>
              <a:rPr lang="en-US" sz="1200" dirty="0" smtClean="0">
                <a:latin typeface="+mj-lt"/>
              </a:rPr>
              <a:t>pony rod bar and never </a:t>
            </a:r>
            <a:r>
              <a:rPr lang="en-US" sz="1200" dirty="0">
                <a:latin typeface="+mj-lt"/>
              </a:rPr>
              <a:t>use/accept home made tools.</a:t>
            </a: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Ensure that sufficient </a:t>
            </a:r>
            <a:r>
              <a:rPr lang="en-US" sz="1200" dirty="0" smtClean="0">
                <a:latin typeface="+mj-lt"/>
              </a:rPr>
              <a:t>lighting </a:t>
            </a:r>
            <a:r>
              <a:rPr lang="en-US" sz="1200" dirty="0">
                <a:latin typeface="+mj-lt"/>
              </a:rPr>
              <a:t>is available in work areas</a:t>
            </a: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Always make sure </a:t>
            </a:r>
            <a:r>
              <a:rPr lang="en-US" sz="1200" dirty="0" smtClean="0">
                <a:latin typeface="+mj-lt"/>
              </a:rPr>
              <a:t>that pony rod bar </a:t>
            </a:r>
            <a:r>
              <a:rPr lang="en-US" sz="1200" dirty="0">
                <a:latin typeface="+mj-lt"/>
              </a:rPr>
              <a:t>is removed prior to </a:t>
            </a:r>
            <a:r>
              <a:rPr lang="en-US" sz="1200" dirty="0" smtClean="0">
                <a:latin typeface="+mj-lt"/>
              </a:rPr>
              <a:t>operating </a:t>
            </a:r>
            <a:r>
              <a:rPr lang="en-US" sz="1200" dirty="0">
                <a:latin typeface="+mj-lt"/>
              </a:rPr>
              <a:t>the mud </a:t>
            </a:r>
            <a:r>
              <a:rPr lang="en-US" sz="1200" dirty="0" smtClean="0">
                <a:latin typeface="+mj-lt"/>
              </a:rPr>
              <a:t>pump</a:t>
            </a:r>
            <a:endParaRPr lang="en-US" sz="1200" dirty="0">
              <a:latin typeface="+mj-lt"/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76200" y="4648200"/>
            <a:ext cx="6400800" cy="609398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">
              <a:lnSpc>
                <a:spcPct val="105000"/>
              </a:lnSpc>
              <a:spcBef>
                <a:spcPct val="5000"/>
              </a:spcBef>
              <a:buSzPct val="125000"/>
              <a:tabLst>
                <a:tab pos="225425" algn="l"/>
              </a:tabLst>
              <a:defRPr/>
            </a:pPr>
            <a:r>
              <a:rPr lang="en-US" sz="1600" dirty="0">
                <a:solidFill>
                  <a:srgbClr val="FFFF00"/>
                </a:solidFill>
                <a:latin typeface="+mj-lt"/>
              </a:rPr>
              <a:t>Do not de-isolate </a:t>
            </a:r>
            <a:r>
              <a:rPr lang="en-US" sz="1600" dirty="0" smtClean="0">
                <a:solidFill>
                  <a:srgbClr val="FFFF00"/>
                </a:solidFill>
                <a:latin typeface="+mj-lt"/>
              </a:rPr>
              <a:t>mud pump </a:t>
            </a:r>
            <a:r>
              <a:rPr lang="en-US" sz="1600" dirty="0">
                <a:solidFill>
                  <a:srgbClr val="FFFF00"/>
                </a:solidFill>
                <a:latin typeface="+mj-lt"/>
              </a:rPr>
              <a:t>until </a:t>
            </a:r>
            <a:r>
              <a:rPr lang="en-US" sz="1600" dirty="0" smtClean="0">
                <a:solidFill>
                  <a:srgbClr val="FFFF00"/>
                </a:solidFill>
                <a:latin typeface="+mj-lt"/>
              </a:rPr>
              <a:t>pony rod bar is removed and all </a:t>
            </a:r>
            <a:r>
              <a:rPr lang="en-US" sz="1600" dirty="0">
                <a:solidFill>
                  <a:srgbClr val="FFFF00"/>
                </a:solidFill>
                <a:latin typeface="+mj-lt"/>
              </a:rPr>
              <a:t>safety precautions are taken 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7391400" y="1219200"/>
            <a:ext cx="1600200" cy="36933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6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One Pad-Lock</a:t>
            </a: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7467600" y="4992469"/>
            <a:ext cx="1447800" cy="64633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6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Must </a:t>
            </a:r>
            <a:r>
              <a:rPr lang="en-US" altLang="en-US" sz="1800" b="1" dirty="0" smtClean="0">
                <a:solidFill>
                  <a:srgbClr val="FF0000"/>
                </a:solidFill>
              </a:rPr>
              <a:t>be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</a:rPr>
              <a:t>3 Pad-Lock </a:t>
            </a:r>
          </a:p>
        </p:txBody>
      </p:sp>
      <p:grpSp>
        <p:nvGrpSpPr>
          <p:cNvPr id="13" name="Group 131"/>
          <p:cNvGrpSpPr>
            <a:grpSpLocks/>
          </p:cNvGrpSpPr>
          <p:nvPr/>
        </p:nvGrpSpPr>
        <p:grpSpPr bwMode="auto">
          <a:xfrm>
            <a:off x="6781800" y="2819400"/>
            <a:ext cx="304800" cy="457200"/>
            <a:chOff x="3504" y="544"/>
            <a:chExt cx="2287" cy="1855"/>
          </a:xfrm>
        </p:grpSpPr>
        <p:sp>
          <p:nvSpPr>
            <p:cNvPr id="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Freeform 132"/>
          <p:cNvSpPr>
            <a:spLocks/>
          </p:cNvSpPr>
          <p:nvPr/>
        </p:nvSpPr>
        <p:spPr bwMode="auto">
          <a:xfrm>
            <a:off x="6705600" y="5181600"/>
            <a:ext cx="381000" cy="3810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No21                                                              31/03/2014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8351838" cy="31393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</a:rPr>
              <a:t>  31/03/2014</a:t>
            </a:r>
          </a:p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</a:rPr>
              <a:t>Injury: Leg and Hand fracture</a:t>
            </a:r>
          </a:p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chemeClr val="accent6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chemeClr val="accent6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spc="4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requirement to inspect the work site on completion of the job?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isolator available in night shift?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junior mechanic / electrician aware about PTW &amp; Lock Out &amp; Tag Out (LOTO) requirement?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ensure that task relevant Job Safety Analysis (JSA) / Drilling Operation Procedure (DOP) are communicated to all involved personnel</a:t>
            </a: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members?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HSE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18857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CD8411C-5CA2-4229-B5B8-59F7A8104BB8}"/>
</file>

<file path=customXml/itemProps2.xml><?xml version="1.0" encoding="utf-8"?>
<ds:datastoreItem xmlns:ds="http://schemas.openxmlformats.org/officeDocument/2006/customXml" ds:itemID="{702823A2-F589-4BDE-BD7B-3ABC5D35C8C3}"/>
</file>

<file path=customXml/itemProps3.xml><?xml version="1.0" encoding="utf-8"?>
<ds:datastoreItem xmlns:ds="http://schemas.openxmlformats.org/officeDocument/2006/customXml" ds:itemID="{53B8C567-1D10-44C9-B796-5F5AC2B71BD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</TotalTime>
  <Words>338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147</cp:revision>
  <dcterms:created xsi:type="dcterms:W3CDTF">2001-05-03T06:07:08Z</dcterms:created>
  <dcterms:modified xsi:type="dcterms:W3CDTF">2014-08-12T10:47:12Z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