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5" r:id="rId2"/>
    <p:sldId id="26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85D7"/>
    <a:srgbClr val="5DD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14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C5A89C-F310-4B09-BFF9-9AE7E9730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C7E593-5981-4A10-A638-46ED3433B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DDD7CF8-826C-4EAD-9C4E-022CC4725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ECC799C-25FE-4C08-8A12-B3B3E5265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4EB0343-92F4-423D-84C1-8B26F61D2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6600C4-9961-444A-8BFF-D87D7E82B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B2CDF5-6674-432C-8BEB-FD9BC991D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dointernet/hseforcontractors/Pages/OnlineLibrary1.aspx" TargetMode="External"/><Relationship Id="rId2" Type="http://schemas.openxmlformats.org/officeDocument/2006/relationships/hyperlink" Target="mailto:talib.z.shaqsi@pdo.co.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dointernet/hseforcontractors/Pages/OnlineLibrary1.aspx" TargetMode="External"/><Relationship Id="rId2" Type="http://schemas.openxmlformats.org/officeDocument/2006/relationships/hyperlink" Target="mailto:talib.z.shaqsi@pdo.co.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799C-25FE-4C08-8A12-B3B3E526506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Use this Alert: Discuss in Tool Box Talks and HSE Meetings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 Distribute to contractors  Post on HSE Notice Boards  Include in site HSE Induction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 smtClean="0">
                <a:latin typeface="+mn-lt"/>
                <a:cs typeface="Calibri" pitchFamily="34" charset="0"/>
              </a:rPr>
              <a:t>Contact</a:t>
            </a:r>
            <a:r>
              <a:rPr lang="en-US" sz="1000" b="0" dirty="0" smtClean="0">
                <a:latin typeface="+mn-lt"/>
                <a:cs typeface="Calibri" pitchFamily="34" charset="0"/>
                <a:hlinkClick r:id="rId2"/>
              </a:rPr>
              <a:t>:  </a:t>
            </a:r>
            <a:r>
              <a:rPr lang="en-US" sz="1000" b="0" dirty="0" smtClean="0">
                <a:solidFill>
                  <a:srgbClr val="0070C0"/>
                </a:solidFill>
                <a:latin typeface="+mn-lt"/>
                <a:cs typeface="Calibri" pitchFamily="34" charset="0"/>
                <a:hlinkClick r:id="rId2"/>
              </a:rPr>
              <a:t>MSE54</a:t>
            </a:r>
            <a:r>
              <a:rPr lang="en-US" sz="1000" b="0" dirty="0" smtClean="0">
                <a:latin typeface="+mn-lt"/>
                <a:cs typeface="Calibri" pitchFamily="34" charset="0"/>
                <a:hlinkClick r:id="rId2"/>
              </a:rPr>
              <a:t> </a:t>
            </a:r>
            <a:r>
              <a:rPr lang="en-US" sz="1000" b="0" dirty="0" smtClean="0">
                <a:latin typeface="+mn-lt"/>
                <a:cs typeface="Calibri" pitchFamily="34" charset="0"/>
              </a:rPr>
              <a:t>for further information or visit the </a:t>
            </a:r>
            <a:r>
              <a:rPr lang="en-US" sz="1000" b="0" dirty="0" smtClean="0">
                <a:latin typeface="+mn-lt"/>
                <a:cs typeface="Calibri" pitchFamily="34" charset="0"/>
                <a:hlinkClick r:id="rId3"/>
              </a:rPr>
              <a:t>HSE Website</a:t>
            </a:r>
            <a:r>
              <a:rPr lang="en-US" sz="1000" b="0" dirty="0" smtClean="0">
                <a:latin typeface="+mn-lt"/>
                <a:cs typeface="Calibri" pitchFamily="34" charset="0"/>
              </a:rPr>
              <a:t>                                 Learning No                                                              /0/2014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-51375"/>
            <a:ext cx="91440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GB" sz="3200" b="1" dirty="0" smtClean="0">
                <a:solidFill>
                  <a:srgbClr val="0000FF"/>
                </a:solidFill>
              </a:rPr>
              <a:t>PDO Safety Advice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-114300">
              <a:defRPr/>
            </a:pPr>
            <a:r>
              <a:rPr lang="en-US" sz="1200" b="1" dirty="0" smtClean="0"/>
              <a:t> </a:t>
            </a:r>
            <a:r>
              <a:rPr lang="en-GB" sz="12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Date : 04/03/2014 </a:t>
            </a:r>
          </a:p>
          <a:p>
            <a:pPr marL="114300" indent="-114300">
              <a:defRPr/>
            </a:pPr>
            <a:r>
              <a:rPr lang="en-US" sz="12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Injury: Rib Fracture</a:t>
            </a:r>
            <a:endParaRPr lang="en-GB" sz="12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b="1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What happened? 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two man crew ( Rigger &amp; Bucket Truck Operator) were asked to remove temporary wooden piping supports at a pipe rack using a handsaw. While attempting to position themselves within the bucket the control of the bucket, it was accidently engaged by a strap of the safety harness of the rigger. The bucket moved trapping the rigger between the guard rail of the bucket and the pipe rack structure, causing injury to rigger. </a:t>
            </a:r>
          </a:p>
          <a:p>
            <a:endParaRPr lang="en-US" sz="1200" b="1" dirty="0" smtClean="0"/>
          </a:p>
          <a:p>
            <a:r>
              <a:rPr lang="en-US" sz="1600" b="1" dirty="0" smtClean="0">
                <a:solidFill>
                  <a:schemeClr val="accent6"/>
                </a:solidFill>
              </a:rPr>
              <a:t>Your learning from this incident.. 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Ensure that bucket is in correct position </a:t>
            </a:r>
          </a:p>
          <a:p>
            <a:pPr marL="112713" indent="-112713">
              <a:buFont typeface="Arial" pitchFamily="34" charset="0"/>
              <a:buChar char="•"/>
              <a:tabLst>
                <a:tab pos="112713" algn="l"/>
              </a:tabLst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Ensure that you have enough room to move around in the bucket</a:t>
            </a:r>
          </a:p>
          <a:p>
            <a:pPr marL="112713" indent="-112713">
              <a:buFont typeface="Arial" pitchFamily="34" charset="0"/>
              <a:buChar char="•"/>
              <a:tabLst>
                <a:tab pos="112713" algn="l"/>
              </a:tabLst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Ensure an operation manual is available and understood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914401"/>
            <a:ext cx="2462213" cy="28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886200"/>
            <a:ext cx="3414713" cy="236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131"/>
          <p:cNvGrpSpPr>
            <a:grpSpLocks/>
          </p:cNvGrpSpPr>
          <p:nvPr/>
        </p:nvGrpSpPr>
        <p:grpSpPr bwMode="auto">
          <a:xfrm>
            <a:off x="8426450" y="3124200"/>
            <a:ext cx="336550" cy="544513"/>
            <a:chOff x="3504" y="544"/>
            <a:chExt cx="2287" cy="1855"/>
          </a:xfrm>
        </p:grpSpPr>
        <p:sp>
          <p:nvSpPr>
            <p:cNvPr id="10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32"/>
          <p:cNvSpPr>
            <a:spLocks/>
          </p:cNvSpPr>
          <p:nvPr/>
        </p:nvSpPr>
        <p:spPr bwMode="auto">
          <a:xfrm>
            <a:off x="8305800" y="57150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8600" y="4927937"/>
            <a:ext cx="5165340" cy="707886"/>
          </a:xfrm>
          <a:prstGeom prst="rect">
            <a:avLst/>
          </a:prstGeom>
          <a:solidFill>
            <a:srgbClr val="003366"/>
          </a:solidFill>
          <a:ln w="31750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87338" algn="l"/>
              </a:tabLst>
              <a:defRPr/>
            </a:pPr>
            <a:r>
              <a:rPr lang="en-US" sz="2000" b="1" dirty="0" smtClean="0">
                <a:solidFill>
                  <a:srgbClr val="FFFF66"/>
                </a:solidFill>
                <a:cs typeface="Calibri" pitchFamily="34" charset="0"/>
              </a:rPr>
              <a:t>Always use the right means of access for  working at heights jobs</a:t>
            </a:r>
            <a:endParaRPr lang="en-US" sz="2000" b="1" dirty="0">
              <a:solidFill>
                <a:srgbClr val="FFFF66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799C-25FE-4C08-8A12-B3B3E526506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Distribute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to contractors  Post on HSE Notice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Boards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 smtClean="0">
                <a:latin typeface="+mn-lt"/>
                <a:cs typeface="Calibri" pitchFamily="34" charset="0"/>
              </a:rPr>
              <a:t>Contact</a:t>
            </a:r>
            <a:r>
              <a:rPr lang="en-US" sz="1000" b="0" dirty="0" smtClean="0">
                <a:latin typeface="+mn-lt"/>
                <a:cs typeface="Calibri" pitchFamily="34" charset="0"/>
                <a:hlinkClick r:id="rId2"/>
              </a:rPr>
              <a:t>:  </a:t>
            </a:r>
            <a:r>
              <a:rPr lang="en-US" sz="1000" b="0" dirty="0" smtClean="0">
                <a:solidFill>
                  <a:srgbClr val="0070C0"/>
                </a:solidFill>
                <a:latin typeface="+mn-lt"/>
                <a:cs typeface="Calibri" pitchFamily="34" charset="0"/>
                <a:hlinkClick r:id="rId2"/>
              </a:rPr>
              <a:t>MSE54</a:t>
            </a:r>
            <a:r>
              <a:rPr lang="en-US" sz="1000" b="0" dirty="0" smtClean="0">
                <a:latin typeface="+mn-lt"/>
                <a:cs typeface="Calibri" pitchFamily="34" charset="0"/>
                <a:hlinkClick r:id="rId2"/>
              </a:rPr>
              <a:t> </a:t>
            </a:r>
            <a:r>
              <a:rPr lang="en-US" sz="1000" b="0" dirty="0" smtClean="0">
                <a:latin typeface="+mn-lt"/>
                <a:cs typeface="Calibri" pitchFamily="34" charset="0"/>
              </a:rPr>
              <a:t>for further information or visit the </a:t>
            </a:r>
            <a:r>
              <a:rPr lang="en-US" sz="1000" b="0" dirty="0" smtClean="0">
                <a:latin typeface="+mn-lt"/>
                <a:cs typeface="Calibri" pitchFamily="34" charset="0"/>
                <a:hlinkClick r:id="rId3"/>
              </a:rPr>
              <a:t>HSE Website</a:t>
            </a:r>
            <a:r>
              <a:rPr lang="en-US" sz="1000" b="0" dirty="0" smtClean="0">
                <a:latin typeface="+mn-lt"/>
                <a:cs typeface="Calibri" pitchFamily="34" charset="0"/>
              </a:rPr>
              <a:t>                                 Learning No24                                                              04/03/2014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rgbClr val="0000FF"/>
                </a:solidFill>
              </a:rPr>
              <a:t>Management learning's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228600" y="10668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sz="12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Date : 04/03/2014 </a:t>
            </a:r>
          </a:p>
          <a:p>
            <a:pPr marL="114300" indent="-114300">
              <a:defRPr/>
            </a:pPr>
            <a:r>
              <a:rPr lang="en-US" sz="12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Injury: Rib Fracture</a:t>
            </a:r>
            <a:endParaRPr lang="en-GB" sz="12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defRPr/>
            </a:pPr>
            <a:endParaRPr lang="en-US" sz="1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 a learning from this incident and ensure continual improvement all contract managers are to review their HSE HEMP against the questions asked below</a:t>
            </a:r>
          </a:p>
          <a:p>
            <a:pPr marL="342900" indent="-342900">
              <a:defRPr/>
            </a:pPr>
            <a:endParaRPr lang="en-US" sz="1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2713" indent="-112713">
              <a:buFont typeface="Arial" pitchFamily="34" charset="0"/>
              <a:buChar char="•"/>
              <a:defRPr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-109" charset="2"/>
              </a:rPr>
              <a:t>Do you have a specific job risk assessments?</a:t>
            </a:r>
          </a:p>
          <a:p>
            <a:pPr marL="112713" indent="-112713">
              <a:buFont typeface="Arial" pitchFamily="34" charset="0"/>
              <a:buChar char="•"/>
              <a:defRPr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-109" charset="2"/>
              </a:rPr>
              <a:t>Are you sure the emergency lowering procedure is known and practiced? </a:t>
            </a:r>
          </a:p>
          <a:p>
            <a:pPr marL="112713" indent="-112713">
              <a:buFont typeface="Arial" pitchFamily="34" charset="0"/>
              <a:buChar char="•"/>
              <a:defRPr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-109" charset="2"/>
              </a:rPr>
              <a:t>Do you ensure that work at height policy is followed?  </a:t>
            </a:r>
          </a:p>
          <a:p>
            <a:pPr marL="112713" lvl="0" indent="-112713">
              <a:buFont typeface="Arial" pitchFamily="34" charset="0"/>
              <a:buChar char="•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-109" charset="2"/>
              </a:rPr>
              <a:t>Do you have a system to ensure actions from lateral Learnings are implemented?</a:t>
            </a:r>
          </a:p>
          <a:p>
            <a:pPr marL="112713" lvl="0" indent="-112713">
              <a:buFont typeface="Arial" pitchFamily="34" charset="0"/>
              <a:buChar char="•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-109" charset="2"/>
              </a:rPr>
              <a:t>Is the alert/learning advice understood by the crew members?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18860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BACDCF88-1E6D-42B2-AEE1-8E282BC15CD4}"/>
</file>

<file path=customXml/itemProps2.xml><?xml version="1.0" encoding="utf-8"?>
<ds:datastoreItem xmlns:ds="http://schemas.openxmlformats.org/officeDocument/2006/customXml" ds:itemID="{C7E84963-BDB8-4497-8D7C-B3E640D48782}"/>
</file>

<file path=customXml/itemProps3.xml><?xml version="1.0" encoding="utf-8"?>
<ds:datastoreItem xmlns:ds="http://schemas.openxmlformats.org/officeDocument/2006/customXml" ds:itemID="{60907815-3D6C-42CC-9DF6-17AA9A81443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297</Words>
  <Application>Microsoft Office PowerPoint</Application>
  <PresentationFormat>On-screen Show (4:3)</PresentationFormat>
  <Paragraphs>29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Slide 1</vt:lpstr>
      <vt:lpstr>Slide 2</vt:lpstr>
    </vt:vector>
  </TitlesOfParts>
  <Company>Shell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mu55250</cp:lastModifiedBy>
  <cp:revision>147</cp:revision>
  <dcterms:created xsi:type="dcterms:W3CDTF">2001-05-03T06:07:08Z</dcterms:created>
  <dcterms:modified xsi:type="dcterms:W3CDTF">2014-08-12T10:53:08Z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