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2142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No15                                                              22/02/2014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838200"/>
            <a:ext cx="4315769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200" b="1" dirty="0">
                <a:solidFill>
                  <a:srgbClr val="000099"/>
                </a:solidFill>
                <a:latin typeface="Tahoma" pitchFamily="34" charset="0"/>
              </a:rPr>
              <a:t>Date : </a:t>
            </a:r>
            <a:r>
              <a:rPr lang="en-US" sz="1200" b="1" dirty="0">
                <a:solidFill>
                  <a:srgbClr val="0000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000099"/>
                </a:solidFill>
                <a:latin typeface="Tahoma" pitchFamily="34" charset="0"/>
              </a:rPr>
              <a:t>22/02/2014 </a:t>
            </a:r>
          </a:p>
          <a:p>
            <a:pPr algn="just"/>
            <a:r>
              <a:rPr lang="en-US" sz="1200" b="1" dirty="0" smtClean="0">
                <a:solidFill>
                  <a:srgbClr val="000099"/>
                </a:solidFill>
                <a:latin typeface="Tahoma" pitchFamily="34" charset="0"/>
              </a:rPr>
              <a:t>Non Accidental Death (NAD)</a:t>
            </a:r>
            <a:r>
              <a:rPr lang="en-US" sz="1300" b="1" dirty="0">
                <a:solidFill>
                  <a:srgbClr val="000099"/>
                </a:solidFill>
                <a:latin typeface="Tahoma" pitchFamily="34" charset="0"/>
              </a:rPr>
              <a:t>	</a:t>
            </a:r>
          </a:p>
          <a:p>
            <a:pPr algn="just"/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heavy duty driver collapsed inside his room while shifting stuff in his room, he experienced shortness of breath and ?chest discomfort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GB" sz="1200" strike="sngStrike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n-GB" sz="1600" b="1" u="sng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GB" sz="1600" b="1" u="sng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Your learning from this incident...</a:t>
            </a:r>
            <a:endParaRPr lang="en-US" sz="1800" b="1" dirty="0">
              <a:solidFill>
                <a:srgbClr val="333399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endParaRPr lang="en-GB" sz="1200" b="1" u="sng" dirty="0" smtClean="0">
              <a:solidFill>
                <a:srgbClr val="003399"/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Have your periodic medical fitness done.</a:t>
            </a:r>
          </a:p>
          <a:p>
            <a:pPr algn="just">
              <a:buFont typeface="Arial" charset="0"/>
              <a:buChar char="•"/>
            </a:pPr>
            <a:r>
              <a:rPr lang="en-GB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Live healthy. Stop smoking, go for regular exercise, and eat healthy food.</a:t>
            </a:r>
          </a:p>
          <a:p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72000" y="838200"/>
            <a:ext cx="4371031" cy="5867400"/>
            <a:chOff x="4414381" y="900953"/>
            <a:chExt cx="4501019" cy="5867400"/>
          </a:xfrm>
        </p:grpSpPr>
        <p:pic>
          <p:nvPicPr>
            <p:cNvPr id="9" name="Picture 8" descr="cpr-lay-rescuer-algo.jpeg"/>
            <p:cNvPicPr>
              <a:picLocks noChangeAspect="1"/>
            </p:cNvPicPr>
            <p:nvPr/>
          </p:nvPicPr>
          <p:blipFill>
            <a:blip r:embed="rId4" cstate="print"/>
            <a:srcRect t="3922"/>
            <a:stretch>
              <a:fillRect/>
            </a:stretch>
          </p:blipFill>
          <p:spPr>
            <a:xfrm>
              <a:off x="4414381" y="900953"/>
              <a:ext cx="4501019" cy="5867400"/>
            </a:xfrm>
            <a:prstGeom prst="rect">
              <a:avLst/>
            </a:prstGeom>
          </p:spPr>
        </p:pic>
        <p:pic>
          <p:nvPicPr>
            <p:cNvPr id="10" name="Picture 2" descr="heart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780083" y="927101"/>
              <a:ext cx="1099458" cy="1282700"/>
            </a:xfrm>
            <a:prstGeom prst="rect">
              <a:avLst/>
            </a:prstGeom>
            <a:noFill/>
          </p:spPr>
        </p:pic>
      </p:grp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52400" y="5181600"/>
            <a:ext cx="4191001" cy="830997"/>
          </a:xfrm>
          <a:prstGeom prst="rect">
            <a:avLst/>
          </a:prstGeom>
          <a:solidFill>
            <a:srgbClr val="003366"/>
          </a:solidFill>
          <a:ln w="3175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Ask for immediate attention from your Clinic when you feel chest pain or shortness of breath </a:t>
            </a:r>
            <a:endParaRPr lang="en-US" altLang="en-US" sz="1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No15                                                              22/02/2014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838200"/>
            <a:ext cx="8628062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en-GB" sz="1200" b="1" dirty="0" smtClean="0">
                <a:solidFill>
                  <a:srgbClr val="000099"/>
                </a:solidFill>
                <a:latin typeface="Tahoma" pitchFamily="34" charset="0"/>
              </a:rPr>
              <a:t>Date : </a:t>
            </a:r>
            <a:r>
              <a:rPr lang="en-US" sz="1200" b="1" dirty="0" smtClean="0">
                <a:solidFill>
                  <a:srgbClr val="000099"/>
                </a:solidFill>
                <a:latin typeface="Tahoma" pitchFamily="34" charset="0"/>
              </a:rPr>
              <a:t> 22/02/2014 </a:t>
            </a:r>
          </a:p>
          <a:p>
            <a:pPr algn="just"/>
            <a:r>
              <a:rPr lang="en-US" sz="1200" b="1" dirty="0" smtClean="0">
                <a:solidFill>
                  <a:srgbClr val="0000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000099"/>
                </a:solidFill>
                <a:latin typeface="Tahoma" pitchFamily="34" charset="0"/>
              </a:rPr>
              <a:t>Non Accidental Death (NAD)</a:t>
            </a:r>
            <a:endParaRPr lang="en-GB" altLang="en-US" sz="1200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eaLnBrk="1" hangingPunct="1"/>
            <a:endParaRPr lang="en-US" sz="16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FF0000"/>
                </a:solidFill>
              </a:rPr>
              <a:t>As </a:t>
            </a:r>
            <a:r>
              <a:rPr lang="en-US" sz="1600" b="1" dirty="0" smtClean="0">
                <a:solidFill>
                  <a:srgbClr val="FF0000"/>
                </a:solidFill>
              </a:rPr>
              <a:t>a learning from this incident and ensure continual improvement all contract</a:t>
            </a:r>
          </a:p>
          <a:p>
            <a:pPr eaLnBrk="1" hangingPunct="1"/>
            <a:r>
              <a:rPr lang="en-US" sz="1600" b="1" dirty="0" smtClean="0">
                <a:solidFill>
                  <a:srgbClr val="FF0000"/>
                </a:solidFill>
              </a:rPr>
              <a:t>managers are to review their HSE HEMP against the questions asked below</a:t>
            </a:r>
          </a:p>
          <a:p>
            <a:pPr eaLnBrk="1" hangingPunct="1"/>
            <a:endParaRPr lang="en-GB" altLang="en-US" sz="1600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altLang="en-US" sz="16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GB" alt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you possess all your hired/ sub-contractor employees fitness to work medical records?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alt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Do </a:t>
            </a:r>
            <a:r>
              <a:rPr lang="en-GB" alt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you run regular health and lifestyle campaigns?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alt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Do </a:t>
            </a:r>
            <a:r>
              <a:rPr lang="en-GB" alt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you regularly monitor the health and </a:t>
            </a:r>
            <a:r>
              <a:rPr lang="en-US" alt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fitness to work of your </a:t>
            </a:r>
            <a:r>
              <a:rPr lang="en-US" alt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employees including hired/ </a:t>
            </a:r>
            <a:r>
              <a:rPr lang="en-US" alt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sub-contractor employees?</a:t>
            </a:r>
            <a:endParaRPr lang="en-US" alt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HSE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18861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AFD261A-CC5D-4D8B-9C86-957221868DC8}"/>
</file>

<file path=customXml/itemProps2.xml><?xml version="1.0" encoding="utf-8"?>
<ds:datastoreItem xmlns:ds="http://schemas.openxmlformats.org/officeDocument/2006/customXml" ds:itemID="{ACF4D842-B02C-4BC8-87C7-C7D523AEE3E3}"/>
</file>

<file path=customXml/itemProps3.xml><?xml version="1.0" encoding="utf-8"?>
<ds:datastoreItem xmlns:ds="http://schemas.openxmlformats.org/officeDocument/2006/customXml" ds:itemID="{808B9A67-DD29-49E3-8949-F03E9888C5C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</TotalTime>
  <Words>179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150</cp:revision>
  <dcterms:created xsi:type="dcterms:W3CDTF">2001-05-03T06:07:08Z</dcterms:created>
  <dcterms:modified xsi:type="dcterms:W3CDTF">2014-09-01T05:59:01Z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