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dointernet/hseforcontractors/Pages/OnlineLibrary1.aspx" TargetMode="External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5715000" cy="413959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07.06.2014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Fractured wrist &amp; arm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1588" eaLnBrk="1" hangingPunct="1"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Mechanical </a:t>
            </a:r>
            <a:r>
              <a:rPr lang="en-US" sz="1200" dirty="0">
                <a:latin typeface="Arial" charset="0"/>
                <a:cs typeface="Tahoma" pitchFamily="34" charset="0"/>
              </a:rPr>
              <a:t>Crew foreman was performing a routine Trap Maintenance &amp; Pig Launching activity on the 12” Yibal “B” to “A” gas line near  the Yibal B station. When the crew were attempting to open the launcher door after de-pressurizing the line, the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door swung </a:t>
            </a:r>
            <a:r>
              <a:rPr lang="en-US" sz="1200" dirty="0">
                <a:latin typeface="Arial" charset="0"/>
                <a:cs typeface="Tahoma" pitchFamily="34" charset="0"/>
              </a:rPr>
              <a:t>open violently due to remnant pressure in the line and severely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hits the foreman  </a:t>
            </a:r>
            <a:r>
              <a:rPr lang="en-US" sz="1200" dirty="0">
                <a:latin typeface="Arial" charset="0"/>
                <a:cs typeface="Tahoma" pitchFamily="34" charset="0"/>
              </a:rPr>
              <a:t>both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hands. </a:t>
            </a:r>
            <a:r>
              <a:rPr lang="en-US" sz="1200" dirty="0">
                <a:latin typeface="Arial" charset="0"/>
                <a:cs typeface="Tahoma" pitchFamily="34" charset="0"/>
              </a:rPr>
              <a:t>Two other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crew member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were </a:t>
            </a:r>
            <a:r>
              <a:rPr lang="en-US" sz="1200" dirty="0">
                <a:latin typeface="Arial" charset="0"/>
                <a:cs typeface="Tahoma" pitchFamily="34" charset="0"/>
              </a:rPr>
              <a:t>sustained first aid injuries due to pressure release and due to glancing blow caused by detached door respectively</a:t>
            </a:r>
            <a:r>
              <a:rPr lang="en-US" sz="1200" dirty="0"/>
              <a:t>. </a:t>
            </a:r>
            <a:endParaRPr lang="en-US" sz="1200" dirty="0" smtClean="0"/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228600" indent="112713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Provide </a:t>
            </a:r>
            <a:r>
              <a:rPr lang="en-US" sz="1200" dirty="0">
                <a:latin typeface="Arial" charset="0"/>
                <a:cs typeface="Tahoma" pitchFamily="34" charset="0"/>
              </a:rPr>
              <a:t>safe equipment for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workforce.</a:t>
            </a:r>
            <a:endParaRPr lang="en-US" sz="1200" dirty="0" smtClean="0">
              <a:latin typeface="Arial" charset="0"/>
              <a:cs typeface="Tahoma" pitchFamily="34" charset="0"/>
            </a:endParaRPr>
          </a:p>
          <a:p>
            <a:pPr marL="228600" indent="112713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Never </a:t>
            </a:r>
            <a:r>
              <a:rPr lang="en-US" sz="1200" dirty="0">
                <a:latin typeface="Arial" charset="0"/>
                <a:cs typeface="Tahoma" pitchFamily="34" charset="0"/>
              </a:rPr>
              <a:t>attempt to perform the task when the facility or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equipment is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not </a:t>
            </a:r>
          </a:p>
          <a:p>
            <a:pPr marL="228600" indent="112713"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  meeting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with the standards.</a:t>
            </a:r>
            <a:endParaRPr lang="en-US" sz="1200" dirty="0" smtClean="0">
              <a:latin typeface="Arial" charset="0"/>
              <a:cs typeface="Tahoma" pitchFamily="34" charset="0"/>
            </a:endParaRPr>
          </a:p>
          <a:p>
            <a:pPr marL="228600" indent="112713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Never </a:t>
            </a:r>
            <a:r>
              <a:rPr lang="en-US" sz="1200" dirty="0">
                <a:latin typeface="Arial" charset="0"/>
                <a:cs typeface="Tahoma" pitchFamily="34" charset="0"/>
              </a:rPr>
              <a:t>attempt opening barrel door when bleed screws &amp; safety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interlock</a:t>
            </a:r>
          </a:p>
          <a:p>
            <a:pPr marL="228600" indent="112713"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   are </a:t>
            </a:r>
            <a:r>
              <a:rPr lang="en-US" sz="1200" dirty="0">
                <a:latin typeface="Arial" charset="0"/>
                <a:cs typeface="Tahoma" pitchFamily="34" charset="0"/>
              </a:rPr>
              <a:t>not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present.</a:t>
            </a:r>
          </a:p>
          <a:p>
            <a:pPr marL="228600" indent="112713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Never </a:t>
            </a:r>
            <a:r>
              <a:rPr lang="en-US" sz="1200" dirty="0">
                <a:latin typeface="Arial" charset="0"/>
                <a:cs typeface="Tahoma" pitchFamily="34" charset="0"/>
              </a:rPr>
              <a:t>stand in the line of fire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.</a:t>
            </a:r>
            <a:endParaRPr lang="en-US" sz="1200" dirty="0">
              <a:latin typeface="Arial" charset="0"/>
              <a:cs typeface="Tahoma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763588"/>
            <a:ext cx="3048000" cy="27622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grpSp>
        <p:nvGrpSpPr>
          <p:cNvPr id="9" name="Group 131"/>
          <p:cNvGrpSpPr>
            <a:grpSpLocks/>
          </p:cNvGrpSpPr>
          <p:nvPr/>
        </p:nvGrpSpPr>
        <p:grpSpPr bwMode="auto">
          <a:xfrm>
            <a:off x="8686800" y="2743200"/>
            <a:ext cx="336550" cy="544513"/>
            <a:chOff x="3504" y="544"/>
            <a:chExt cx="2287" cy="1855"/>
          </a:xfrm>
        </p:grpSpPr>
        <p:sp>
          <p:nvSpPr>
            <p:cNvPr id="10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3579813"/>
            <a:ext cx="3048000" cy="3049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Freeform 132"/>
          <p:cNvSpPr>
            <a:spLocks/>
          </p:cNvSpPr>
          <p:nvPr/>
        </p:nvSpPr>
        <p:spPr bwMode="auto">
          <a:xfrm>
            <a:off x="8534400" y="5943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6037263" y="763588"/>
            <a:ext cx="30305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FF00"/>
                </a:solidFill>
              </a:rPr>
              <a:t>Trap Door without Bleed Screws &amp; Safety Lock</a:t>
            </a:r>
          </a:p>
        </p:txBody>
      </p:sp>
      <p:sp>
        <p:nvSpPr>
          <p:cNvPr id="15" name="Oval 3"/>
          <p:cNvSpPr>
            <a:spLocks noChangeArrowheads="1"/>
          </p:cNvSpPr>
          <p:nvPr/>
        </p:nvSpPr>
        <p:spPr bwMode="auto">
          <a:xfrm>
            <a:off x="7561263" y="1103313"/>
            <a:ext cx="668337" cy="619125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6661150" y="2268538"/>
            <a:ext cx="669925" cy="619125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6054725" y="3538538"/>
            <a:ext cx="3030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FF00"/>
                </a:solidFill>
              </a:rPr>
              <a:t>Trap Door with Bleed Screws &amp; Safety Lock</a:t>
            </a:r>
          </a:p>
        </p:txBody>
      </p:sp>
      <p:sp>
        <p:nvSpPr>
          <p:cNvPr id="18" name="Oval 19"/>
          <p:cNvSpPr>
            <a:spLocks noChangeArrowheads="1"/>
          </p:cNvSpPr>
          <p:nvPr/>
        </p:nvSpPr>
        <p:spPr bwMode="auto">
          <a:xfrm>
            <a:off x="7381875" y="3983038"/>
            <a:ext cx="771525" cy="741362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7331075" y="5626100"/>
            <a:ext cx="822325" cy="8509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228600" y="5486400"/>
            <a:ext cx="5638800" cy="584200"/>
          </a:xfrm>
          <a:prstGeom prst="rect">
            <a:avLst/>
          </a:prstGeom>
          <a:solidFill>
            <a:srgbClr val="002060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COMPLY THE PROCEDURES-APPLY EMPOWERMENT TO STOP UNSAFE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WORK. 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4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for </a:t>
            </a:r>
            <a:r>
              <a:rPr lang="en-US" sz="1000" b="0" dirty="0" smtClean="0">
                <a:latin typeface="+mn-lt"/>
                <a:cs typeface="Calibri" pitchFamily="34" charset="0"/>
              </a:rPr>
              <a:t>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29                                                              07/06/2014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29                                                              07/06/2014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8351838" cy="283154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07.06.2014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Fractured wrist &amp; arm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  <a:sym typeface="Wingdings" pitchFamily="2" charset="2"/>
            </a:endParaRPr>
          </a:p>
          <a:p>
            <a:pPr marL="119063" indent="-119063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Are </a:t>
            </a:r>
            <a:r>
              <a:rPr lang="en-US" sz="1400" dirty="0">
                <a:latin typeface="+mj-lt"/>
                <a:sym typeface="Wingdings" pitchFamily="2" charset="2"/>
              </a:rPr>
              <a:t>your pig launchers and receivers having trap doors with bleed screws and safety </a:t>
            </a:r>
            <a:r>
              <a:rPr lang="en-US" sz="1400" dirty="0" smtClean="0">
                <a:latin typeface="+mj-lt"/>
                <a:sym typeface="Wingdings" pitchFamily="2" charset="2"/>
              </a:rPr>
              <a:t>interlock?</a:t>
            </a:r>
          </a:p>
          <a:p>
            <a:pPr marL="119063" indent="-119063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Are </a:t>
            </a:r>
            <a:r>
              <a:rPr lang="en-US" sz="1400" dirty="0">
                <a:latin typeface="+mj-lt"/>
                <a:sym typeface="Wingdings" pitchFamily="2" charset="2"/>
              </a:rPr>
              <a:t>all your safety critical equipment installed as per applicable DEP?</a:t>
            </a:r>
          </a:p>
          <a:p>
            <a:pPr marL="119063" indent="-119063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Are </a:t>
            </a:r>
            <a:r>
              <a:rPr lang="en-US" sz="1400" dirty="0">
                <a:latin typeface="+mj-lt"/>
                <a:sym typeface="Wingdings" pitchFamily="2" charset="2"/>
              </a:rPr>
              <a:t>your crew members aware of the procedure applicable for their activity? </a:t>
            </a:r>
            <a:endParaRPr lang="en-US" sz="1400" dirty="0" smtClean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have a system to ensure actions from lateral Learnings are implemented?</a:t>
            </a:r>
          </a:p>
          <a:p>
            <a:pPr marL="119063" indent="-119063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Is the alert/learning advice understood by the crew members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?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-10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18863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070D683-27A2-4358-B828-DBCE7BDA43E1}"/>
</file>

<file path=customXml/itemProps2.xml><?xml version="1.0" encoding="utf-8"?>
<ds:datastoreItem xmlns:ds="http://schemas.openxmlformats.org/officeDocument/2006/customXml" ds:itemID="{6977807F-95E3-4A89-A6F2-87991A395E26}"/>
</file>

<file path=customXml/itemProps3.xml><?xml version="1.0" encoding="utf-8"?>
<ds:datastoreItem xmlns:ds="http://schemas.openxmlformats.org/officeDocument/2006/customXml" ds:itemID="{545BCE21-A010-4A65-B505-8807A568F41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1616</TotalTime>
  <Words>361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142</cp:revision>
  <dcterms:created xsi:type="dcterms:W3CDTF">2001-05-03T06:07:08Z</dcterms:created>
  <dcterms:modified xsi:type="dcterms:W3CDTF">2014-09-22T06:16:23Z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