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heme/theme1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5" r:id="rId2"/>
    <p:sldId id="266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A85D7"/>
    <a:srgbClr val="5DD5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2C5A89C-F310-4B09-BFF9-9AE7E97301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0C7E593-5981-4A10-A638-46ED3433BB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EDDD7CF8-826C-4EAD-9C4E-022CC47256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5ECC799C-25FE-4C08-8A12-B3B3E52650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4EB0343-92F4-423D-84C1-8B26F61D24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96600C4-9961-444A-8BFF-D87D7E82BF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3B2CDF5-6674-432C-8BEB-FD9BC991DE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pdointernet/hseforcontractors/Pages/OnlineLibrary1.aspx" TargetMode="External"/><Relationship Id="rId4" Type="http://schemas.openxmlformats.org/officeDocument/2006/relationships/hyperlink" Target="mailto:talib.z.shaqsi@pdo.co.o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pdointernet/hseforcontractors/Pages/OnlineLibrary1.aspx" TargetMode="External"/><Relationship Id="rId2" Type="http://schemas.openxmlformats.org/officeDocument/2006/relationships/hyperlink" Target="mailto:talib.z.shaqsi@pdo.co.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CC799C-25FE-4C08-8A12-B3B3E526506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Use this Alert: Discuss in Tool Box Talks and HSE Meetings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 Distribute to contractors  Post on HSE Notice Boards  Include in site HSE Induction</a:t>
            </a:r>
            <a:endParaRPr lang="en-US" sz="1050" b="1" dirty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0" y="-51375"/>
            <a:ext cx="9144000" cy="58477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GB" sz="3200" b="1" dirty="0" smtClean="0">
                <a:solidFill>
                  <a:srgbClr val="0000FF"/>
                </a:solidFill>
              </a:rPr>
              <a:t>PDO Safety Advice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" y="914400"/>
            <a:ext cx="5715000" cy="413959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2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200" b="1" dirty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07.06.2014</a:t>
            </a:r>
          </a:p>
          <a:p>
            <a:pPr marL="114300" indent="-114300" algn="just">
              <a:defRPr/>
            </a:pP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Injury: Fractured wrist &amp; arm</a:t>
            </a:r>
            <a:endParaRPr lang="en-US" sz="1200" b="1" dirty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endParaRPr lang="en-US" sz="13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What happened</a:t>
            </a: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?</a:t>
            </a:r>
          </a:p>
          <a:p>
            <a:pPr marL="114300" indent="-114300" algn="just">
              <a:defRPr/>
            </a:pPr>
            <a:endParaRPr lang="en-US" sz="1600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1588" eaLnBrk="1" hangingPunct="1">
              <a:defRPr/>
            </a:pPr>
            <a:r>
              <a:rPr lang="en-US" sz="1200" dirty="0" smtClean="0">
                <a:latin typeface="Arial" charset="0"/>
                <a:cs typeface="Tahoma" pitchFamily="34" charset="0"/>
              </a:rPr>
              <a:t>Mechanical </a:t>
            </a:r>
            <a:r>
              <a:rPr lang="en-US" sz="1200" dirty="0">
                <a:latin typeface="Arial" charset="0"/>
                <a:cs typeface="Tahoma" pitchFamily="34" charset="0"/>
              </a:rPr>
              <a:t>Crew foreman was performing a routine Trap Maintenance &amp; Pig Launching activity on the 12” Yibal “B” to “A” gas line near  the Yibal B station. When the crew were attempting to open the launcher door after de-pressurizing the line, the </a:t>
            </a:r>
            <a:r>
              <a:rPr lang="en-US" sz="1200" dirty="0" smtClean="0">
                <a:latin typeface="Arial" charset="0"/>
                <a:cs typeface="Tahoma" pitchFamily="34" charset="0"/>
              </a:rPr>
              <a:t>door swung </a:t>
            </a:r>
            <a:r>
              <a:rPr lang="en-US" sz="1200" dirty="0">
                <a:latin typeface="Arial" charset="0"/>
                <a:cs typeface="Tahoma" pitchFamily="34" charset="0"/>
              </a:rPr>
              <a:t>open violently due to remnant pressure in the line and severely </a:t>
            </a:r>
            <a:r>
              <a:rPr lang="en-US" sz="1200" dirty="0" smtClean="0">
                <a:latin typeface="Arial" charset="0"/>
                <a:cs typeface="Tahoma" pitchFamily="34" charset="0"/>
              </a:rPr>
              <a:t>hits the foreman  </a:t>
            </a:r>
            <a:r>
              <a:rPr lang="en-US" sz="1200" dirty="0">
                <a:latin typeface="Arial" charset="0"/>
                <a:cs typeface="Tahoma" pitchFamily="34" charset="0"/>
              </a:rPr>
              <a:t>both </a:t>
            </a:r>
            <a:r>
              <a:rPr lang="en-US" sz="1200" dirty="0" smtClean="0">
                <a:latin typeface="Arial" charset="0"/>
                <a:cs typeface="Tahoma" pitchFamily="34" charset="0"/>
              </a:rPr>
              <a:t>hands. </a:t>
            </a:r>
            <a:r>
              <a:rPr lang="en-US" sz="1200" dirty="0">
                <a:latin typeface="Arial" charset="0"/>
                <a:cs typeface="Tahoma" pitchFamily="34" charset="0"/>
              </a:rPr>
              <a:t>Two other </a:t>
            </a:r>
            <a:r>
              <a:rPr lang="en-US" sz="1200" dirty="0" smtClean="0">
                <a:latin typeface="Arial" charset="0"/>
                <a:cs typeface="Tahoma" pitchFamily="34" charset="0"/>
              </a:rPr>
              <a:t>crew member </a:t>
            </a:r>
            <a:r>
              <a:rPr lang="en-US" sz="1200" dirty="0" smtClean="0">
                <a:latin typeface="Arial" charset="0"/>
                <a:cs typeface="Tahoma" pitchFamily="34" charset="0"/>
              </a:rPr>
              <a:t>were </a:t>
            </a:r>
            <a:r>
              <a:rPr lang="en-US" sz="1200" dirty="0">
                <a:latin typeface="Arial" charset="0"/>
                <a:cs typeface="Tahoma" pitchFamily="34" charset="0"/>
              </a:rPr>
              <a:t>sustained first aid injuries due to pressure release and due to glancing blow caused by detached door respectively</a:t>
            </a:r>
            <a:r>
              <a:rPr lang="en-US" sz="1200" dirty="0"/>
              <a:t>. </a:t>
            </a:r>
            <a:endParaRPr lang="en-US" sz="1200" dirty="0" smtClean="0"/>
          </a:p>
          <a:p>
            <a:pPr marL="342900" indent="-342900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Your learning from this incident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..</a:t>
            </a:r>
          </a:p>
          <a:p>
            <a:pPr marL="114300" indent="-114300" algn="just">
              <a:defRPr/>
            </a:pPr>
            <a:endParaRPr lang="en-US" sz="1600" b="1" dirty="0">
              <a:solidFill>
                <a:srgbClr val="333399"/>
              </a:solidFill>
              <a:latin typeface="Tahoma" pitchFamily="34" charset="0"/>
            </a:endParaRPr>
          </a:p>
          <a:p>
            <a:pPr marL="228600" indent="112713">
              <a:buFont typeface="Arial" pitchFamily="34" charset="0"/>
              <a:buChar char="•"/>
              <a:defRPr/>
            </a:pPr>
            <a:r>
              <a:rPr lang="en-US" sz="1200" dirty="0" smtClean="0">
                <a:latin typeface="Arial" charset="0"/>
                <a:cs typeface="Tahoma" pitchFamily="34" charset="0"/>
              </a:rPr>
              <a:t>Provide </a:t>
            </a:r>
            <a:r>
              <a:rPr lang="en-US" sz="1200" dirty="0">
                <a:latin typeface="Arial" charset="0"/>
                <a:cs typeface="Tahoma" pitchFamily="34" charset="0"/>
              </a:rPr>
              <a:t>safe equipment for </a:t>
            </a:r>
            <a:r>
              <a:rPr lang="en-US" sz="1200" dirty="0" smtClean="0">
                <a:latin typeface="Arial" charset="0"/>
                <a:cs typeface="Tahoma" pitchFamily="34" charset="0"/>
              </a:rPr>
              <a:t>workforce.</a:t>
            </a:r>
            <a:endParaRPr lang="en-US" sz="1200" dirty="0" smtClean="0">
              <a:latin typeface="Arial" charset="0"/>
              <a:cs typeface="Tahoma" pitchFamily="34" charset="0"/>
            </a:endParaRPr>
          </a:p>
          <a:p>
            <a:pPr marL="228600" indent="112713">
              <a:buFont typeface="Arial" pitchFamily="34" charset="0"/>
              <a:buChar char="•"/>
              <a:defRPr/>
            </a:pPr>
            <a:r>
              <a:rPr lang="en-US" sz="1200" dirty="0" smtClean="0">
                <a:latin typeface="Arial" charset="0"/>
                <a:cs typeface="Tahoma" pitchFamily="34" charset="0"/>
              </a:rPr>
              <a:t>Never </a:t>
            </a:r>
            <a:r>
              <a:rPr lang="en-US" sz="1200" dirty="0">
                <a:latin typeface="Arial" charset="0"/>
                <a:cs typeface="Tahoma" pitchFamily="34" charset="0"/>
              </a:rPr>
              <a:t>attempt to perform the task when the facility or </a:t>
            </a:r>
            <a:r>
              <a:rPr lang="en-US" sz="1200" dirty="0" smtClean="0">
                <a:latin typeface="Arial" charset="0"/>
                <a:cs typeface="Tahoma" pitchFamily="34" charset="0"/>
              </a:rPr>
              <a:t>equipment is </a:t>
            </a:r>
            <a:r>
              <a:rPr lang="en-US" sz="1200" dirty="0" smtClean="0">
                <a:latin typeface="Arial" charset="0"/>
                <a:cs typeface="Tahoma" pitchFamily="34" charset="0"/>
              </a:rPr>
              <a:t>not </a:t>
            </a:r>
          </a:p>
          <a:p>
            <a:pPr marL="228600" indent="112713">
              <a:defRPr/>
            </a:pPr>
            <a:r>
              <a:rPr lang="en-US" sz="1200" dirty="0" smtClean="0">
                <a:latin typeface="Arial" charset="0"/>
                <a:cs typeface="Tahoma" pitchFamily="34" charset="0"/>
              </a:rPr>
              <a:t> </a:t>
            </a:r>
            <a:r>
              <a:rPr lang="en-US" sz="1200" dirty="0" smtClean="0">
                <a:latin typeface="Arial" charset="0"/>
                <a:cs typeface="Tahoma" pitchFamily="34" charset="0"/>
              </a:rPr>
              <a:t>  meeting </a:t>
            </a:r>
            <a:r>
              <a:rPr lang="en-US" sz="1200" dirty="0" smtClean="0">
                <a:latin typeface="Arial" charset="0"/>
                <a:cs typeface="Tahoma" pitchFamily="34" charset="0"/>
              </a:rPr>
              <a:t>with the standards.</a:t>
            </a:r>
            <a:endParaRPr lang="en-US" sz="1200" dirty="0" smtClean="0">
              <a:latin typeface="Arial" charset="0"/>
              <a:cs typeface="Tahoma" pitchFamily="34" charset="0"/>
            </a:endParaRPr>
          </a:p>
          <a:p>
            <a:pPr marL="228600" indent="112713">
              <a:buFont typeface="Arial" pitchFamily="34" charset="0"/>
              <a:buChar char="•"/>
              <a:defRPr/>
            </a:pPr>
            <a:r>
              <a:rPr lang="en-US" sz="1200" dirty="0" smtClean="0">
                <a:latin typeface="Arial" charset="0"/>
                <a:cs typeface="Tahoma" pitchFamily="34" charset="0"/>
              </a:rPr>
              <a:t>Never </a:t>
            </a:r>
            <a:r>
              <a:rPr lang="en-US" sz="1200" dirty="0">
                <a:latin typeface="Arial" charset="0"/>
                <a:cs typeface="Tahoma" pitchFamily="34" charset="0"/>
              </a:rPr>
              <a:t>attempt opening barrel door when bleed screws &amp; safety </a:t>
            </a:r>
            <a:r>
              <a:rPr lang="en-US" sz="1200" dirty="0" smtClean="0">
                <a:latin typeface="Arial" charset="0"/>
                <a:cs typeface="Tahoma" pitchFamily="34" charset="0"/>
              </a:rPr>
              <a:t>interlock</a:t>
            </a:r>
          </a:p>
          <a:p>
            <a:pPr marL="228600" indent="112713">
              <a:defRPr/>
            </a:pPr>
            <a:r>
              <a:rPr lang="en-US" sz="1200" dirty="0" smtClean="0">
                <a:latin typeface="Arial" charset="0"/>
                <a:cs typeface="Tahoma" pitchFamily="34" charset="0"/>
              </a:rPr>
              <a:t>   are </a:t>
            </a:r>
            <a:r>
              <a:rPr lang="en-US" sz="1200" dirty="0">
                <a:latin typeface="Arial" charset="0"/>
                <a:cs typeface="Tahoma" pitchFamily="34" charset="0"/>
              </a:rPr>
              <a:t>not </a:t>
            </a:r>
            <a:r>
              <a:rPr lang="en-US" sz="1200" dirty="0" smtClean="0">
                <a:latin typeface="Arial" charset="0"/>
                <a:cs typeface="Tahoma" pitchFamily="34" charset="0"/>
              </a:rPr>
              <a:t>present.</a:t>
            </a:r>
          </a:p>
          <a:p>
            <a:pPr marL="228600" indent="112713">
              <a:buFont typeface="Arial" pitchFamily="34" charset="0"/>
              <a:buChar char="•"/>
              <a:defRPr/>
            </a:pPr>
            <a:r>
              <a:rPr lang="en-US" sz="1200" dirty="0" smtClean="0">
                <a:latin typeface="Arial" charset="0"/>
                <a:cs typeface="Tahoma" pitchFamily="34" charset="0"/>
              </a:rPr>
              <a:t>Never </a:t>
            </a:r>
            <a:r>
              <a:rPr lang="en-US" sz="1200" dirty="0">
                <a:latin typeface="Arial" charset="0"/>
                <a:cs typeface="Tahoma" pitchFamily="34" charset="0"/>
              </a:rPr>
              <a:t>stand in the line of fire</a:t>
            </a:r>
            <a:r>
              <a:rPr lang="en-US" sz="1200" dirty="0" smtClean="0">
                <a:latin typeface="Arial" charset="0"/>
                <a:cs typeface="Tahoma" pitchFamily="34" charset="0"/>
              </a:rPr>
              <a:t>.</a:t>
            </a:r>
            <a:endParaRPr lang="en-US" sz="1200" dirty="0">
              <a:latin typeface="Arial" charset="0"/>
              <a:cs typeface="Tahoma" pitchFamily="34" charset="0"/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9800" y="763588"/>
            <a:ext cx="3048000" cy="2762250"/>
          </a:xfrm>
          <a:prstGeom prst="rect">
            <a:avLst/>
          </a:prstGeom>
          <a:noFill/>
          <a:ln>
            <a:noFill/>
          </a:ln>
          <a:effectLst>
            <a:outerShdw blurRad="292100" dist="139700" dir="2700000" algn="tl" rotWithShape="0">
              <a:srgbClr val="333333">
                <a:alpha val="64999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</p:pic>
      <p:grpSp>
        <p:nvGrpSpPr>
          <p:cNvPr id="9" name="Group 131"/>
          <p:cNvGrpSpPr>
            <a:grpSpLocks/>
          </p:cNvGrpSpPr>
          <p:nvPr/>
        </p:nvGrpSpPr>
        <p:grpSpPr bwMode="auto">
          <a:xfrm>
            <a:off x="8686800" y="2743200"/>
            <a:ext cx="336550" cy="544513"/>
            <a:chOff x="3504" y="544"/>
            <a:chExt cx="2287" cy="1855"/>
          </a:xfrm>
        </p:grpSpPr>
        <p:sp>
          <p:nvSpPr>
            <p:cNvPr id="10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12" name="Picture 11" descr="Screen Clippi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19800" y="3579813"/>
            <a:ext cx="3048000" cy="30495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Freeform 132"/>
          <p:cNvSpPr>
            <a:spLocks/>
          </p:cNvSpPr>
          <p:nvPr/>
        </p:nvSpPr>
        <p:spPr bwMode="auto">
          <a:xfrm>
            <a:off x="8534400" y="5943600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" name="TextBox 2"/>
          <p:cNvSpPr txBox="1">
            <a:spLocks noChangeArrowheads="1"/>
          </p:cNvSpPr>
          <p:nvPr/>
        </p:nvSpPr>
        <p:spPr bwMode="auto">
          <a:xfrm>
            <a:off x="6037263" y="763588"/>
            <a:ext cx="303053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>
                <a:solidFill>
                  <a:srgbClr val="FFFF00"/>
                </a:solidFill>
              </a:rPr>
              <a:t>Trap Door without Bleed Screws &amp; Safety Lock</a:t>
            </a:r>
          </a:p>
        </p:txBody>
      </p:sp>
      <p:sp>
        <p:nvSpPr>
          <p:cNvPr id="15" name="Oval 3"/>
          <p:cNvSpPr>
            <a:spLocks noChangeArrowheads="1"/>
          </p:cNvSpPr>
          <p:nvPr/>
        </p:nvSpPr>
        <p:spPr bwMode="auto">
          <a:xfrm>
            <a:off x="7561263" y="1103313"/>
            <a:ext cx="668337" cy="619125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" name="Oval 16"/>
          <p:cNvSpPr>
            <a:spLocks noChangeArrowheads="1"/>
          </p:cNvSpPr>
          <p:nvPr/>
        </p:nvSpPr>
        <p:spPr bwMode="auto">
          <a:xfrm>
            <a:off x="6661150" y="2268538"/>
            <a:ext cx="669925" cy="619125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" name="TextBox 18"/>
          <p:cNvSpPr txBox="1">
            <a:spLocks noChangeArrowheads="1"/>
          </p:cNvSpPr>
          <p:nvPr/>
        </p:nvSpPr>
        <p:spPr bwMode="auto">
          <a:xfrm>
            <a:off x="6054725" y="3538538"/>
            <a:ext cx="30305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>
                <a:solidFill>
                  <a:srgbClr val="FFFF00"/>
                </a:solidFill>
              </a:rPr>
              <a:t>Trap Door with Bleed Screws &amp; Safety Lock</a:t>
            </a:r>
          </a:p>
        </p:txBody>
      </p:sp>
      <p:sp>
        <p:nvSpPr>
          <p:cNvPr id="18" name="Oval 19"/>
          <p:cNvSpPr>
            <a:spLocks noChangeArrowheads="1"/>
          </p:cNvSpPr>
          <p:nvPr/>
        </p:nvSpPr>
        <p:spPr bwMode="auto">
          <a:xfrm>
            <a:off x="7381875" y="3983038"/>
            <a:ext cx="771525" cy="741362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" name="Oval 20"/>
          <p:cNvSpPr>
            <a:spLocks noChangeArrowheads="1"/>
          </p:cNvSpPr>
          <p:nvPr/>
        </p:nvSpPr>
        <p:spPr bwMode="auto">
          <a:xfrm>
            <a:off x="7331075" y="5626100"/>
            <a:ext cx="822325" cy="850900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" name="TextBox 16"/>
          <p:cNvSpPr txBox="1">
            <a:spLocks noChangeArrowheads="1"/>
          </p:cNvSpPr>
          <p:nvPr/>
        </p:nvSpPr>
        <p:spPr bwMode="auto">
          <a:xfrm>
            <a:off x="228600" y="5486400"/>
            <a:ext cx="5638800" cy="584200"/>
          </a:xfrm>
          <a:prstGeom prst="rect">
            <a:avLst/>
          </a:prstGeom>
          <a:solidFill>
            <a:srgbClr val="002060"/>
          </a:solidFill>
          <a:ln w="25400">
            <a:solidFill>
              <a:srgbClr val="FFFF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1600" b="1" dirty="0">
                <a:solidFill>
                  <a:srgbClr val="FFFF00"/>
                </a:solidFill>
                <a:latin typeface="Tahoma" pitchFamily="34" charset="0"/>
              </a:rPr>
              <a:t>COMPLY THE PROCEDURES-APPLY EMPOWERMENT TO STOP UNSAFE </a:t>
            </a:r>
            <a:r>
              <a:rPr lang="en-US" sz="1600" b="1" dirty="0" smtClean="0">
                <a:solidFill>
                  <a:srgbClr val="FFFF00"/>
                </a:solidFill>
                <a:latin typeface="Tahoma" pitchFamily="34" charset="0"/>
              </a:rPr>
              <a:t>WORK. </a:t>
            </a:r>
            <a:endParaRPr lang="en-US" sz="1600" b="1" dirty="0">
              <a:solidFill>
                <a:srgbClr val="FFFF00"/>
              </a:solidFill>
              <a:latin typeface="Tahoma" pitchFamily="34" charset="0"/>
            </a:endParaRP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0" dirty="0" smtClean="0">
                <a:latin typeface="+mn-lt"/>
                <a:cs typeface="Calibri" pitchFamily="34" charset="0"/>
              </a:rPr>
              <a:t>Contact</a:t>
            </a:r>
            <a:r>
              <a:rPr lang="en-US" sz="1000" b="0" dirty="0" smtClean="0">
                <a:latin typeface="+mn-lt"/>
                <a:cs typeface="Calibri" pitchFamily="34" charset="0"/>
                <a:hlinkClick r:id="rId4"/>
              </a:rPr>
              <a:t>:  </a:t>
            </a:r>
            <a:r>
              <a:rPr lang="en-US" sz="1000" b="0" dirty="0" smtClean="0">
                <a:solidFill>
                  <a:srgbClr val="0070C0"/>
                </a:solidFill>
                <a:latin typeface="+mn-lt"/>
                <a:cs typeface="Calibri" pitchFamily="34" charset="0"/>
                <a:hlinkClick r:id="rId4"/>
              </a:rPr>
              <a:t>MSE34</a:t>
            </a:r>
            <a:r>
              <a:rPr lang="en-US" sz="1000" b="0" dirty="0" smtClean="0">
                <a:latin typeface="+mn-lt"/>
                <a:cs typeface="Calibri" pitchFamily="34" charset="0"/>
                <a:hlinkClick r:id="rId4"/>
              </a:rPr>
              <a:t> </a:t>
            </a:r>
            <a:r>
              <a:rPr lang="en-US" sz="1000" b="0" dirty="0" smtClean="0">
                <a:latin typeface="+mn-lt"/>
                <a:cs typeface="Calibri" pitchFamily="34" charset="0"/>
              </a:rPr>
              <a:t>   for </a:t>
            </a:r>
            <a:r>
              <a:rPr lang="en-US" sz="1000" b="0" dirty="0" smtClean="0">
                <a:latin typeface="+mn-lt"/>
                <a:cs typeface="Calibri" pitchFamily="34" charset="0"/>
              </a:rPr>
              <a:t>further information or visit the </a:t>
            </a:r>
            <a:r>
              <a:rPr lang="en-US" sz="1000" b="0" dirty="0" smtClean="0">
                <a:latin typeface="+mn-lt"/>
                <a:cs typeface="Calibri" pitchFamily="34" charset="0"/>
                <a:hlinkClick r:id="rId5"/>
              </a:rPr>
              <a:t>HSE Website</a:t>
            </a:r>
            <a:r>
              <a:rPr lang="en-US" sz="1000" b="0" dirty="0" smtClean="0">
                <a:latin typeface="+mn-lt"/>
                <a:cs typeface="Calibri" pitchFamily="34" charset="0"/>
              </a:rPr>
              <a:t>                                 Learning </a:t>
            </a:r>
            <a:r>
              <a:rPr lang="en-US" sz="1000" b="0" dirty="0" smtClean="0">
                <a:latin typeface="+mn-lt"/>
                <a:cs typeface="Calibri" pitchFamily="34" charset="0"/>
              </a:rPr>
              <a:t>No 29                                                              07/06/2014</a:t>
            </a:r>
            <a:endParaRPr lang="en-US" sz="1000" b="0" dirty="0" smtClean="0">
              <a:latin typeface="+mn-lt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CC799C-25FE-4C08-8A12-B3B3E526506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Distribute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to contractors  Post on HSE Notice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Boards</a:t>
            </a:r>
            <a:endParaRPr lang="en-US" sz="1050" b="1" dirty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0" dirty="0" smtClean="0">
                <a:latin typeface="+mn-lt"/>
                <a:cs typeface="Calibri" pitchFamily="34" charset="0"/>
              </a:rPr>
              <a:t>Contact</a:t>
            </a:r>
            <a:r>
              <a:rPr lang="en-US" sz="1000" b="0" dirty="0" smtClean="0">
                <a:latin typeface="+mn-lt"/>
                <a:cs typeface="Calibri" pitchFamily="34" charset="0"/>
                <a:hlinkClick r:id="rId2"/>
              </a:rPr>
              <a:t>:  </a:t>
            </a:r>
            <a:r>
              <a:rPr lang="en-US" sz="1000" b="0" dirty="0" smtClean="0">
                <a:solidFill>
                  <a:srgbClr val="0070C0"/>
                </a:solidFill>
                <a:latin typeface="+mn-lt"/>
                <a:cs typeface="Calibri" pitchFamily="34" charset="0"/>
                <a:hlinkClick r:id="rId2"/>
              </a:rPr>
              <a:t>MSE34</a:t>
            </a:r>
            <a:r>
              <a:rPr lang="en-US" sz="1000" b="0" dirty="0" smtClean="0">
                <a:latin typeface="+mn-lt"/>
                <a:cs typeface="Calibri" pitchFamily="34" charset="0"/>
                <a:hlinkClick r:id="rId2"/>
              </a:rPr>
              <a:t> </a:t>
            </a:r>
            <a:r>
              <a:rPr lang="en-US" sz="1000" b="0" dirty="0" smtClean="0">
                <a:latin typeface="+mn-lt"/>
                <a:cs typeface="Calibri" pitchFamily="34" charset="0"/>
              </a:rPr>
              <a:t>for further information or visit the </a:t>
            </a:r>
            <a:r>
              <a:rPr lang="en-US" sz="1000" b="0" dirty="0" smtClean="0">
                <a:latin typeface="+mn-lt"/>
                <a:cs typeface="Calibri" pitchFamily="34" charset="0"/>
                <a:hlinkClick r:id="rId3"/>
              </a:rPr>
              <a:t>HSE Website</a:t>
            </a:r>
            <a:r>
              <a:rPr lang="en-US" sz="1000" b="0" dirty="0" smtClean="0">
                <a:latin typeface="+mn-lt"/>
                <a:cs typeface="Calibri" pitchFamily="34" charset="0"/>
              </a:rPr>
              <a:t>                                 Learning </a:t>
            </a:r>
            <a:r>
              <a:rPr lang="en-US" sz="1000" b="0" dirty="0" smtClean="0">
                <a:latin typeface="+mn-lt"/>
                <a:cs typeface="Calibri" pitchFamily="34" charset="0"/>
              </a:rPr>
              <a:t>No 29                                                              07/06/2014</a:t>
            </a:r>
            <a:endParaRPr lang="en-US" sz="1000" b="0" dirty="0" smtClean="0">
              <a:latin typeface="+mn-lt"/>
              <a:cs typeface="Calibri" pitchFamily="34" charset="0"/>
            </a:endParaRPr>
          </a:p>
        </p:txBody>
      </p:sp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b="1" dirty="0" smtClean="0">
                <a:solidFill>
                  <a:srgbClr val="0000FF"/>
                </a:solidFill>
              </a:rPr>
              <a:t>Management learning's</a:t>
            </a:r>
            <a:endParaRPr lang="en-GB" sz="3200" dirty="0"/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" y="914400"/>
            <a:ext cx="8351838" cy="283154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14300" indent="-114300" algn="just">
              <a:defRPr/>
            </a:pPr>
            <a:r>
              <a:rPr lang="en-GB" sz="1200" b="1" dirty="0" smtClean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 07.06.2014</a:t>
            </a:r>
          </a:p>
          <a:p>
            <a:pPr marL="114300" indent="-114300" algn="just">
              <a:defRPr/>
            </a:pP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Injury: Fractured wrist &amp; arm</a:t>
            </a:r>
          </a:p>
          <a:p>
            <a:pPr marL="342900" indent="-342900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As 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are to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marL="119063" indent="-119063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  <a:sym typeface="Wingdings" pitchFamily="2" charset="2"/>
            </a:endParaRPr>
          </a:p>
          <a:p>
            <a:pPr marL="119063" indent="-119063" eaLnBrk="1" hangingPunct="1">
              <a:buFont typeface="Arial" pitchFamily="34" charset="0"/>
              <a:buChar char="•"/>
              <a:defRPr/>
            </a:pPr>
            <a:r>
              <a:rPr lang="en-US" sz="1400" dirty="0" smtClean="0">
                <a:latin typeface="+mj-lt"/>
                <a:sym typeface="Wingdings" pitchFamily="2" charset="2"/>
              </a:rPr>
              <a:t>Are </a:t>
            </a:r>
            <a:r>
              <a:rPr lang="en-US" sz="1400" dirty="0">
                <a:latin typeface="+mj-lt"/>
                <a:sym typeface="Wingdings" pitchFamily="2" charset="2"/>
              </a:rPr>
              <a:t>your pig launchers and receivers having trap doors with bleed screws and safety </a:t>
            </a:r>
            <a:r>
              <a:rPr lang="en-US" sz="1400" dirty="0" smtClean="0">
                <a:latin typeface="+mj-lt"/>
                <a:sym typeface="Wingdings" pitchFamily="2" charset="2"/>
              </a:rPr>
              <a:t>interlock?</a:t>
            </a:r>
          </a:p>
          <a:p>
            <a:pPr marL="119063" indent="-119063" eaLnBrk="1" hangingPunct="1">
              <a:buFont typeface="Arial" pitchFamily="34" charset="0"/>
              <a:buChar char="•"/>
              <a:defRPr/>
            </a:pPr>
            <a:r>
              <a:rPr lang="en-US" sz="1400" dirty="0" smtClean="0">
                <a:latin typeface="+mj-lt"/>
                <a:sym typeface="Wingdings" pitchFamily="2" charset="2"/>
              </a:rPr>
              <a:t>Are </a:t>
            </a:r>
            <a:r>
              <a:rPr lang="en-US" sz="1400" dirty="0">
                <a:latin typeface="+mj-lt"/>
                <a:sym typeface="Wingdings" pitchFamily="2" charset="2"/>
              </a:rPr>
              <a:t>all your safety critical equipment installed as per applicable DEP?</a:t>
            </a:r>
          </a:p>
          <a:p>
            <a:pPr marL="119063" indent="-119063" eaLnBrk="1" hangingPunct="1">
              <a:buFont typeface="Arial" pitchFamily="34" charset="0"/>
              <a:buChar char="•"/>
              <a:defRPr/>
            </a:pPr>
            <a:r>
              <a:rPr lang="en-US" sz="1400" dirty="0" smtClean="0">
                <a:latin typeface="+mj-lt"/>
                <a:sym typeface="Wingdings" pitchFamily="2" charset="2"/>
              </a:rPr>
              <a:t>Are </a:t>
            </a:r>
            <a:r>
              <a:rPr lang="en-US" sz="1400" dirty="0">
                <a:latin typeface="+mj-lt"/>
                <a:sym typeface="Wingdings" pitchFamily="2" charset="2"/>
              </a:rPr>
              <a:t>your crew members aware of the procedure applicable for their activity? </a:t>
            </a:r>
            <a:endParaRPr lang="en-US" sz="1400" dirty="0" smtClean="0">
              <a:latin typeface="+mj-lt"/>
              <a:sym typeface="Wingdings" pitchFamily="2" charset="2"/>
            </a:endParaRPr>
          </a:p>
          <a:p>
            <a:pPr marL="119063" indent="-119063" eaLnBrk="1" hangingPunct="1">
              <a:buFont typeface="Arial" pitchFamily="34" charset="0"/>
              <a:buChar char="•"/>
              <a:defRPr/>
            </a:pP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-109" charset="2"/>
              </a:rPr>
              <a:t>Do you have a system to ensure actions from lateral Learnings are implemented?</a:t>
            </a:r>
          </a:p>
          <a:p>
            <a:pPr marL="119063" indent="-119063" eaLnBrk="1" hangingPunct="1">
              <a:buFont typeface="Arial" pitchFamily="34" charset="0"/>
              <a:buChar char="•"/>
              <a:defRPr/>
            </a:pP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-109" charset="2"/>
              </a:rPr>
              <a:t>Is the alert/learning advice understood by the crew members</a:t>
            </a: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-109" charset="2"/>
              </a:rPr>
              <a:t>?</a:t>
            </a:r>
            <a:endParaRPr lang="en-US" sz="1400" dirty="0" smtClean="0">
              <a:latin typeface="Tahoma" pitchFamily="34" charset="0"/>
              <a:ea typeface="Tahoma" pitchFamily="34" charset="0"/>
              <a:cs typeface="Tahoma" pitchFamily="34" charset="0"/>
              <a:sym typeface="Wingdings" pitchFamily="-109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18863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B070D683-27A2-4358-B828-DBCE7BDA43E1}"/>
</file>

<file path=customXml/itemProps2.xml><?xml version="1.0" encoding="utf-8"?>
<ds:datastoreItem xmlns:ds="http://schemas.openxmlformats.org/officeDocument/2006/customXml" ds:itemID="{6977807F-95E3-4A89-A6F2-87991A395E26}"/>
</file>

<file path=customXml/itemProps3.xml><?xml version="1.0" encoding="utf-8"?>
<ds:datastoreItem xmlns:ds="http://schemas.openxmlformats.org/officeDocument/2006/customXml" ds:itemID="{545BCE21-A010-4A65-B505-8807A568F41A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1616</TotalTime>
  <Words>361</Words>
  <Application>Microsoft Office PowerPoint</Application>
  <PresentationFormat>On-screen Show (4:3)</PresentationFormat>
  <Paragraphs>39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Slide 1</vt:lpstr>
      <vt:lpstr>Slide 2</vt:lpstr>
    </vt:vector>
  </TitlesOfParts>
  <Company>Shell Information Services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mu55250</cp:lastModifiedBy>
  <cp:revision>142</cp:revision>
  <dcterms:created xsi:type="dcterms:W3CDTF">2001-05-03T06:07:08Z</dcterms:created>
  <dcterms:modified xsi:type="dcterms:W3CDTF">2014-09-22T06:16:23Z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