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5" r:id="rId2"/>
    <p:sldId id="26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B2CDF5-6674-432C-8BEB-FD9BC991D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</a:t>
            </a:r>
            <a:r>
              <a:rPr lang="en-US" sz="1000" b="0" dirty="0" smtClean="0">
                <a:latin typeface="+mn-lt"/>
                <a:cs typeface="Calibri" pitchFamily="34" charset="0"/>
              </a:rPr>
              <a:t>No13                                                              </a:t>
            </a:r>
            <a:r>
              <a:rPr lang="en-US" sz="1000" b="0" dirty="0" smtClean="0">
                <a:latin typeface="+mn-lt"/>
                <a:cs typeface="Calibri" pitchFamily="34" charset="0"/>
              </a:rPr>
              <a:t>22/02/2014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1437" y="844183"/>
            <a:ext cx="8691563" cy="406265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b="1" dirty="0">
                <a:solidFill>
                  <a:schemeClr val="accent6"/>
                </a:solidFill>
                <a:latin typeface="Tahoma" pitchFamily="34" charset="0"/>
                <a:cs typeface="+mn-cs"/>
              </a:rPr>
              <a:t>Date:</a:t>
            </a:r>
            <a:r>
              <a:rPr lang="en-US" sz="1200" b="1" dirty="0">
                <a:solidFill>
                  <a:schemeClr val="accent6"/>
                </a:solidFill>
                <a:latin typeface="Tahoma" pitchFamily="34" charset="0"/>
                <a:cs typeface="+mn-cs"/>
              </a:rPr>
              <a:t> 22/02/2014 </a:t>
            </a:r>
          </a:p>
          <a:p>
            <a:pPr marL="114300" indent="-114300" algn="just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300" b="1" dirty="0" smtClean="0">
                <a:solidFill>
                  <a:schemeClr val="accent6"/>
                </a:solidFill>
                <a:latin typeface="Tahoma" pitchFamily="34" charset="0"/>
                <a:cs typeface="+mn-cs"/>
              </a:rPr>
              <a:t>NAD</a:t>
            </a:r>
            <a:endParaRPr lang="en-US" sz="1300" b="1" dirty="0">
              <a:solidFill>
                <a:schemeClr val="accent6"/>
              </a:solidFill>
              <a:latin typeface="Tahoma" pitchFamily="34" charset="0"/>
              <a:cs typeface="+mn-cs"/>
            </a:endParaRPr>
          </a:p>
          <a:p>
            <a:pPr marL="114300" indent="-114300" algn="just" fontAlgn="auto">
              <a:spcBef>
                <a:spcPts val="0"/>
              </a:spcBef>
              <a:spcAft>
                <a:spcPts val="600"/>
              </a:spcAft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  <a:cs typeface="+mn-cs"/>
            </a:endParaRPr>
          </a:p>
          <a:p>
            <a:pPr marL="114300" indent="-114300" algn="just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  <a:cs typeface="+mn-cs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  <a:cs typeface="+mn-cs"/>
              </a:rPr>
              <a:t>happened?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A 54 year old Indian national was found by a co-worker in the early morning hanging by the neck in the smoke hut at the SRDC2 camp.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The co-worker raised the alarm and the Camp Clinic Doctor was notified. He arrived at the scene five minutes later and confirmed the person had passed away.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400" dirty="0">
              <a:solidFill>
                <a:srgbClr val="FF0000"/>
              </a:solidFill>
              <a:latin typeface="Calibri" pitchFamily="34" charset="0"/>
            </a:endParaRPr>
          </a:p>
          <a:p>
            <a:pPr marL="114300" indent="-114300" algn="just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600" b="1" dirty="0">
                <a:solidFill>
                  <a:schemeClr val="accent6"/>
                </a:solidFill>
                <a:latin typeface="Tahoma" pitchFamily="34" charset="0"/>
              </a:rPr>
              <a:t>Learning from this Incident:</a:t>
            </a:r>
          </a:p>
          <a:p>
            <a:pPr marL="346075" indent="-346075"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Don’t be afraid to share problems with friends / colleagues and seek professional help from medical staff or counselors if needed</a:t>
            </a:r>
          </a:p>
          <a:p>
            <a:pPr marL="346075" indent="-346075"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Look out for people showing signs of stress, for example changes in </a:t>
            </a:r>
            <a:r>
              <a:rPr lang="en-US" sz="1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behaviour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, smoking more, being  more reserved</a:t>
            </a:r>
          </a:p>
          <a:p>
            <a:pPr marL="346075" indent="-346075"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Give time for exercise, games, team-building and other extracurricular activities</a:t>
            </a:r>
          </a:p>
          <a:p>
            <a:pPr marL="346075" indent="-34607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endParaRPr lang="en-GB" sz="1600" b="1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</a:t>
            </a:r>
            <a:r>
              <a:rPr lang="en-US" sz="1000" b="0" dirty="0" smtClean="0">
                <a:latin typeface="+mn-lt"/>
                <a:cs typeface="Calibri" pitchFamily="34" charset="0"/>
              </a:rPr>
              <a:t>No13                                                              </a:t>
            </a:r>
            <a:r>
              <a:rPr lang="en-US" sz="1000" b="0" dirty="0" smtClean="0">
                <a:latin typeface="+mn-lt"/>
                <a:cs typeface="Calibri" pitchFamily="34" charset="0"/>
              </a:rPr>
              <a:t>22/02/2014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76200" y="838200"/>
            <a:ext cx="86106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b="1" dirty="0" smtClean="0">
                <a:solidFill>
                  <a:schemeClr val="accent6"/>
                </a:solidFill>
                <a:latin typeface="Tahoma" pitchFamily="34" charset="0"/>
              </a:rPr>
              <a:t>Date:</a:t>
            </a:r>
            <a:r>
              <a:rPr lang="en-US" sz="1200" b="1" dirty="0" smtClean="0">
                <a:solidFill>
                  <a:schemeClr val="accent6"/>
                </a:solidFill>
                <a:latin typeface="Tahoma" pitchFamily="34" charset="0"/>
              </a:rPr>
              <a:t> 22/02/2014 </a:t>
            </a:r>
          </a:p>
          <a:p>
            <a:pPr marL="114300" indent="-114300" algn="just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300" b="1" dirty="0" smtClean="0">
                <a:solidFill>
                  <a:schemeClr val="accent6"/>
                </a:solidFill>
                <a:latin typeface="Tahoma" pitchFamily="34" charset="0"/>
              </a:rPr>
              <a:t>NAD</a:t>
            </a:r>
          </a:p>
          <a:p>
            <a:pPr marL="114300" indent="-114300" algn="just" fontAlgn="auto">
              <a:spcBef>
                <a:spcPts val="0"/>
              </a:spcBef>
              <a:spcAft>
                <a:spcPts val="600"/>
              </a:spcAft>
              <a:defRPr/>
            </a:pPr>
            <a:endParaRPr lang="en-US" sz="1200" dirty="0" smtClean="0">
              <a:latin typeface="Calibri" pitchFamily="34" charset="0"/>
            </a:endParaRPr>
          </a:p>
          <a:p>
            <a:pPr eaLnBrk="1" hangingPunct="1"/>
            <a:r>
              <a:rPr lang="en-US" sz="1600" b="1" dirty="0" smtClean="0">
                <a:solidFill>
                  <a:srgbClr val="FF0000"/>
                </a:solidFill>
              </a:rPr>
              <a:t>As a learning from this incident and ensure continual improvement all contract</a:t>
            </a:r>
          </a:p>
          <a:p>
            <a:pPr eaLnBrk="1" hangingPunct="1"/>
            <a:r>
              <a:rPr lang="en-US" sz="1600" b="1" dirty="0" smtClean="0">
                <a:solidFill>
                  <a:srgbClr val="FF0000"/>
                </a:solidFill>
              </a:rPr>
              <a:t>managers are to review their HSE HEMP against the questions asked below</a:t>
            </a:r>
          </a:p>
          <a:p>
            <a:pPr eaLnBrk="1" hangingPunct="1"/>
            <a:endParaRPr lang="en-US" sz="1600" dirty="0" smtClean="0">
              <a:latin typeface="Calibri" pitchFamily="34" charset="0"/>
            </a:endParaRPr>
          </a:p>
          <a:p>
            <a:pPr marL="346075" indent="-346075"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we encourage our employees to share their problems with friends / colleagues?</a:t>
            </a:r>
          </a:p>
          <a:p>
            <a:pPr marL="346075" indent="-346075"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Do we know how to recognise and deal with the signs of stress – in others and ourselves? </a:t>
            </a:r>
          </a:p>
          <a:p>
            <a:pPr marL="346075" indent="-346075"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Do we look out for people showing signs of stress and counsel them and if required    recommend they get professional help?</a:t>
            </a:r>
          </a:p>
          <a:p>
            <a:pPr marL="346075" indent="-346075"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Do we inspire workers to take time for exercise, games and other extracurricular activities?</a:t>
            </a:r>
          </a:p>
          <a:p>
            <a:pPr marL="346075" indent="-346075"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Do we have a committee for recreation and employee welfare?</a:t>
            </a:r>
          </a:p>
          <a:p>
            <a:pPr marL="346075" indent="-346075"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Do we have a system to send our interior based employees for regular breaks away from these remote locations? </a:t>
            </a:r>
          </a:p>
          <a:p>
            <a:pPr marL="346075" indent="-346075"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Do we have </a:t>
            </a:r>
            <a:r>
              <a:rPr lang="en-GB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buddies system implemented to raise the alarm if they notice that a co-worker is missing among </a:t>
            </a:r>
            <a:r>
              <a:rPr lang="en-GB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workers</a:t>
            </a:r>
            <a:r>
              <a:rPr lang="en-GB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</a:p>
          <a:p>
            <a:pPr marL="346075" indent="-346075"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Do we ensure that  our contracts include adequate provisions for worker welfare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</a:p>
          <a:p>
            <a:pPr marL="346075" indent="-346075"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 we ensure all workers know the PDO emergency number and have it programmed in their mobile phones?</a:t>
            </a:r>
            <a:endParaRPr lang="en-GB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to contractors 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HSE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Meetings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18864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56882657-E501-49A0-A6FE-D9DF36CCFC06}"/>
</file>

<file path=customXml/itemProps2.xml><?xml version="1.0" encoding="utf-8"?>
<ds:datastoreItem xmlns:ds="http://schemas.openxmlformats.org/officeDocument/2006/customXml" ds:itemID="{81A8E081-8974-4E31-B155-631A28DA1897}"/>
</file>

<file path=customXml/itemProps3.xml><?xml version="1.0" encoding="utf-8"?>
<ds:datastoreItem xmlns:ds="http://schemas.openxmlformats.org/officeDocument/2006/customXml" ds:itemID="{5955F174-5201-4127-8A11-2987A1C31C2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1587</TotalTime>
  <Words>379</Words>
  <Application>Microsoft Office PowerPoint</Application>
  <PresentationFormat>On-screen Show (4:3)</PresentationFormat>
  <Paragraphs>34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mu55250</cp:lastModifiedBy>
  <cp:revision>144</cp:revision>
  <dcterms:created xsi:type="dcterms:W3CDTF">2001-05-03T06:07:08Z</dcterms:created>
  <dcterms:modified xsi:type="dcterms:W3CDTF">2014-06-11T09:53:50Z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