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65" r:id="rId2"/>
    <p:sldId id="266"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69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93B2CDF5-6674-432C-8BEB-FD9BC991DE45}"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hyperlink" Target="http://kusasi.files.wordpress.com/2011/05/foot.jp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pdointernet/hseforcontractors/Pages/OnlineLibrary1.aspx" TargetMode="External"/><Relationship Id="rId2" Type="http://schemas.openxmlformats.org/officeDocument/2006/relationships/hyperlink" Target="mailto:talib.z.shaqsi@pdo.c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1</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Alert: 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Boards  Include in site HSE Induction</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Learning </a:t>
            </a:r>
            <a:r>
              <a:rPr lang="en-US" sz="1000" b="0" dirty="0" smtClean="0">
                <a:latin typeface="+mn-lt"/>
                <a:cs typeface="Calibri" pitchFamily="34" charset="0"/>
              </a:rPr>
              <a:t>No21                                                              </a:t>
            </a:r>
            <a:r>
              <a:rPr lang="en-US" sz="1000" b="0" dirty="0" smtClean="0">
                <a:latin typeface="+mn-lt"/>
                <a:cs typeface="Calibri" pitchFamily="34" charset="0"/>
              </a:rPr>
              <a:t>22/01/2014</a:t>
            </a:r>
          </a:p>
        </p:txBody>
      </p:sp>
      <p:sp>
        <p:nvSpPr>
          <p:cNvPr id="6"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pic>
        <p:nvPicPr>
          <p:cNvPr id="7" name="Picture 6"/>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102993" y="1459215"/>
            <a:ext cx="2431407" cy="203835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8" name="Text Box 2"/>
          <p:cNvSpPr txBox="1">
            <a:spLocks noChangeArrowheads="1"/>
          </p:cNvSpPr>
          <p:nvPr/>
        </p:nvSpPr>
        <p:spPr bwMode="auto">
          <a:xfrm>
            <a:off x="179512" y="1052736"/>
            <a:ext cx="5611688" cy="3708708"/>
          </a:xfrm>
          <a:prstGeom prst="rect">
            <a:avLst/>
          </a:prstGeom>
          <a:noFill/>
          <a:ln w="3175">
            <a:noFill/>
            <a:miter lim="800000"/>
            <a:headEnd/>
            <a:tailEnd/>
          </a:ln>
        </p:spPr>
        <p:txBody>
          <a:bodyPr wrap="square">
            <a:spAutoFit/>
          </a:bodyPr>
          <a:lstStyle/>
          <a:p>
            <a:pPr marL="114300" indent="-114300">
              <a:defRPr/>
            </a:pPr>
            <a:r>
              <a:rPr lang="en-GB" sz="1200" b="1" dirty="0">
                <a:solidFill>
                  <a:schemeClr val="accent6"/>
                </a:solidFill>
                <a:latin typeface="Tahoma" pitchFamily="34" charset="0"/>
                <a:ea typeface="Tahoma" pitchFamily="34" charset="0"/>
                <a:cs typeface="Tahoma" pitchFamily="34" charset="0"/>
              </a:rPr>
              <a:t>Date : </a:t>
            </a:r>
            <a:r>
              <a:rPr lang="en-GB" sz="1200" b="1" dirty="0" smtClean="0">
                <a:solidFill>
                  <a:schemeClr val="accent6"/>
                </a:solidFill>
                <a:latin typeface="Tahoma" pitchFamily="34" charset="0"/>
                <a:ea typeface="Tahoma" pitchFamily="34" charset="0"/>
                <a:cs typeface="Tahoma" pitchFamily="34" charset="0"/>
              </a:rPr>
              <a:t>22/01/2014 </a:t>
            </a:r>
          </a:p>
          <a:p>
            <a:pPr marL="114300" indent="-114300">
              <a:defRPr/>
            </a:pPr>
            <a:r>
              <a:rPr lang="en-US" sz="1200" b="1" dirty="0" smtClean="0">
                <a:solidFill>
                  <a:schemeClr val="accent6"/>
                </a:solidFill>
                <a:latin typeface="Tahoma" pitchFamily="34" charset="0"/>
                <a:ea typeface="Tahoma" pitchFamily="34" charset="0"/>
                <a:cs typeface="Tahoma" pitchFamily="34" charset="0"/>
              </a:rPr>
              <a:t>Injury: Broken foot</a:t>
            </a:r>
            <a:endParaRPr lang="en-GB" sz="1200" b="1" dirty="0">
              <a:solidFill>
                <a:schemeClr val="accent6"/>
              </a:solidFill>
              <a:latin typeface="Tahoma" pitchFamily="34" charset="0"/>
              <a:ea typeface="Tahoma" pitchFamily="34" charset="0"/>
              <a:cs typeface="Tahoma" pitchFamily="34" charset="0"/>
            </a:endParaRPr>
          </a:p>
          <a:p>
            <a:pPr marL="114300" indent="-114300" algn="just">
              <a:defRPr/>
            </a:pPr>
            <a:endParaRPr lang="en-GB" sz="1400" b="1" dirty="0">
              <a:solidFill>
                <a:prstClr val="black"/>
              </a:solidFill>
              <a:latin typeface="Tahoma" pitchFamily="34" charset="0"/>
              <a:ea typeface="Tahoma" pitchFamily="34" charset="0"/>
              <a:cs typeface="Tahoma" pitchFamily="34" charset="0"/>
            </a:endParaRPr>
          </a:p>
          <a:p>
            <a:pPr marL="114300" indent="-114300"/>
            <a:r>
              <a:rPr lang="en-US" sz="1600" b="1" dirty="0" smtClean="0">
                <a:solidFill>
                  <a:srgbClr val="FF0000"/>
                </a:solidFill>
                <a:latin typeface="Tahoma" pitchFamily="34" charset="0"/>
                <a:ea typeface="Tahoma" pitchFamily="34" charset="0"/>
                <a:cs typeface="Tahoma" pitchFamily="34" charset="0"/>
              </a:rPr>
              <a:t>What </a:t>
            </a:r>
            <a:r>
              <a:rPr lang="en-US" sz="1600" b="1" dirty="0">
                <a:solidFill>
                  <a:srgbClr val="FF0000"/>
                </a:solidFill>
                <a:latin typeface="Tahoma" pitchFamily="34" charset="0"/>
                <a:ea typeface="Tahoma" pitchFamily="34" charset="0"/>
                <a:cs typeface="Tahoma" pitchFamily="34" charset="0"/>
              </a:rPr>
              <a:t>happened?</a:t>
            </a:r>
          </a:p>
          <a:p>
            <a:pPr>
              <a:defRPr/>
            </a:pPr>
            <a:r>
              <a:rPr lang="en-GB" sz="1400" dirty="0" smtClean="0">
                <a:latin typeface="Tahoma" pitchFamily="34" charset="0"/>
                <a:ea typeface="Tahoma" pitchFamily="34" charset="0"/>
                <a:cs typeface="Tahoma" pitchFamily="34" charset="0"/>
              </a:rPr>
              <a:t>An employee was draining the WPH waste water tank. Whilst laying the drainage pipe he lost balance and fell into the waste pit and broke his foot. The incident was described incorrectly to the PAC doctor. As a result, the injured person did not get the right medical treatment for 6 days.</a:t>
            </a:r>
            <a:endParaRPr lang="en-GB" sz="1400" dirty="0">
              <a:latin typeface="Tahoma" pitchFamily="34" charset="0"/>
              <a:ea typeface="Tahoma" pitchFamily="34" charset="0"/>
              <a:cs typeface="Tahoma" pitchFamily="34" charset="0"/>
            </a:endParaRPr>
          </a:p>
          <a:p>
            <a:pPr marL="114300" indent="-114300"/>
            <a:endParaRPr lang="en-US" sz="1600" b="1" dirty="0">
              <a:solidFill>
                <a:srgbClr val="333399"/>
              </a:solidFill>
              <a:latin typeface="Tahoma" pitchFamily="34" charset="0"/>
              <a:ea typeface="Tahoma" pitchFamily="34" charset="0"/>
              <a:cs typeface="Tahoma" pitchFamily="34" charset="0"/>
            </a:endParaRPr>
          </a:p>
          <a:p>
            <a:pPr marL="114300" indent="-114300" algn="just">
              <a:defRPr/>
            </a:pPr>
            <a:r>
              <a:rPr lang="en-US" sz="1600" b="1" dirty="0">
                <a:solidFill>
                  <a:srgbClr val="3333CC"/>
                </a:solidFill>
                <a:latin typeface="Tahoma" pitchFamily="34" charset="0"/>
                <a:ea typeface="Tahoma" pitchFamily="34" charset="0"/>
                <a:cs typeface="Tahoma" pitchFamily="34" charset="0"/>
              </a:rPr>
              <a:t>Your learning from this incident…</a:t>
            </a:r>
          </a:p>
          <a:p>
            <a:pPr marL="114300" indent="-114300" algn="just"/>
            <a:endParaRPr lang="en-US" sz="900" dirty="0">
              <a:solidFill>
                <a:prstClr val="black"/>
              </a:solidFill>
              <a:latin typeface="Tahoma" pitchFamily="34" charset="0"/>
              <a:ea typeface="Tahoma" pitchFamily="34" charset="0"/>
              <a:cs typeface="Tahoma" pitchFamily="34" charset="0"/>
            </a:endParaRP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 If you hurt yourself make sure you report it immediately and correctly to your direct supervisor.</a:t>
            </a: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Don’t hide any injury happen to you so you can get the right treatment.</a:t>
            </a:r>
          </a:p>
          <a:p>
            <a:pPr marL="114300" indent="-114300">
              <a:buFont typeface="Arial" pitchFamily="34" charset="0"/>
              <a:buChar char="•"/>
              <a:defRPr/>
            </a:pPr>
            <a:endParaRPr lang="en-US" sz="1400" dirty="0" smtClean="0">
              <a:latin typeface="Tahoma" pitchFamily="34" charset="0"/>
              <a:ea typeface="Tahoma" pitchFamily="34" charset="0"/>
              <a:cs typeface="Tahoma" pitchFamily="34" charset="0"/>
            </a:endParaRPr>
          </a:p>
        </p:txBody>
      </p:sp>
      <p:sp>
        <p:nvSpPr>
          <p:cNvPr id="9" name="TextBox 8"/>
          <p:cNvSpPr txBox="1"/>
          <p:nvPr/>
        </p:nvSpPr>
        <p:spPr>
          <a:xfrm>
            <a:off x="5995686" y="1197605"/>
            <a:ext cx="3124200" cy="261610"/>
          </a:xfrm>
          <a:prstGeom prst="rect">
            <a:avLst/>
          </a:prstGeom>
          <a:noFill/>
        </p:spPr>
        <p:txBody>
          <a:bodyPr wrap="square" rtlCol="0">
            <a:spAutoFit/>
          </a:bodyPr>
          <a:lstStyle/>
          <a:p>
            <a:r>
              <a:rPr lang="en-US" sz="1100" dirty="0" smtClean="0">
                <a:solidFill>
                  <a:prstClr val="black"/>
                </a:solidFill>
              </a:rPr>
              <a:t>IP foot after incident</a:t>
            </a:r>
            <a:endParaRPr lang="en-US" sz="1100" dirty="0">
              <a:solidFill>
                <a:prstClr val="black"/>
              </a:solidFill>
            </a:endParaRPr>
          </a:p>
        </p:txBody>
      </p:sp>
      <p:sp>
        <p:nvSpPr>
          <p:cNvPr id="10" name="Text Box 5"/>
          <p:cNvSpPr txBox="1">
            <a:spLocks noChangeArrowheads="1"/>
          </p:cNvSpPr>
          <p:nvPr/>
        </p:nvSpPr>
        <p:spPr bwMode="auto">
          <a:xfrm>
            <a:off x="321060" y="4927937"/>
            <a:ext cx="5089140" cy="1015663"/>
          </a:xfrm>
          <a:prstGeom prst="rect">
            <a:avLst/>
          </a:prstGeom>
          <a:solidFill>
            <a:srgbClr val="003366"/>
          </a:solidFill>
          <a:ln w="31750">
            <a:solidFill>
              <a:srgbClr val="0000CC"/>
            </a:solidFill>
            <a:miter lim="800000"/>
            <a:headEnd/>
            <a:tailEnd/>
          </a:ln>
        </p:spPr>
        <p:txBody>
          <a:bodyPr wrap="square">
            <a:spAutoFit/>
          </a:bodyPr>
          <a:lstStyle/>
          <a:p>
            <a:pPr>
              <a:spcBef>
                <a:spcPct val="50000"/>
              </a:spcBef>
              <a:tabLst>
                <a:tab pos="287338" algn="l"/>
              </a:tabLst>
              <a:defRPr/>
            </a:pPr>
            <a:r>
              <a:rPr lang="en-US" sz="2000" b="1" dirty="0" smtClean="0">
                <a:solidFill>
                  <a:srgbClr val="FFFF66"/>
                </a:solidFill>
                <a:cs typeface="Calibri" pitchFamily="34" charset="0"/>
              </a:rPr>
              <a:t>Always report all injuries immediately and correctly to make sure you get the right medical treatment as soon as possible</a:t>
            </a:r>
            <a:endParaRPr lang="en-US" sz="2000" b="1" dirty="0">
              <a:solidFill>
                <a:srgbClr val="FFFF66"/>
              </a:solidFill>
              <a:cs typeface="Calibri" pitchFamily="34" charset="0"/>
            </a:endParaRPr>
          </a:p>
        </p:txBody>
      </p:sp>
      <p:sp>
        <p:nvSpPr>
          <p:cNvPr id="11" name="TextBox 10"/>
          <p:cNvSpPr txBox="1"/>
          <p:nvPr/>
        </p:nvSpPr>
        <p:spPr>
          <a:xfrm>
            <a:off x="6019801" y="3581400"/>
            <a:ext cx="3352799" cy="261610"/>
          </a:xfrm>
          <a:prstGeom prst="rect">
            <a:avLst/>
          </a:prstGeom>
          <a:noFill/>
        </p:spPr>
        <p:txBody>
          <a:bodyPr wrap="square" rtlCol="0">
            <a:spAutoFit/>
          </a:bodyPr>
          <a:lstStyle/>
          <a:p>
            <a:r>
              <a:rPr lang="en-US" sz="1100" dirty="0" smtClean="0">
                <a:solidFill>
                  <a:prstClr val="black"/>
                </a:solidFill>
              </a:rPr>
              <a:t>Foot after proper medical treatment (sample picture)</a:t>
            </a:r>
            <a:endParaRPr lang="en-US" sz="1100" dirty="0">
              <a:solidFill>
                <a:prstClr val="black"/>
              </a:solidFill>
            </a:endParaRPr>
          </a:p>
        </p:txBody>
      </p:sp>
      <p:pic>
        <p:nvPicPr>
          <p:cNvPr id="12" name="Picture 4" descr="plaster">
            <a:hlinkClick r:id="rId5"/>
          </p:cNvPr>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flipH="1">
            <a:off x="6096000" y="3902916"/>
            <a:ext cx="2133600" cy="234398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ECC799C-25FE-4C08-8A12-B3B3E526506B}" type="slidenum">
              <a:rPr lang="en-US" smtClean="0"/>
              <a:pPr>
                <a:defRPr/>
              </a:pPr>
              <a:t>2</a:t>
            </a:fld>
            <a:endParaRPr lang="en-US"/>
          </a:p>
        </p:txBody>
      </p:sp>
      <p:sp>
        <p:nvSpPr>
          <p:cNvPr id="4" name="Rectangle 3"/>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b="0" dirty="0" smtClean="0">
                <a:latin typeface="+mn-lt"/>
                <a:cs typeface="Calibri" pitchFamily="34" charset="0"/>
              </a:rPr>
              <a:t>Contact</a:t>
            </a:r>
            <a:r>
              <a:rPr lang="en-US" sz="1000" b="0" dirty="0" smtClean="0">
                <a:latin typeface="+mn-lt"/>
                <a:cs typeface="Calibri" pitchFamily="34" charset="0"/>
                <a:hlinkClick r:id="rId2"/>
              </a:rPr>
              <a:t>:  </a:t>
            </a:r>
            <a:r>
              <a:rPr lang="en-US" sz="1000" b="0" dirty="0" smtClean="0">
                <a:solidFill>
                  <a:srgbClr val="0070C0"/>
                </a:solidFill>
                <a:latin typeface="+mn-lt"/>
                <a:cs typeface="Calibri" pitchFamily="34" charset="0"/>
                <a:hlinkClick r:id="rId2"/>
              </a:rPr>
              <a:t>MSE54</a:t>
            </a:r>
            <a:r>
              <a:rPr lang="en-US" sz="1000" b="0" dirty="0" smtClean="0">
                <a:latin typeface="+mn-lt"/>
                <a:cs typeface="Calibri" pitchFamily="34" charset="0"/>
                <a:hlinkClick r:id="rId2"/>
              </a:rPr>
              <a:t> </a:t>
            </a:r>
            <a:r>
              <a:rPr lang="en-US" sz="1000" b="0" dirty="0" smtClean="0">
                <a:latin typeface="+mn-lt"/>
                <a:cs typeface="Calibri" pitchFamily="34" charset="0"/>
              </a:rPr>
              <a:t>for further information or visit the </a:t>
            </a:r>
            <a:r>
              <a:rPr lang="en-US" sz="1000" b="0" dirty="0" smtClean="0">
                <a:latin typeface="+mn-lt"/>
                <a:cs typeface="Calibri" pitchFamily="34" charset="0"/>
                <a:hlinkClick r:id="rId3"/>
              </a:rPr>
              <a:t>HSE Website</a:t>
            </a:r>
            <a:r>
              <a:rPr lang="en-US" sz="1000" b="0" dirty="0" smtClean="0">
                <a:latin typeface="+mn-lt"/>
                <a:cs typeface="Calibri" pitchFamily="34" charset="0"/>
              </a:rPr>
              <a:t>                                 </a:t>
            </a:r>
            <a:r>
              <a:rPr lang="en-US" sz="1000" b="0" smtClean="0">
                <a:latin typeface="+mn-lt"/>
                <a:cs typeface="Calibri" pitchFamily="34" charset="0"/>
              </a:rPr>
              <a:t>Learning </a:t>
            </a:r>
            <a:r>
              <a:rPr lang="en-US" sz="1000" b="0" smtClean="0">
                <a:latin typeface="+mn-lt"/>
                <a:cs typeface="Calibri" pitchFamily="34" charset="0"/>
              </a:rPr>
              <a:t>No21                                                              </a:t>
            </a:r>
            <a:r>
              <a:rPr lang="en-US" sz="1000" b="0" dirty="0" smtClean="0">
                <a:latin typeface="+mn-lt"/>
                <a:cs typeface="Calibri" pitchFamily="34" charset="0"/>
              </a:rPr>
              <a:t>22/01/2014</a:t>
            </a:r>
          </a:p>
        </p:txBody>
      </p:sp>
      <p:sp>
        <p:nvSpPr>
          <p:cNvPr id="6"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7" name="Text Box 2"/>
          <p:cNvSpPr txBox="1">
            <a:spLocks noChangeArrowheads="1"/>
          </p:cNvSpPr>
          <p:nvPr/>
        </p:nvSpPr>
        <p:spPr bwMode="auto">
          <a:xfrm>
            <a:off x="152400" y="1007745"/>
            <a:ext cx="8351838" cy="2954655"/>
          </a:xfrm>
          <a:prstGeom prst="rect">
            <a:avLst/>
          </a:prstGeom>
          <a:noFill/>
          <a:ln w="19050">
            <a:noFill/>
            <a:miter lim="800000"/>
            <a:headEnd/>
            <a:tailEnd/>
          </a:ln>
        </p:spPr>
        <p:txBody>
          <a:bodyPr>
            <a:spAutoFit/>
          </a:bodyPr>
          <a:lstStyle/>
          <a:p>
            <a:pPr marL="114300" indent="-114300">
              <a:defRPr/>
            </a:pPr>
            <a:r>
              <a:rPr lang="en-GB" sz="1200" b="1" dirty="0" smtClean="0">
                <a:solidFill>
                  <a:schemeClr val="accent6"/>
                </a:solidFill>
                <a:latin typeface="Tahoma" pitchFamily="34" charset="0"/>
                <a:ea typeface="Tahoma" pitchFamily="34" charset="0"/>
                <a:cs typeface="Tahoma" pitchFamily="34" charset="0"/>
              </a:rPr>
              <a:t>Date : 22/01/2014 </a:t>
            </a:r>
          </a:p>
          <a:p>
            <a:pPr marL="114300" indent="-114300">
              <a:defRPr/>
            </a:pPr>
            <a:r>
              <a:rPr lang="en-US" sz="1200" b="1" dirty="0" smtClean="0">
                <a:solidFill>
                  <a:schemeClr val="accent6"/>
                </a:solidFill>
                <a:latin typeface="Tahoma" pitchFamily="34" charset="0"/>
                <a:ea typeface="Tahoma" pitchFamily="34" charset="0"/>
                <a:cs typeface="Tahoma" pitchFamily="34" charset="0"/>
              </a:rPr>
              <a:t>Injury: Broken foot</a:t>
            </a:r>
            <a:endParaRPr lang="en-GB" sz="1200" b="1" dirty="0" smtClean="0">
              <a:solidFill>
                <a:schemeClr val="accent6"/>
              </a:solidFill>
              <a:latin typeface="Tahoma" pitchFamily="34" charset="0"/>
              <a:ea typeface="Tahoma" pitchFamily="34" charset="0"/>
              <a:cs typeface="Tahoma" pitchFamily="34" charset="0"/>
            </a:endParaRPr>
          </a:p>
          <a:p>
            <a:pPr marL="342900" indent="-342900">
              <a:defRPr/>
            </a:pPr>
            <a:endParaRPr lang="en-US" sz="1600" dirty="0" smtClean="0">
              <a:solidFill>
                <a:srgbClr val="FF0000"/>
              </a:solidFill>
            </a:endParaRPr>
          </a:p>
          <a:p>
            <a:pPr marL="342900" indent="-342900">
              <a:defRPr/>
            </a:pPr>
            <a:endParaRPr lang="en-US" sz="1600" dirty="0" smtClean="0">
              <a:solidFill>
                <a:srgbClr val="FF0000"/>
              </a:solidFill>
            </a:endParaRPr>
          </a:p>
          <a:p>
            <a:pPr marL="342900" indent="-342900">
              <a:defRPr/>
            </a:pPr>
            <a:r>
              <a:rPr lang="en-US" sz="1600" dirty="0" smtClean="0">
                <a:solidFill>
                  <a:srgbClr val="FF0000"/>
                </a:solidFill>
                <a:latin typeface="Tahoma" pitchFamily="34" charset="0"/>
                <a:ea typeface="Tahoma" pitchFamily="34" charset="0"/>
                <a:cs typeface="Tahoma" pitchFamily="34" charset="0"/>
              </a:rPr>
              <a:t>As </a:t>
            </a:r>
            <a:r>
              <a:rPr lang="en-US" sz="1600" dirty="0">
                <a:solidFill>
                  <a:srgbClr val="FF0000"/>
                </a:solidFill>
                <a:latin typeface="Tahoma" pitchFamily="34" charset="0"/>
                <a:ea typeface="Tahoma" pitchFamily="34" charset="0"/>
                <a:cs typeface="Tahoma" pitchFamily="34" charset="0"/>
              </a:rPr>
              <a:t>a learning from this incident and ensure continual improvement all contract</a:t>
            </a:r>
          </a:p>
          <a:p>
            <a:pPr marL="342900" indent="-342900">
              <a:defRPr/>
            </a:pPr>
            <a:r>
              <a:rPr lang="en-US" sz="1600" dirty="0">
                <a:solidFill>
                  <a:srgbClr val="FF0000"/>
                </a:solidFill>
                <a:latin typeface="Tahoma" pitchFamily="34" charset="0"/>
                <a:ea typeface="Tahoma" pitchFamily="34" charset="0"/>
                <a:cs typeface="Tahoma" pitchFamily="34" charset="0"/>
              </a:rPr>
              <a:t>managers are to review their HSE HEMP against the questions asked below        </a:t>
            </a:r>
          </a:p>
          <a:p>
            <a:pPr marL="114300" indent="-114300">
              <a:buFont typeface="Arial" pitchFamily="34" charset="0"/>
              <a:buChar char="•"/>
              <a:defRPr/>
            </a:pPr>
            <a:endParaRPr lang="en-US" sz="1400" dirty="0">
              <a:latin typeface="Tahoma" pitchFamily="34" charset="0"/>
              <a:ea typeface="Tahoma" pitchFamily="34" charset="0"/>
              <a:cs typeface="Tahoma" pitchFamily="34" charset="0"/>
            </a:endParaRP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Do all your employees understand the importance and need to report every incident?</a:t>
            </a:r>
            <a:endParaRPr lang="en-US" sz="1400" dirty="0">
              <a:latin typeface="Tahoma" pitchFamily="34" charset="0"/>
              <a:ea typeface="Tahoma" pitchFamily="34" charset="0"/>
              <a:cs typeface="Tahoma" pitchFamily="34" charset="0"/>
            </a:endParaRP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Are all your supervisors trained in incident investigation?</a:t>
            </a: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Are you supporting your teams / units in case they report an incident?</a:t>
            </a: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Are you investigating incidents properly? (No blame /No name /No shame?)</a:t>
            </a: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Do your supervisors understand potential consequences on “hiding” incidents?</a:t>
            </a:r>
          </a:p>
          <a:p>
            <a:pPr marL="114300" indent="-114300">
              <a:buFont typeface="Arial" pitchFamily="34" charset="0"/>
              <a:buChar char="•"/>
              <a:defRPr/>
            </a:pPr>
            <a:r>
              <a:rPr lang="en-US" sz="1400" dirty="0" smtClean="0">
                <a:latin typeface="Tahoma" pitchFamily="34" charset="0"/>
                <a:ea typeface="Tahoma" pitchFamily="34" charset="0"/>
                <a:cs typeface="Tahoma" pitchFamily="34" charset="0"/>
              </a:rPr>
              <a:t>Do you apply appropriate Consequences if incidents are not reported?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18865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588588F6-9865-4818-9061-441AA0CD0B1C}"/>
</file>

<file path=customXml/itemProps2.xml><?xml version="1.0" encoding="utf-8"?>
<ds:datastoreItem xmlns:ds="http://schemas.openxmlformats.org/officeDocument/2006/customXml" ds:itemID="{2CB02EEB-3145-43F3-B19B-2C46D5C791EC}"/>
</file>

<file path=customXml/itemProps3.xml><?xml version="1.0" encoding="utf-8"?>
<ds:datastoreItem xmlns:ds="http://schemas.openxmlformats.org/officeDocument/2006/customXml" ds:itemID="{E33C7536-8752-4A83-AC0F-058BAE240C6A}"/>
</file>

<file path=docProps/app.xml><?xml version="1.0" encoding="utf-8"?>
<Properties xmlns="http://schemas.openxmlformats.org/officeDocument/2006/extended-properties" xmlns:vt="http://schemas.openxmlformats.org/officeDocument/2006/docPropsVTypes">
  <Template/>
  <TotalTime>1612</TotalTime>
  <Words>319</Words>
  <Application>Microsoft Office PowerPoint</Application>
  <PresentationFormat>On-screen Show (4:3)</PresentationFormat>
  <Paragraphs>34</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mu55250</cp:lastModifiedBy>
  <cp:revision>145</cp:revision>
  <dcterms:created xsi:type="dcterms:W3CDTF">2001-05-03T06:07:08Z</dcterms:created>
  <dcterms:modified xsi:type="dcterms:W3CDTF">2014-09-24T05:38:53Z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