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No17     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23/03/2014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04800" y="762001"/>
            <a:ext cx="4895850" cy="33547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23/03/2014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Chemist suffering a chemical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burning of the eyes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dirty="0" smtClean="0"/>
              <a:t>	</a:t>
            </a:r>
            <a:r>
              <a:rPr lang="en-US" sz="1400" dirty="0" smtClean="0"/>
              <a:t>A build up of gases in a chemical drain pit blew out a drain cover in the floor of a lab spraying a chemist with hazardous chemicals in his eyes after the force of the blast blew off his safety glasses. 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400" dirty="0" smtClean="0"/>
              <a:t>If your drains are making a funny noise do not ignore.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400" dirty="0" smtClean="0"/>
              <a:t>If your drains are smelling strangely, do not ignore.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5486400"/>
            <a:ext cx="3886200" cy="40011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l" rtl="1"/>
            <a:r>
              <a:rPr lang="en-US" sz="2000" dirty="0" smtClean="0">
                <a:solidFill>
                  <a:srgbClr val="FFFF00"/>
                </a:solidFill>
              </a:rPr>
              <a:t>Proper laboratory design is a must!</a:t>
            </a:r>
            <a:endParaRPr lang="en-US" sz="2000" dirty="0">
              <a:solidFill>
                <a:srgbClr val="FFFF00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21869" y="1066800"/>
            <a:ext cx="304593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" name="Group 131"/>
          <p:cNvGrpSpPr>
            <a:grpSpLocks/>
          </p:cNvGrpSpPr>
          <p:nvPr/>
        </p:nvGrpSpPr>
        <p:grpSpPr bwMode="auto">
          <a:xfrm>
            <a:off x="8578850" y="2732087"/>
            <a:ext cx="336550" cy="544513"/>
            <a:chOff x="3504" y="544"/>
            <a:chExt cx="2287" cy="1855"/>
          </a:xfrm>
        </p:grpSpPr>
        <p:sp>
          <p:nvSpPr>
            <p:cNvPr id="1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 flipV="1">
            <a:off x="6353191" y="3933809"/>
            <a:ext cx="2824163" cy="211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Freeform 132"/>
          <p:cNvSpPr>
            <a:spLocks/>
          </p:cNvSpPr>
          <p:nvPr/>
        </p:nvSpPr>
        <p:spPr bwMode="auto">
          <a:xfrm>
            <a:off x="8305800" y="57912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</a:t>
            </a:r>
            <a:r>
              <a:rPr lang="en-US" sz="1000" b="0" smtClean="0">
                <a:latin typeface="+mn-lt"/>
                <a:cs typeface="Calibri" pitchFamily="34" charset="0"/>
              </a:rPr>
              <a:t>Learning </a:t>
            </a:r>
            <a:r>
              <a:rPr lang="en-US" sz="1000" b="0" smtClean="0">
                <a:latin typeface="+mn-lt"/>
                <a:cs typeface="Calibri" pitchFamily="34" charset="0"/>
              </a:rPr>
              <a:t>No17                                                             </a:t>
            </a:r>
            <a:r>
              <a:rPr lang="en-US" sz="1000" b="0" smtClean="0">
                <a:latin typeface="+mn-lt"/>
                <a:cs typeface="Calibri" pitchFamily="34" charset="0"/>
              </a:rPr>
              <a:t>23/03/2014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to contractors 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HSE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Meetings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762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23/03/2014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Chemist suffering a chemical burning of the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eyes</a:t>
            </a: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175260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a learning from this incident and ensure continual improvement all contract managers are to review their HSE HEMP against the questions asked below        </a:t>
            </a:r>
            <a:endParaRPr lang="en-US" sz="16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04800" y="2590800"/>
            <a:ext cx="861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  <a:defRPr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make sure any new designs comply with DEPs and PDO </a:t>
            </a: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specifications?.</a:t>
            </a:r>
            <a:endParaRPr lang="en-US" sz="1400" spc="4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-109" charset="2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</a:t>
            </a: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you have a system to ensure actions from lateral Learnings are </a:t>
            </a: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implemented?.</a:t>
            </a:r>
            <a:endParaRPr lang="en-US" sz="1400" spc="4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-109" charset="2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Is the alert/learning advice understood by the crew members</a:t>
            </a: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?.</a:t>
            </a:r>
            <a:endParaRPr lang="en-US" sz="1400" spc="4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-109" charset="2"/>
            </a:endParaRPr>
          </a:p>
          <a:p>
            <a:pPr marL="171450" indent="-171450" algn="just">
              <a:defRPr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18866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1C01185-BD5F-41DE-8B35-B92404874204}"/>
</file>

<file path=customXml/itemProps2.xml><?xml version="1.0" encoding="utf-8"?>
<ds:datastoreItem xmlns:ds="http://schemas.openxmlformats.org/officeDocument/2006/customXml" ds:itemID="{1D27798D-57F1-4E09-AB67-E73A1498A450}"/>
</file>

<file path=customXml/itemProps3.xml><?xml version="1.0" encoding="utf-8"?>
<ds:datastoreItem xmlns:ds="http://schemas.openxmlformats.org/officeDocument/2006/customXml" ds:itemID="{C0E77AB0-A9A3-40D0-9AA0-8B1541C6201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1939</TotalTime>
  <Words>167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142</cp:revision>
  <dcterms:created xsi:type="dcterms:W3CDTF">2001-05-03T06:07:08Z</dcterms:created>
  <dcterms:modified xsi:type="dcterms:W3CDTF">2014-06-11T09:20:18Z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