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pdointernet/hseforcontractors/Pages/OnlineLibrary1.aspx" TargetMode="External"/><Relationship Id="rId4" Type="http://schemas.openxmlformats.org/officeDocument/2006/relationships/hyperlink" Target="mailto:talib.z.shaqsi@pdo.co.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ext Box 2"/>
          <p:cNvSpPr txBox="1">
            <a:spLocks noChangeArrowheads="1"/>
          </p:cNvSpPr>
          <p:nvPr/>
        </p:nvSpPr>
        <p:spPr bwMode="auto">
          <a:xfrm>
            <a:off x="152400" y="914400"/>
            <a:ext cx="4746625" cy="4462760"/>
          </a:xfrm>
          <a:prstGeom prst="rect">
            <a:avLst/>
          </a:prstGeom>
          <a:noFill/>
          <a:ln w="9525">
            <a:noFill/>
            <a:miter lim="800000"/>
            <a:headEnd/>
            <a:tailEnd/>
          </a:ln>
        </p:spPr>
        <p:txBody>
          <a:bodyPr>
            <a:spAutoFit/>
          </a:bodyPr>
          <a:lstStyle/>
          <a:p>
            <a:pPr marL="114300" indent="-114300" algn="just"/>
            <a:r>
              <a:rPr lang="en-GB" altLang="en-US" sz="1200" dirty="0">
                <a:solidFill>
                  <a:srgbClr val="333399"/>
                </a:solidFill>
                <a:latin typeface="Tahoma" pitchFamily="34" charset="0"/>
              </a:rPr>
              <a:t>Date:</a:t>
            </a:r>
            <a:r>
              <a:rPr lang="en-US" altLang="en-US" sz="1200" dirty="0">
                <a:solidFill>
                  <a:srgbClr val="333399"/>
                </a:solidFill>
                <a:latin typeface="Tahoma" pitchFamily="34" charset="0"/>
              </a:rPr>
              <a:t> 10</a:t>
            </a:r>
            <a:r>
              <a:rPr lang="en-US" altLang="en-US" sz="1200" baseline="30000" dirty="0">
                <a:solidFill>
                  <a:srgbClr val="333399"/>
                </a:solidFill>
                <a:latin typeface="Tahoma" pitchFamily="34" charset="0"/>
              </a:rPr>
              <a:t>th</a:t>
            </a:r>
            <a:r>
              <a:rPr lang="en-US" altLang="en-US" sz="1200" dirty="0">
                <a:solidFill>
                  <a:srgbClr val="333399"/>
                </a:solidFill>
                <a:latin typeface="Tahoma" pitchFamily="34" charset="0"/>
              </a:rPr>
              <a:t> August </a:t>
            </a:r>
            <a:r>
              <a:rPr lang="en-US" altLang="en-US" sz="1200" dirty="0" smtClean="0">
                <a:solidFill>
                  <a:srgbClr val="333399"/>
                </a:solidFill>
                <a:latin typeface="Tahoma" pitchFamily="34" charset="0"/>
              </a:rPr>
              <a:t>2014</a:t>
            </a:r>
          </a:p>
          <a:p>
            <a:pPr marL="114300" indent="-114300" algn="just"/>
            <a:r>
              <a:rPr lang="en-US" altLang="en-US" sz="1200" dirty="0" smtClean="0">
                <a:solidFill>
                  <a:srgbClr val="333399"/>
                </a:solidFill>
                <a:latin typeface="Tahoma" pitchFamily="34" charset="0"/>
              </a:rPr>
              <a:t>Injury: Fracture of little finger</a:t>
            </a:r>
            <a:endParaRPr lang="en-US" altLang="en-US" sz="1200" dirty="0">
              <a:solidFill>
                <a:srgbClr val="333399"/>
              </a:solidFill>
              <a:latin typeface="Tahoma" pitchFamily="34" charset="0"/>
            </a:endParaRPr>
          </a:p>
          <a:p>
            <a:pPr marL="114300" indent="-114300" algn="just"/>
            <a:endParaRPr lang="en-US" altLang="en-US" sz="1200" dirty="0" smtClean="0">
              <a:latin typeface="Verdana" pitchFamily="34" charset="0"/>
            </a:endParaRPr>
          </a:p>
          <a:p>
            <a:pPr marL="114300" indent="-114300" algn="just"/>
            <a:r>
              <a:rPr lang="en-US" altLang="en-US" sz="1600" b="1" dirty="0" smtClean="0">
                <a:solidFill>
                  <a:srgbClr val="FF0000"/>
                </a:solidFill>
                <a:latin typeface="Tahoma" pitchFamily="34" charset="0"/>
              </a:rPr>
              <a:t>What Happen:</a:t>
            </a:r>
          </a:p>
          <a:p>
            <a:pPr marL="114300" indent="-114300" algn="just"/>
            <a:r>
              <a:rPr lang="en-US" altLang="en-US" sz="1200" dirty="0" smtClean="0">
                <a:latin typeface="Verdana" pitchFamily="34" charset="0"/>
              </a:rPr>
              <a:t>  While </a:t>
            </a:r>
            <a:r>
              <a:rPr lang="en-US" altLang="en-US" sz="1200" dirty="0">
                <a:latin typeface="Verdana" pitchFamily="34" charset="0"/>
              </a:rPr>
              <a:t>box end of DP got held up on work floor level, driller continued slackening the winch line. The Floorman pushed the DP down the V door with his leg causing the DP drifting out of V-Door and the Box end hanging  close to the sub-structure beam .</a:t>
            </a:r>
          </a:p>
          <a:p>
            <a:pPr marL="114300" indent="-114300" algn="just"/>
            <a:r>
              <a:rPr lang="en-US" altLang="en-US" sz="1200" dirty="0">
                <a:latin typeface="Verdana" pitchFamily="34" charset="0"/>
              </a:rPr>
              <a:t>  As to recover the pipe, the Derrickman placed his right hand into the Box End and signaled the Floorman to pick up the DP. The DP lifted trapping the Derrickman fingers between the DP &amp; substructure </a:t>
            </a:r>
            <a:r>
              <a:rPr lang="en-US" altLang="en-US" sz="1200" dirty="0" smtClean="0">
                <a:latin typeface="Verdana" pitchFamily="34" charset="0"/>
              </a:rPr>
              <a:t>beam.</a:t>
            </a:r>
            <a:endParaRPr lang="en-US" altLang="en-US" sz="1600" b="1" dirty="0" smtClean="0">
              <a:solidFill>
                <a:srgbClr val="333399"/>
              </a:solidFill>
              <a:latin typeface="Tahoma" pitchFamily="34" charset="0"/>
            </a:endParaRPr>
          </a:p>
          <a:p>
            <a:pPr marL="114300" indent="-114300" algn="just"/>
            <a:r>
              <a:rPr lang="en-US" altLang="en-US" sz="1600" b="1" dirty="0" smtClean="0">
                <a:solidFill>
                  <a:srgbClr val="333399"/>
                </a:solidFill>
                <a:latin typeface="Tahoma" pitchFamily="34" charset="0"/>
              </a:rPr>
              <a:t>Learning </a:t>
            </a:r>
            <a:r>
              <a:rPr lang="en-US" altLang="en-US" sz="1600" b="1" dirty="0">
                <a:solidFill>
                  <a:srgbClr val="333399"/>
                </a:solidFill>
                <a:latin typeface="Tahoma" pitchFamily="34" charset="0"/>
              </a:rPr>
              <a:t>from this incident:</a:t>
            </a:r>
            <a:endParaRPr lang="en-US" altLang="en-US" sz="600" dirty="0">
              <a:solidFill>
                <a:srgbClr val="000000"/>
              </a:solidFill>
              <a:latin typeface="Arial" charset="0"/>
            </a:endParaRPr>
          </a:p>
          <a:p>
            <a:pPr marL="0" lvl="1" algn="just" eaLnBrk="1" hangingPunct="1">
              <a:spcBef>
                <a:spcPct val="20000"/>
              </a:spcBef>
              <a:buFont typeface="Wingdings" pitchFamily="2" charset="2"/>
              <a:buChar char="ü"/>
            </a:pPr>
            <a:r>
              <a:rPr lang="en-US" altLang="en-US" sz="1200" dirty="0">
                <a:latin typeface="Verdana" pitchFamily="34" charset="0"/>
              </a:rPr>
              <a:t>Ensure adequate communication between crew involved    in to the activity</a:t>
            </a:r>
          </a:p>
          <a:p>
            <a:pPr marL="0" lvl="1" algn="just" eaLnBrk="1" hangingPunct="1">
              <a:spcBef>
                <a:spcPct val="20000"/>
              </a:spcBef>
              <a:buFont typeface="Wingdings" pitchFamily="2" charset="2"/>
              <a:buChar char="ü"/>
            </a:pPr>
            <a:r>
              <a:rPr lang="en-US" altLang="en-US" sz="1200" dirty="0">
                <a:latin typeface="Verdana" pitchFamily="34" charset="0"/>
              </a:rPr>
              <a:t>Do not place hands at the pinch points, if possible do the task hands off</a:t>
            </a:r>
          </a:p>
          <a:p>
            <a:pPr marL="0" lvl="1" algn="just" eaLnBrk="1" hangingPunct="1">
              <a:spcBef>
                <a:spcPct val="20000"/>
              </a:spcBef>
              <a:buFont typeface="Wingdings" pitchFamily="2" charset="2"/>
              <a:buChar char="ü"/>
            </a:pPr>
            <a:r>
              <a:rPr lang="en-US" altLang="en-US" sz="1200" dirty="0">
                <a:latin typeface="Verdana" pitchFamily="34" charset="0"/>
              </a:rPr>
              <a:t>Ensure observing the job activity and proper supervision for all tasks</a:t>
            </a:r>
          </a:p>
          <a:p>
            <a:pPr marL="0" lvl="1" algn="just" eaLnBrk="1" hangingPunct="1">
              <a:spcBef>
                <a:spcPct val="20000"/>
              </a:spcBef>
              <a:buFont typeface="Wingdings" pitchFamily="2" charset="2"/>
              <a:buChar char="ü"/>
            </a:pPr>
            <a:r>
              <a:rPr lang="en-US" altLang="en-US" sz="1200" dirty="0">
                <a:latin typeface="Verdana" pitchFamily="34" charset="0"/>
              </a:rPr>
              <a:t>Ensure procedures being complied </a:t>
            </a:r>
          </a:p>
          <a:p>
            <a:pPr marL="0" lvl="1" algn="just" eaLnBrk="1" hangingPunct="1">
              <a:spcBef>
                <a:spcPct val="20000"/>
              </a:spcBef>
              <a:buFont typeface="Wingdings" pitchFamily="2" charset="2"/>
              <a:buChar char="ü"/>
            </a:pPr>
            <a:r>
              <a:rPr lang="en-US" altLang="en-US" sz="1200" dirty="0">
                <a:latin typeface="Verdana" pitchFamily="34" charset="0"/>
              </a:rPr>
              <a:t>Empowerment to </a:t>
            </a:r>
            <a:r>
              <a:rPr lang="en-US" altLang="en-US" sz="1200" dirty="0" smtClean="0">
                <a:latin typeface="Verdana" pitchFamily="34" charset="0"/>
              </a:rPr>
              <a:t>stop</a:t>
            </a:r>
            <a:endParaRPr lang="en-US" altLang="en-US" sz="1200" dirty="0">
              <a:latin typeface="Verdana" pitchFamily="34" charset="0"/>
            </a:endParaRPr>
          </a:p>
        </p:txBody>
      </p:sp>
      <p:sp>
        <p:nvSpPr>
          <p:cNvPr id="8" name="Text Box 4"/>
          <p:cNvSpPr txBox="1">
            <a:spLocks noChangeArrowheads="1"/>
          </p:cNvSpPr>
          <p:nvPr/>
        </p:nvSpPr>
        <p:spPr bwMode="auto">
          <a:xfrm>
            <a:off x="192088" y="5494337"/>
            <a:ext cx="4670425" cy="830263"/>
          </a:xfrm>
          <a:prstGeom prst="rect">
            <a:avLst/>
          </a:prstGeom>
          <a:solidFill>
            <a:srgbClr val="0070C0"/>
          </a:solidFill>
          <a:ln w="38100">
            <a:solidFill>
              <a:srgbClr val="0033CC"/>
            </a:solidFill>
            <a:miter lim="800000"/>
            <a:headEnd/>
            <a:tailEnd/>
          </a:ln>
        </p:spPr>
        <p:txBody>
          <a:bodyPr>
            <a:spAutoFit/>
          </a:bodyPr>
          <a:lstStyle/>
          <a:p>
            <a:pPr algn="ctr" eaLnBrk="1" hangingPunct="1"/>
            <a:r>
              <a:rPr lang="en-US" altLang="en-US" sz="1600" b="1" dirty="0">
                <a:latin typeface="Arial" charset="0"/>
                <a:cs typeface="Arial" charset="0"/>
              </a:rPr>
              <a:t>Ensure proper communication and do tasks hands off </a:t>
            </a:r>
          </a:p>
          <a:p>
            <a:pPr algn="ctr" eaLnBrk="1" hangingPunct="1"/>
            <a:r>
              <a:rPr lang="en-US" altLang="en-US" sz="1600" b="1" dirty="0">
                <a:latin typeface="Arial" charset="0"/>
                <a:cs typeface="Arial" charset="0"/>
              </a:rPr>
              <a:t>where it is possible.</a:t>
            </a:r>
          </a:p>
        </p:txBody>
      </p:sp>
      <p:pic>
        <p:nvPicPr>
          <p:cNvPr id="9" name="Picture 1"/>
          <p:cNvPicPr>
            <a:picLocks noChangeAspect="1"/>
          </p:cNvPicPr>
          <p:nvPr/>
        </p:nvPicPr>
        <p:blipFill>
          <a:blip r:embed="rId2" cstate="print"/>
          <a:srcRect/>
          <a:stretch>
            <a:fillRect/>
          </a:stretch>
        </p:blipFill>
        <p:spPr bwMode="auto">
          <a:xfrm>
            <a:off x="5257800" y="3581400"/>
            <a:ext cx="3751263" cy="2590800"/>
          </a:xfrm>
          <a:prstGeom prst="rect">
            <a:avLst/>
          </a:prstGeom>
          <a:noFill/>
          <a:ln w="9525">
            <a:noFill/>
            <a:miter lim="800000"/>
            <a:headEnd/>
            <a:tailEnd/>
          </a:ln>
        </p:spPr>
      </p:pic>
      <p:sp>
        <p:nvSpPr>
          <p:cNvPr id="10" name="Freeform 12"/>
          <p:cNvSpPr>
            <a:spLocks/>
          </p:cNvSpPr>
          <p:nvPr/>
        </p:nvSpPr>
        <p:spPr bwMode="auto">
          <a:xfrm>
            <a:off x="8458200" y="5464175"/>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1" name="Picture 8"/>
          <p:cNvPicPr>
            <a:picLocks noChangeAspect="1" noChangeArrowheads="1"/>
          </p:cNvPicPr>
          <p:nvPr/>
        </p:nvPicPr>
        <p:blipFill>
          <a:blip r:embed="rId3" cstate="print"/>
          <a:srcRect/>
          <a:stretch>
            <a:fillRect/>
          </a:stretch>
        </p:blipFill>
        <p:spPr bwMode="auto">
          <a:xfrm>
            <a:off x="5257800" y="1012825"/>
            <a:ext cx="3751263" cy="2416175"/>
          </a:xfrm>
          <a:prstGeom prst="rect">
            <a:avLst/>
          </a:prstGeom>
          <a:noFill/>
          <a:ln w="9525">
            <a:noFill/>
            <a:miter lim="800000"/>
            <a:headEnd/>
            <a:tailEnd/>
          </a:ln>
        </p:spPr>
      </p:pic>
      <p:grpSp>
        <p:nvGrpSpPr>
          <p:cNvPr id="12" name="Group 7"/>
          <p:cNvGrpSpPr>
            <a:grpSpLocks/>
          </p:cNvGrpSpPr>
          <p:nvPr/>
        </p:nvGrpSpPr>
        <p:grpSpPr bwMode="auto">
          <a:xfrm>
            <a:off x="8518525" y="2732088"/>
            <a:ext cx="336550" cy="544512"/>
            <a:chOff x="3504" y="544"/>
            <a:chExt cx="2287" cy="1855"/>
          </a:xfrm>
        </p:grpSpPr>
        <p:sp>
          <p:nvSpPr>
            <p:cNvPr id="1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4"/>
              </a:rPr>
              <a:t>:  </a:t>
            </a:r>
            <a:r>
              <a:rPr lang="en-US" sz="1000" b="0" dirty="0" smtClean="0">
                <a:solidFill>
                  <a:srgbClr val="0070C0"/>
                </a:solidFill>
                <a:latin typeface="+mn-lt"/>
                <a:cs typeface="Calibri" pitchFamily="34" charset="0"/>
                <a:hlinkClick r:id="rId4"/>
              </a:rPr>
              <a:t>MSE34</a:t>
            </a:r>
            <a:r>
              <a:rPr lang="en-US" sz="1000" b="0" dirty="0" smtClean="0">
                <a:latin typeface="+mn-lt"/>
                <a:cs typeface="Calibri" pitchFamily="34" charset="0"/>
                <a:hlinkClick r:id="rId4"/>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5"/>
              </a:rPr>
              <a:t>HSE Website</a:t>
            </a:r>
            <a:r>
              <a:rPr lang="en-US" sz="1000" b="0" dirty="0" smtClean="0">
                <a:latin typeface="+mn-lt"/>
                <a:cs typeface="Calibri" pitchFamily="34" charset="0"/>
              </a:rPr>
              <a:t>                                 Learning </a:t>
            </a:r>
            <a:r>
              <a:rPr lang="en-US" sz="1000" b="0" dirty="0" smtClean="0">
                <a:latin typeface="+mn-lt"/>
                <a:cs typeface="Calibri" pitchFamily="34" charset="0"/>
              </a:rPr>
              <a:t>No29                                                              10/08/2014</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a:t>
            </a:r>
            <a:r>
              <a:rPr lang="en-US" sz="1000" b="0" dirty="0" smtClean="0">
                <a:latin typeface="+mn-lt"/>
                <a:cs typeface="Calibri" pitchFamily="34" charset="0"/>
              </a:rPr>
              <a:t>No29                                                              10/08/2014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 Box 2"/>
          <p:cNvSpPr txBox="1">
            <a:spLocks noChangeArrowheads="1"/>
          </p:cNvSpPr>
          <p:nvPr/>
        </p:nvSpPr>
        <p:spPr bwMode="auto">
          <a:xfrm>
            <a:off x="152400" y="914400"/>
            <a:ext cx="8780463" cy="2923877"/>
          </a:xfrm>
          <a:prstGeom prst="rect">
            <a:avLst/>
          </a:prstGeom>
          <a:noFill/>
          <a:ln w="9525">
            <a:noFill/>
            <a:miter lim="800000"/>
            <a:headEnd/>
            <a:tailEnd/>
          </a:ln>
        </p:spPr>
        <p:txBody>
          <a:bodyPr>
            <a:spAutoFit/>
          </a:bodyPr>
          <a:lstStyle/>
          <a:p>
            <a:pPr marL="114300" indent="-114300" algn="just"/>
            <a:r>
              <a:rPr lang="en-GB" altLang="en-US" sz="1200" dirty="0" smtClean="0">
                <a:solidFill>
                  <a:srgbClr val="333399"/>
                </a:solidFill>
                <a:latin typeface="Tahoma" pitchFamily="34" charset="0"/>
              </a:rPr>
              <a:t>Date:</a:t>
            </a:r>
            <a:r>
              <a:rPr lang="en-US" altLang="en-US" sz="1200" dirty="0" smtClean="0">
                <a:solidFill>
                  <a:srgbClr val="333399"/>
                </a:solidFill>
                <a:latin typeface="Tahoma" pitchFamily="34" charset="0"/>
              </a:rPr>
              <a:t> 10</a:t>
            </a:r>
            <a:r>
              <a:rPr lang="en-US" altLang="en-US" sz="1200" baseline="30000" dirty="0" smtClean="0">
                <a:solidFill>
                  <a:srgbClr val="333399"/>
                </a:solidFill>
                <a:latin typeface="Tahoma" pitchFamily="34" charset="0"/>
              </a:rPr>
              <a:t>th</a:t>
            </a:r>
            <a:r>
              <a:rPr lang="en-US" altLang="en-US" sz="1200" dirty="0" smtClean="0">
                <a:solidFill>
                  <a:srgbClr val="333399"/>
                </a:solidFill>
                <a:latin typeface="Tahoma" pitchFamily="34" charset="0"/>
              </a:rPr>
              <a:t> August 2014</a:t>
            </a:r>
          </a:p>
          <a:p>
            <a:pPr marL="114300" indent="-114300" algn="just"/>
            <a:r>
              <a:rPr lang="en-US" altLang="en-US" sz="1200" dirty="0" smtClean="0">
                <a:solidFill>
                  <a:srgbClr val="333399"/>
                </a:solidFill>
                <a:latin typeface="Tahoma" pitchFamily="34" charset="0"/>
              </a:rPr>
              <a:t>Injury: Fracture of little finger</a:t>
            </a:r>
          </a:p>
          <a:p>
            <a:pPr marL="342900" indent="-342900" eaLnBrk="1" hangingPunct="1"/>
            <a:endParaRPr lang="en-US" altLang="en-US" sz="1600" dirty="0" smtClean="0">
              <a:solidFill>
                <a:srgbClr val="FF0000"/>
              </a:solidFill>
              <a:latin typeface="Tahoma" pitchFamily="34" charset="0"/>
            </a:endParaRPr>
          </a:p>
          <a:p>
            <a:pPr marL="342900" indent="-342900" algn="just" eaLnBrk="1" hangingPunct="1"/>
            <a:r>
              <a:rPr lang="en-US" altLang="en-US" sz="1600" b="1" dirty="0" smtClean="0">
                <a:solidFill>
                  <a:srgbClr val="FF0000"/>
                </a:solidFill>
                <a:latin typeface="Tahoma" pitchFamily="34" charset="0"/>
              </a:rPr>
              <a:t>As </a:t>
            </a:r>
            <a:r>
              <a:rPr lang="en-US" altLang="en-US" sz="1600" b="1" dirty="0">
                <a:solidFill>
                  <a:srgbClr val="FF0000"/>
                </a:solidFill>
                <a:latin typeface="Tahoma" pitchFamily="34" charset="0"/>
              </a:rPr>
              <a:t>a learning from this incident and ensure continual improvement all </a:t>
            </a:r>
            <a:r>
              <a:rPr lang="en-US" altLang="en-US" sz="1600" b="1" dirty="0" smtClean="0">
                <a:solidFill>
                  <a:srgbClr val="FF0000"/>
                </a:solidFill>
                <a:latin typeface="Tahoma" pitchFamily="34" charset="0"/>
              </a:rPr>
              <a:t>Contract Managers </a:t>
            </a:r>
            <a:r>
              <a:rPr lang="en-US" altLang="en-US" sz="1600" b="1" dirty="0">
                <a:solidFill>
                  <a:srgbClr val="FF0000"/>
                </a:solidFill>
                <a:latin typeface="Tahoma" pitchFamily="34" charset="0"/>
              </a:rPr>
              <a:t>are to </a:t>
            </a:r>
            <a:r>
              <a:rPr lang="en-US" altLang="en-US" sz="1600" b="1" dirty="0" smtClean="0">
                <a:solidFill>
                  <a:srgbClr val="FF0000"/>
                </a:solidFill>
                <a:latin typeface="Tahoma" pitchFamily="34" charset="0"/>
              </a:rPr>
              <a:t>review </a:t>
            </a:r>
            <a:r>
              <a:rPr lang="en-US" altLang="en-US" sz="1600" b="1" dirty="0">
                <a:solidFill>
                  <a:srgbClr val="FF0000"/>
                </a:solidFill>
                <a:latin typeface="Tahoma" pitchFamily="34" charset="0"/>
              </a:rPr>
              <a:t>their HSE HEMP against the questions asked below:</a:t>
            </a:r>
          </a:p>
          <a:p>
            <a:pPr marL="342900" indent="-342900" eaLnBrk="1" hangingPunct="1"/>
            <a:endParaRPr lang="en-US" altLang="en-US" sz="1600" dirty="0">
              <a:solidFill>
                <a:srgbClr val="FF0000"/>
              </a:solidFill>
              <a:latin typeface="Tahoma" pitchFamily="34" charset="0"/>
            </a:endParaRPr>
          </a:p>
          <a:p>
            <a:pPr marL="342900" indent="-342900">
              <a:buFont typeface="Arial" pitchFamily="34" charset="0"/>
              <a:buChar char="•"/>
            </a:pPr>
            <a:r>
              <a:rPr lang="en-US" altLang="en-US" sz="1600" dirty="0" smtClean="0">
                <a:sym typeface="Wingdings" pitchFamily="-109" charset="2"/>
              </a:rPr>
              <a:t>Does your standards/ procedures address the handling of tubular during LD/ PU in detail ?</a:t>
            </a:r>
          </a:p>
          <a:p>
            <a:pPr marL="342900" indent="-342900">
              <a:buFont typeface="Arial" pitchFamily="34" charset="0"/>
              <a:buChar char="•"/>
            </a:pPr>
            <a:r>
              <a:rPr lang="en-US" altLang="en-US" sz="1600" dirty="0" smtClean="0">
                <a:sym typeface="Wingdings" pitchFamily="-109" charset="2"/>
              </a:rPr>
              <a:t>Is there a clear method of communication during operations on Rig floor?</a:t>
            </a:r>
          </a:p>
          <a:p>
            <a:pPr marL="342900" indent="-342900">
              <a:buFont typeface="Arial" pitchFamily="34" charset="0"/>
              <a:buChar char="•"/>
            </a:pPr>
            <a:r>
              <a:rPr lang="en-US" altLang="en-US" sz="1600" dirty="0" smtClean="0">
                <a:sym typeface="Wingdings" pitchFamily="-109" charset="2"/>
              </a:rPr>
              <a:t>Is there a clear method of recovering tubular when it is out side of V-door?</a:t>
            </a:r>
          </a:p>
          <a:p>
            <a:pPr marL="342900" indent="-342900">
              <a:buFont typeface="Arial" pitchFamily="34" charset="0"/>
              <a:buChar char="•"/>
            </a:pPr>
            <a:r>
              <a:rPr lang="en-US" altLang="en-US" sz="1600" dirty="0" smtClean="0">
                <a:sym typeface="Wingdings" pitchFamily="-109" charset="2"/>
              </a:rPr>
              <a:t>Does your HSE HEMP address hazards of not double wrapping tubular and dropped tubular?</a:t>
            </a:r>
          </a:p>
          <a:p>
            <a:pPr marL="342900" indent="-342900">
              <a:buFont typeface="Arial" pitchFamily="34" charset="0"/>
              <a:buChar char="•"/>
            </a:pPr>
            <a:r>
              <a:rPr lang="en-US" sz="1600" dirty="0" smtClean="0">
                <a:sym typeface="Wingdings" pitchFamily="-109" charset="2"/>
              </a:rPr>
              <a:t>Do </a:t>
            </a:r>
            <a:r>
              <a:rPr lang="en-US" sz="1600" dirty="0" smtClean="0">
                <a:sym typeface="Wingdings" pitchFamily="-109" charset="2"/>
              </a:rPr>
              <a:t>you have a system to ensure actions from lateral Learnings are </a:t>
            </a:r>
            <a:r>
              <a:rPr lang="en-US" sz="1600" dirty="0" smtClean="0">
                <a:sym typeface="Wingdings" pitchFamily="-109" charset="2"/>
              </a:rPr>
              <a:t>implemented?</a:t>
            </a:r>
          </a:p>
          <a:p>
            <a:pPr marL="342900" indent="-342900">
              <a:buFont typeface="Arial" pitchFamily="34" charset="0"/>
              <a:buChar char="•"/>
            </a:pPr>
            <a:r>
              <a:rPr lang="en-US" sz="1600" dirty="0" smtClean="0">
                <a:sym typeface="Wingdings" pitchFamily="-109" charset="2"/>
              </a:rPr>
              <a:t>Is </a:t>
            </a:r>
            <a:r>
              <a:rPr lang="en-US" sz="1600" dirty="0" smtClean="0">
                <a:sym typeface="Wingdings" pitchFamily="-109" charset="2"/>
              </a:rPr>
              <a:t>the alert/learning advice understood by the crew members</a:t>
            </a:r>
            <a:r>
              <a:rPr lang="en-US" sz="1600" dirty="0" smtClean="0">
                <a:sym typeface="Wingdings" pitchFamily="-109" charset="2"/>
              </a:rPr>
              <a:t>?</a:t>
            </a:r>
            <a:endParaRPr lang="en-US" sz="1600" dirty="0" smtClean="0">
              <a:sym typeface="Wingdings" pitchFamily="-109"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18867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E6ADB47-3EED-4813-AA47-569AE2D18257}"/>
</file>

<file path=customXml/itemProps2.xml><?xml version="1.0" encoding="utf-8"?>
<ds:datastoreItem xmlns:ds="http://schemas.openxmlformats.org/officeDocument/2006/customXml" ds:itemID="{8D3ADAE8-C9EC-4ABC-A705-74721E9B361A}"/>
</file>

<file path=customXml/itemProps3.xml><?xml version="1.0" encoding="utf-8"?>
<ds:datastoreItem xmlns:ds="http://schemas.openxmlformats.org/officeDocument/2006/customXml" ds:itemID="{2710F6BC-994C-4D60-BA43-1A22BD4EBA5D}"/>
</file>

<file path=docProps/app.xml><?xml version="1.0" encoding="utf-8"?>
<Properties xmlns="http://schemas.openxmlformats.org/officeDocument/2006/extended-properties" xmlns:vt="http://schemas.openxmlformats.org/officeDocument/2006/docPropsVTypes">
  <Template/>
  <TotalTime>1614</TotalTime>
  <Words>362</Words>
  <Application>Microsoft Office PowerPoint</Application>
  <PresentationFormat>On-screen Show (4:3)</PresentationFormat>
  <Paragraphs>33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143</cp:revision>
  <dcterms:created xsi:type="dcterms:W3CDTF">2001-05-03T06:07:08Z</dcterms:created>
  <dcterms:modified xsi:type="dcterms:W3CDTF">2014-09-24T06:04:40Z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