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dirty="0"/>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MSE34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a:t>
            </a:r>
            <a:r>
              <a:rPr lang="en-US" sz="1000" b="0" dirty="0" smtClean="0">
                <a:latin typeface="+mn-lt"/>
                <a:cs typeface="Calibri" pitchFamily="34" charset="0"/>
              </a:rPr>
              <a:t>No 30                                                              08/07/2014</a:t>
            </a:r>
            <a:endParaRPr lang="en-US" sz="1000" b="0" dirty="0" smtClean="0">
              <a:latin typeface="+mn-lt"/>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7" name="Text Box 2"/>
          <p:cNvSpPr txBox="1">
            <a:spLocks noChangeArrowheads="1"/>
          </p:cNvSpPr>
          <p:nvPr/>
        </p:nvSpPr>
        <p:spPr bwMode="auto">
          <a:xfrm>
            <a:off x="228600" y="990600"/>
            <a:ext cx="6038880" cy="3147015"/>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ea typeface="Tahoma" pitchFamily="34" charset="0"/>
                <a:cs typeface="Tahoma" pitchFamily="34" charset="0"/>
              </a:rPr>
              <a:t>Date:</a:t>
            </a:r>
            <a:r>
              <a:rPr lang="en-US" sz="1200" b="1" dirty="0">
                <a:solidFill>
                  <a:srgbClr val="333399"/>
                </a:solidFill>
                <a:latin typeface="Tahoma" pitchFamily="34" charset="0"/>
                <a:ea typeface="Tahoma" pitchFamily="34" charset="0"/>
                <a:cs typeface="Tahoma" pitchFamily="34" charset="0"/>
              </a:rPr>
              <a:t> </a:t>
            </a:r>
            <a:r>
              <a:rPr lang="en-US" sz="1200" b="1" dirty="0" smtClean="0">
                <a:solidFill>
                  <a:srgbClr val="333399"/>
                </a:solidFill>
                <a:latin typeface="Tahoma" pitchFamily="34" charset="0"/>
                <a:ea typeface="Tahoma" pitchFamily="34" charset="0"/>
                <a:cs typeface="Tahoma" pitchFamily="34" charset="0"/>
              </a:rPr>
              <a:t>8</a:t>
            </a:r>
            <a:r>
              <a:rPr lang="en-US" sz="1200" b="1" baseline="30000" dirty="0" smtClean="0">
                <a:solidFill>
                  <a:srgbClr val="333399"/>
                </a:solidFill>
                <a:latin typeface="Tahoma" pitchFamily="34" charset="0"/>
                <a:ea typeface="Tahoma" pitchFamily="34" charset="0"/>
                <a:cs typeface="Tahoma" pitchFamily="34" charset="0"/>
              </a:rPr>
              <a:t>th</a:t>
            </a:r>
            <a:r>
              <a:rPr lang="en-US" sz="1200" b="1" dirty="0" smtClean="0">
                <a:solidFill>
                  <a:srgbClr val="333399"/>
                </a:solidFill>
                <a:latin typeface="Tahoma" pitchFamily="34" charset="0"/>
                <a:ea typeface="Tahoma" pitchFamily="34" charset="0"/>
                <a:cs typeface="Tahoma" pitchFamily="34" charset="0"/>
              </a:rPr>
              <a:t> </a:t>
            </a:r>
            <a:r>
              <a:rPr lang="en-US" sz="1200" b="1" dirty="0" smtClean="0">
                <a:solidFill>
                  <a:srgbClr val="333399"/>
                </a:solidFill>
                <a:latin typeface="Tahoma" pitchFamily="34" charset="0"/>
                <a:ea typeface="Tahoma" pitchFamily="34" charset="0"/>
                <a:cs typeface="Tahoma" pitchFamily="34" charset="0"/>
              </a:rPr>
              <a:t>June </a:t>
            </a:r>
            <a:r>
              <a:rPr lang="en-US" sz="1200" b="1" dirty="0" smtClean="0">
                <a:solidFill>
                  <a:srgbClr val="333399"/>
                </a:solidFill>
                <a:latin typeface="Tahoma" pitchFamily="34" charset="0"/>
                <a:ea typeface="Tahoma" pitchFamily="34" charset="0"/>
                <a:cs typeface="Tahoma" pitchFamily="34" charset="0"/>
              </a:rPr>
              <a:t>2014</a:t>
            </a:r>
          </a:p>
          <a:p>
            <a:pPr marL="114300" indent="-114300" algn="just">
              <a:defRPr/>
            </a:pPr>
            <a:r>
              <a:rPr lang="en-US" sz="1200" b="1" dirty="0" smtClean="0">
                <a:solidFill>
                  <a:srgbClr val="333399"/>
                </a:solidFill>
                <a:latin typeface="Tahoma" pitchFamily="34" charset="0"/>
                <a:ea typeface="Tahoma" pitchFamily="34" charset="0"/>
                <a:cs typeface="Tahoma" pitchFamily="34" charset="0"/>
              </a:rPr>
              <a:t>Injury: Deep cut</a:t>
            </a:r>
            <a:endParaRPr lang="en-US" sz="1200" b="1" dirty="0">
              <a:solidFill>
                <a:srgbClr val="FF0000"/>
              </a:solidFill>
              <a:latin typeface="Tahoma" pitchFamily="34" charset="0"/>
              <a:ea typeface="Tahoma" pitchFamily="34" charset="0"/>
              <a:cs typeface="Tahoma" pitchFamily="34" charset="0"/>
            </a:endParaRPr>
          </a:p>
          <a:p>
            <a:pPr marL="114300" indent="-114300" algn="just">
              <a:defRPr/>
            </a:pPr>
            <a:endParaRPr lang="en-US" sz="1600" b="1" dirty="0" smtClean="0">
              <a:solidFill>
                <a:srgbClr val="FF0000"/>
              </a:solidFill>
              <a:latin typeface="Tahoma" pitchFamily="34" charset="0"/>
              <a:ea typeface="Tahoma" pitchFamily="34" charset="0"/>
              <a:cs typeface="Tahoma" pitchFamily="34" charset="0"/>
            </a:endParaRPr>
          </a:p>
          <a:p>
            <a:pPr marL="114300" indent="-114300" algn="just">
              <a:defRPr/>
            </a:pPr>
            <a:endParaRPr lang="en-US" sz="1600" b="1" dirty="0" smtClean="0">
              <a:solidFill>
                <a:srgbClr val="FF0000"/>
              </a:solidFill>
              <a:latin typeface="Tahoma" pitchFamily="34" charset="0"/>
              <a:ea typeface="Tahoma" pitchFamily="34" charset="0"/>
              <a:cs typeface="Tahoma" pitchFamily="34" charset="0"/>
            </a:endParaRPr>
          </a:p>
          <a:p>
            <a:pPr marL="114300" indent="-114300" algn="just">
              <a:defRPr/>
            </a:pPr>
            <a:r>
              <a:rPr lang="en-US" sz="1600" b="1" dirty="0" smtClean="0">
                <a:solidFill>
                  <a:srgbClr val="FF0000"/>
                </a:solidFill>
                <a:latin typeface="Tahoma" pitchFamily="34" charset="0"/>
                <a:ea typeface="Tahoma" pitchFamily="34" charset="0"/>
                <a:cs typeface="Tahoma" pitchFamily="34" charset="0"/>
              </a:rPr>
              <a:t>What </a:t>
            </a:r>
            <a:r>
              <a:rPr lang="en-US" sz="1600" b="1" dirty="0">
                <a:solidFill>
                  <a:srgbClr val="FF0000"/>
                </a:solidFill>
                <a:latin typeface="Tahoma" pitchFamily="34" charset="0"/>
                <a:ea typeface="Tahoma" pitchFamily="34" charset="0"/>
                <a:cs typeface="Tahoma" pitchFamily="34" charset="0"/>
              </a:rPr>
              <a:t>happened?</a:t>
            </a:r>
            <a:endParaRPr lang="en-US" sz="1600" dirty="0">
              <a:solidFill>
                <a:srgbClr val="FF0000"/>
              </a:solidFill>
              <a:latin typeface="Tahoma" pitchFamily="34" charset="0"/>
              <a:ea typeface="Tahoma" pitchFamily="34" charset="0"/>
              <a:cs typeface="Tahoma" pitchFamily="34" charset="0"/>
            </a:endParaRPr>
          </a:p>
          <a:p>
            <a:pPr marL="72000" algn="just" eaLnBrk="1" hangingPunct="1">
              <a:defRPr/>
            </a:pPr>
            <a:r>
              <a:rPr lang="en-US" sz="1200" dirty="0" smtClean="0">
                <a:latin typeface="Tahoma" pitchFamily="34" charset="0"/>
                <a:ea typeface="Tahoma" pitchFamily="34" charset="0"/>
                <a:cs typeface="Tahoma" pitchFamily="34" charset="0"/>
              </a:rPr>
              <a:t>While cutting horizontally for a wall chasing, </a:t>
            </a:r>
            <a:r>
              <a:rPr lang="en-US" sz="1200" dirty="0" smtClean="0">
                <a:latin typeface="Tahoma" pitchFamily="34" charset="0"/>
                <a:ea typeface="Tahoma" pitchFamily="34" charset="0"/>
                <a:cs typeface="Tahoma" pitchFamily="34" charset="0"/>
              </a:rPr>
              <a:t>the worker</a:t>
            </a:r>
            <a:r>
              <a:rPr lang="en-US" sz="1200" dirty="0" smtClean="0">
                <a:latin typeface="Tahoma" pitchFamily="34" charset="0"/>
                <a:ea typeface="Tahoma" pitchFamily="34" charset="0"/>
                <a:cs typeface="Tahoma" pitchFamily="34" charset="0"/>
              </a:rPr>
              <a:t> </a:t>
            </a:r>
            <a:r>
              <a:rPr lang="en-US" sz="1200" dirty="0" smtClean="0">
                <a:latin typeface="Tahoma" pitchFamily="34" charset="0"/>
                <a:ea typeface="Tahoma" pitchFamily="34" charset="0"/>
                <a:cs typeface="Tahoma" pitchFamily="34" charset="0"/>
              </a:rPr>
              <a:t>right hand index finger glove got entangled in the mesh inside the wall and he let go of the handle trying to extricate his glove. This caused his left hand to jerk away from the wall and the grinder to rotate , cutting his right dorsal (Back of Palm).</a:t>
            </a:r>
          </a:p>
          <a:p>
            <a:pPr marL="72000" algn="just" eaLnBrk="1" hangingPunct="1">
              <a:defRPr/>
            </a:pPr>
            <a:endParaRPr lang="en-US" sz="1600" b="1" dirty="0" smtClean="0">
              <a:solidFill>
                <a:srgbClr val="333399"/>
              </a:solidFill>
              <a:latin typeface="Tahoma" pitchFamily="34" charset="0"/>
              <a:ea typeface="Tahoma" pitchFamily="34" charset="0"/>
              <a:cs typeface="Tahoma" pitchFamily="34" charset="0"/>
            </a:endParaRPr>
          </a:p>
          <a:p>
            <a:pPr marL="114300" indent="-114300" algn="just">
              <a:defRPr/>
            </a:pPr>
            <a:r>
              <a:rPr lang="en-US" sz="1600" b="1" dirty="0" smtClean="0">
                <a:solidFill>
                  <a:srgbClr val="333399"/>
                </a:solidFill>
                <a:latin typeface="Tahoma" pitchFamily="34" charset="0"/>
                <a:ea typeface="Tahoma" pitchFamily="34" charset="0"/>
                <a:cs typeface="Tahoma" pitchFamily="34" charset="0"/>
              </a:rPr>
              <a:t>Your </a:t>
            </a:r>
            <a:r>
              <a:rPr lang="en-US" sz="1600" b="1" dirty="0">
                <a:solidFill>
                  <a:srgbClr val="333399"/>
                </a:solidFill>
                <a:latin typeface="Tahoma" pitchFamily="34" charset="0"/>
                <a:ea typeface="Tahoma" pitchFamily="34" charset="0"/>
                <a:cs typeface="Tahoma" pitchFamily="34" charset="0"/>
              </a:rPr>
              <a:t>learning from this </a:t>
            </a:r>
            <a:r>
              <a:rPr lang="en-US" sz="1600" b="1" dirty="0" smtClean="0">
                <a:solidFill>
                  <a:srgbClr val="333399"/>
                </a:solidFill>
                <a:latin typeface="Tahoma" pitchFamily="34" charset="0"/>
                <a:ea typeface="Tahoma" pitchFamily="34" charset="0"/>
                <a:cs typeface="Tahoma" pitchFamily="34" charset="0"/>
              </a:rPr>
              <a:t>incident:</a:t>
            </a:r>
          </a:p>
          <a:p>
            <a:pPr marL="114300" indent="-114300" algn="just">
              <a:buFont typeface="Arial" pitchFamily="34" charset="0"/>
              <a:buChar char="•"/>
              <a:defRPr/>
            </a:pPr>
            <a:r>
              <a:rPr lang="en-US" sz="1200" dirty="0" smtClean="0">
                <a:solidFill>
                  <a:srgbClr val="000000"/>
                </a:solidFill>
                <a:latin typeface="Tahoma" pitchFamily="34" charset="0"/>
                <a:ea typeface="Tahoma" pitchFamily="34" charset="0"/>
                <a:cs typeface="Tahoma" pitchFamily="34" charset="0"/>
              </a:rPr>
              <a:t>Be aware of any hazards present in the wall when grinding </a:t>
            </a:r>
          </a:p>
          <a:p>
            <a:pPr marL="114300" indent="-114300" algn="just">
              <a:buFont typeface="Arial" pitchFamily="34" charset="0"/>
              <a:buChar char="•"/>
              <a:defRPr/>
            </a:pPr>
            <a:r>
              <a:rPr lang="en-US" sz="1200" dirty="0" smtClean="0">
                <a:solidFill>
                  <a:srgbClr val="000000"/>
                </a:solidFill>
                <a:latin typeface="Tahoma" pitchFamily="34" charset="0"/>
                <a:ea typeface="Tahoma" pitchFamily="34" charset="0"/>
                <a:cs typeface="Tahoma" pitchFamily="34" charset="0"/>
              </a:rPr>
              <a:t>Use the correct grip when holding a grinder </a:t>
            </a:r>
          </a:p>
          <a:p>
            <a:pPr marL="114300" indent="-114300" algn="just">
              <a:buFont typeface="Arial" pitchFamily="34" charset="0"/>
              <a:buChar char="•"/>
              <a:defRPr/>
            </a:pPr>
            <a:r>
              <a:rPr lang="en-US" sz="1200" dirty="0" smtClean="0">
                <a:solidFill>
                  <a:srgbClr val="000000"/>
                </a:solidFill>
                <a:latin typeface="Tahoma" pitchFamily="34" charset="0"/>
                <a:ea typeface="Tahoma" pitchFamily="34" charset="0"/>
                <a:cs typeface="Tahoma" pitchFamily="34" charset="0"/>
              </a:rPr>
              <a:t>Do not operate any equipment unless authorized to do so </a:t>
            </a:r>
          </a:p>
          <a:p>
            <a:pPr marL="114300" indent="-114300" algn="just">
              <a:defRPr/>
            </a:pPr>
            <a:endParaRPr lang="en-US" sz="1050" dirty="0">
              <a:solidFill>
                <a:srgbClr val="FF0000"/>
              </a:solidFill>
              <a:latin typeface="Tahoma" pitchFamily="34" charset="0"/>
              <a:ea typeface="Tahoma" pitchFamily="34" charset="0"/>
              <a:cs typeface="Tahoma" pitchFamily="34" charset="0"/>
            </a:endParaRPr>
          </a:p>
        </p:txBody>
      </p:sp>
      <p:pic>
        <p:nvPicPr>
          <p:cNvPr id="8" name="Picture 7" descr="DSC04096.JPG"/>
          <p:cNvPicPr>
            <a:picLocks noChangeAspect="1"/>
          </p:cNvPicPr>
          <p:nvPr/>
        </p:nvPicPr>
        <p:blipFill rotWithShape="1">
          <a:blip r:embed="rId4" cstate="print">
            <a:extLst>
              <a:ext uri="{28A0092B-C50C-407E-A947-70E740481C1C}">
                <a14:useLocalDpi xmlns:a14="http://schemas.microsoft.com/office/drawing/2010/main" xmlns="" val="0"/>
              </a:ext>
            </a:extLst>
          </a:blip>
          <a:srcRect l="-926" t="19444" r="926" b="7986"/>
          <a:stretch/>
        </p:blipFill>
        <p:spPr>
          <a:xfrm>
            <a:off x="6533179" y="914400"/>
            <a:ext cx="2501256" cy="2352676"/>
          </a:xfrm>
          <a:prstGeom prst="rect">
            <a:avLst/>
          </a:prstGeom>
        </p:spPr>
      </p:pic>
      <p:sp>
        <p:nvSpPr>
          <p:cNvPr id="9" name="Rectangle 8"/>
          <p:cNvSpPr/>
          <p:nvPr/>
        </p:nvSpPr>
        <p:spPr>
          <a:xfrm>
            <a:off x="8496297" y="2481258"/>
            <a:ext cx="529826" cy="369332"/>
          </a:xfrm>
          <a:prstGeom prst="rect">
            <a:avLst/>
          </a:prstGeom>
          <a:solidFill>
            <a:srgbClr val="FF0000"/>
          </a:solidFill>
        </p:spPr>
        <p:txBody>
          <a:bodyPr wrap="square">
            <a:spAutoFit/>
          </a:bodyPr>
          <a:lstStyle/>
          <a:p>
            <a:r>
              <a:rPr lang="en-US" dirty="0"/>
              <a:t>✗</a:t>
            </a:r>
          </a:p>
        </p:txBody>
      </p:sp>
      <p:pic>
        <p:nvPicPr>
          <p:cNvPr id="10" name="Picture 2"/>
          <p:cNvPicPr>
            <a:picLocks noChangeAspect="1" noChangeArrowheads="1"/>
          </p:cNvPicPr>
          <p:nvPr/>
        </p:nvPicPr>
        <p:blipFill>
          <a:blip r:embed="rId5" cstate="print"/>
          <a:srcRect/>
          <a:stretch>
            <a:fillRect/>
          </a:stretch>
        </p:blipFill>
        <p:spPr bwMode="auto">
          <a:xfrm>
            <a:off x="6542563" y="3267076"/>
            <a:ext cx="2525237" cy="2571768"/>
          </a:xfrm>
          <a:prstGeom prst="rect">
            <a:avLst/>
          </a:prstGeom>
          <a:noFill/>
          <a:ln w="9525">
            <a:noFill/>
            <a:miter lim="800000"/>
            <a:headEnd/>
            <a:tailEnd/>
          </a:ln>
          <a:effectLst/>
        </p:spPr>
      </p:pic>
      <p:sp>
        <p:nvSpPr>
          <p:cNvPr id="11" name="Rectangle 10"/>
          <p:cNvSpPr/>
          <p:nvPr/>
        </p:nvSpPr>
        <p:spPr>
          <a:xfrm>
            <a:off x="8496297" y="3267076"/>
            <a:ext cx="533400" cy="369332"/>
          </a:xfrm>
          <a:prstGeom prst="rect">
            <a:avLst/>
          </a:prstGeom>
          <a:solidFill>
            <a:srgbClr val="008000"/>
          </a:solidFill>
        </p:spPr>
        <p:txBody>
          <a:bodyPr wrap="square">
            <a:spAutoFit/>
          </a:bodyPr>
          <a:lstStyle/>
          <a:p>
            <a:r>
              <a:rPr lang="en-US" dirty="0" smtClean="0"/>
              <a:t>✔</a:t>
            </a:r>
            <a:endParaRPr lang="en-US" dirty="0"/>
          </a:p>
        </p:txBody>
      </p:sp>
      <p:sp>
        <p:nvSpPr>
          <p:cNvPr id="12" name="Text Box 6"/>
          <p:cNvSpPr txBox="1">
            <a:spLocks noChangeArrowheads="1"/>
          </p:cNvSpPr>
          <p:nvPr/>
        </p:nvSpPr>
        <p:spPr bwMode="auto">
          <a:xfrm>
            <a:off x="609600" y="5105400"/>
            <a:ext cx="4572000" cy="830997"/>
          </a:xfrm>
          <a:prstGeom prst="rect">
            <a:avLst/>
          </a:prstGeom>
          <a:solidFill>
            <a:schemeClr val="accent6"/>
          </a:solidFill>
          <a:ln w="38100">
            <a:solidFill>
              <a:srgbClr val="FFFF00"/>
            </a:solidFill>
            <a:miter lim="800000"/>
            <a:headEnd/>
            <a:tailEnd/>
          </a:ln>
        </p:spPr>
        <p:txBody>
          <a:bodyPr wrap="square">
            <a:spAutoFit/>
          </a:bodyPr>
          <a:lstStyle/>
          <a:p>
            <a:pPr algn="just">
              <a:buSzPct val="90000"/>
            </a:pPr>
            <a:r>
              <a:rPr lang="en-US" b="1" dirty="0" smtClean="0">
                <a:solidFill>
                  <a:srgbClr val="FFFF00"/>
                </a:solidFill>
                <a:effectLst/>
                <a:latin typeface="Arial" charset="0"/>
                <a:cs typeface="Arial" charset="0"/>
              </a:rPr>
              <a:t>Do </a:t>
            </a:r>
            <a:r>
              <a:rPr lang="en-US" b="1" dirty="0" smtClean="0">
                <a:solidFill>
                  <a:srgbClr val="FFFF00"/>
                </a:solidFill>
                <a:effectLst/>
                <a:latin typeface="Arial" charset="0"/>
                <a:cs typeface="Arial" charset="0"/>
              </a:rPr>
              <a:t>not use equipment unless authorized to do so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dirty="0"/>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MSE34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a:t>
            </a:r>
            <a:r>
              <a:rPr lang="en-US" sz="1000" b="0" dirty="0" smtClean="0">
                <a:latin typeface="+mn-lt"/>
                <a:cs typeface="Calibri" pitchFamily="34" charset="0"/>
              </a:rPr>
              <a:t>No 30                                                              08/07/2014</a:t>
            </a:r>
            <a:endParaRPr lang="en-US" sz="1000" b="0" dirty="0" smtClean="0">
              <a:latin typeface="+mn-lt"/>
              <a:cs typeface="Calibri" pitchFamily="34" charset="0"/>
            </a:endParaRPr>
          </a:p>
        </p:txBody>
      </p:sp>
      <p:sp>
        <p:nvSpPr>
          <p:cNvPr id="8" name="Rectangle 7"/>
          <p:cNvSpPr/>
          <p:nvPr/>
        </p:nvSpPr>
        <p:spPr>
          <a:xfrm>
            <a:off x="228600" y="990600"/>
            <a:ext cx="8686800" cy="3170099"/>
          </a:xfrm>
          <a:prstGeom prst="rect">
            <a:avLst/>
          </a:prstGeom>
        </p:spPr>
        <p:txBody>
          <a:bodyPr wrap="square">
            <a:spAutoFit/>
          </a:bodyPr>
          <a:lstStyle/>
          <a:p>
            <a:pPr marL="114300" indent="-114300" algn="just">
              <a:defRPr/>
            </a:pPr>
            <a:r>
              <a:rPr lang="en-GB" sz="1200" b="1" dirty="0" smtClean="0">
                <a:solidFill>
                  <a:srgbClr val="333399"/>
                </a:solidFill>
                <a:latin typeface="Tahoma" pitchFamily="34" charset="0"/>
                <a:ea typeface="Tahoma" pitchFamily="34" charset="0"/>
                <a:cs typeface="Tahoma" pitchFamily="34" charset="0"/>
              </a:rPr>
              <a:t>Date:</a:t>
            </a:r>
            <a:r>
              <a:rPr lang="en-US" sz="1200" b="1" dirty="0" smtClean="0">
                <a:solidFill>
                  <a:srgbClr val="333399"/>
                </a:solidFill>
                <a:latin typeface="Tahoma" pitchFamily="34" charset="0"/>
                <a:ea typeface="Tahoma" pitchFamily="34" charset="0"/>
                <a:cs typeface="Tahoma" pitchFamily="34" charset="0"/>
              </a:rPr>
              <a:t> 8</a:t>
            </a:r>
            <a:r>
              <a:rPr lang="en-US" sz="1200" b="1" baseline="30000" dirty="0" smtClean="0">
                <a:solidFill>
                  <a:srgbClr val="333399"/>
                </a:solidFill>
                <a:latin typeface="Tahoma" pitchFamily="34" charset="0"/>
                <a:ea typeface="Tahoma" pitchFamily="34" charset="0"/>
                <a:cs typeface="Tahoma" pitchFamily="34" charset="0"/>
              </a:rPr>
              <a:t>th</a:t>
            </a:r>
            <a:r>
              <a:rPr lang="en-US" sz="1200" b="1" dirty="0" smtClean="0">
                <a:solidFill>
                  <a:srgbClr val="333399"/>
                </a:solidFill>
                <a:latin typeface="Tahoma" pitchFamily="34" charset="0"/>
                <a:ea typeface="Tahoma" pitchFamily="34" charset="0"/>
                <a:cs typeface="Tahoma" pitchFamily="34" charset="0"/>
              </a:rPr>
              <a:t> June 2014</a:t>
            </a:r>
          </a:p>
          <a:p>
            <a:pPr marL="114300" indent="-114300" algn="just">
              <a:defRPr/>
            </a:pPr>
            <a:r>
              <a:rPr lang="en-US" sz="1200" b="1" dirty="0" smtClean="0">
                <a:solidFill>
                  <a:srgbClr val="333399"/>
                </a:solidFill>
                <a:latin typeface="Tahoma" pitchFamily="34" charset="0"/>
                <a:ea typeface="Tahoma" pitchFamily="34" charset="0"/>
                <a:cs typeface="Tahoma" pitchFamily="34" charset="0"/>
              </a:rPr>
              <a:t>Injury: Deep cut</a:t>
            </a:r>
            <a:endParaRPr lang="en-US" sz="1200" b="1" dirty="0" smtClean="0">
              <a:solidFill>
                <a:srgbClr val="FF0000"/>
              </a:solidFill>
              <a:latin typeface="Tahoma" pitchFamily="34" charset="0"/>
              <a:ea typeface="Tahoma" pitchFamily="34" charset="0"/>
              <a:cs typeface="Tahoma" pitchFamily="34" charset="0"/>
            </a:endParaRPr>
          </a:p>
          <a:p>
            <a:pPr marL="342900" indent="-342900" eaLnBrk="1" hangingPunct="1">
              <a:defRPr/>
            </a:pPr>
            <a:endParaRPr lang="en-US" sz="1600" b="1" dirty="0" smtClean="0">
              <a:solidFill>
                <a:srgbClr val="FF0000"/>
              </a:solidFill>
              <a:latin typeface="Tahoma" pitchFamily="34" charset="0"/>
            </a:endParaRPr>
          </a:p>
          <a:p>
            <a:pPr marL="342900" indent="-342900" eaLnBrk="1" hangingPunct="1">
              <a:defRPr/>
            </a:pPr>
            <a:endParaRPr lang="en-US" sz="1600" b="1" dirty="0" smtClean="0">
              <a:solidFill>
                <a:srgbClr val="FF0000"/>
              </a:solidFill>
              <a:latin typeface="Tahoma" pitchFamily="34" charset="0"/>
            </a:endParaRPr>
          </a:p>
          <a:p>
            <a:pPr marL="342900" indent="-342900" eaLnBrk="1" hangingPunct="1">
              <a:defRPr/>
            </a:pPr>
            <a:r>
              <a:rPr lang="en-US" sz="1600" b="1" dirty="0" smtClean="0">
                <a:solidFill>
                  <a:srgbClr val="FF0000"/>
                </a:solidFill>
                <a:latin typeface="Tahoma" pitchFamily="34" charset="0"/>
              </a:rPr>
              <a:t>As </a:t>
            </a:r>
            <a:r>
              <a:rPr lang="en-US" sz="1600" b="1" dirty="0" smtClean="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smtClean="0">
                <a:solidFill>
                  <a:srgbClr val="FF0000"/>
                </a:solidFill>
                <a:latin typeface="Tahoma" pitchFamily="34" charset="0"/>
              </a:rPr>
              <a:t>managers are to review their HSE HEMP against the questions asked below        </a:t>
            </a:r>
          </a:p>
          <a:p>
            <a:pPr marL="342900" indent="-342900" eaLnBrk="1" hangingPunct="1">
              <a:defRPr/>
            </a:pPr>
            <a:endParaRPr lang="en-US" sz="1600" b="1" dirty="0" smtClean="0">
              <a:solidFill>
                <a:srgbClr val="FF0000"/>
              </a:solidFill>
              <a:latin typeface="Tahoma" pitchFamily="34" charset="0"/>
            </a:endParaRPr>
          </a:p>
          <a:p>
            <a:pPr marL="342900" indent="-342900" eaLnBrk="1" hangingPunct="1">
              <a:defRPr/>
            </a:pPr>
            <a:r>
              <a:rPr lang="en-US" sz="1600" b="1" dirty="0" smtClean="0">
                <a:solidFill>
                  <a:srgbClr val="0000FF"/>
                </a:solidFill>
                <a:latin typeface="Tahoma" pitchFamily="34" charset="0"/>
              </a:rPr>
              <a:t>Confirm the following</a:t>
            </a:r>
            <a:r>
              <a:rPr lang="en-US" sz="1600" b="1" dirty="0" smtClean="0">
                <a:solidFill>
                  <a:srgbClr val="0000FF"/>
                </a:solidFill>
                <a:latin typeface="Tahoma" pitchFamily="34" charset="0"/>
              </a:rPr>
              <a:t>:</a:t>
            </a:r>
          </a:p>
          <a:p>
            <a:pPr marL="342900" indent="-342900" eaLnBrk="1" hangingPunct="1">
              <a:defRPr/>
            </a:pPr>
            <a:endParaRPr lang="en-US" sz="1600" b="1" dirty="0" smtClean="0">
              <a:solidFill>
                <a:srgbClr val="0000FF"/>
              </a:solidFill>
              <a:latin typeface="Tahoma" pitchFamily="34" charset="0"/>
            </a:endParaRPr>
          </a:p>
          <a:p>
            <a:pPr marL="285750" indent="-285750" algn="just">
              <a:buFont typeface="Arial"/>
              <a:buChar char="•"/>
            </a:pPr>
            <a:r>
              <a:rPr lang="en-US" sz="1600" dirty="0" smtClean="0"/>
              <a:t>Is the skills of the workers identified and communicated? </a:t>
            </a:r>
          </a:p>
          <a:p>
            <a:pPr marL="285750" indent="-285750" algn="just">
              <a:buFont typeface="Arial"/>
              <a:buChar char="•"/>
            </a:pPr>
            <a:r>
              <a:rPr lang="en-US" sz="1600" dirty="0" smtClean="0"/>
              <a:t>Is competent/authorized people doing the critical jobs?</a:t>
            </a:r>
          </a:p>
          <a:p>
            <a:pPr marL="285750" indent="-285750" algn="just">
              <a:buFont typeface="Arial"/>
              <a:buChar char="•"/>
            </a:pPr>
            <a:r>
              <a:rPr lang="en-US" sz="1600" dirty="0" smtClean="0">
                <a:sym typeface="Wingdings" pitchFamily="-109" charset="2"/>
              </a:rPr>
              <a:t>Do you have a system to ensure actions from lateral Learnings are implemented?</a:t>
            </a:r>
          </a:p>
          <a:p>
            <a:pPr marL="285750" indent="-285750" algn="just">
              <a:buFont typeface="Arial"/>
              <a:buChar char="•"/>
            </a:pPr>
            <a:r>
              <a:rPr lang="en-US" sz="1600" dirty="0" smtClean="0">
                <a:sym typeface="Wingdings" pitchFamily="-109" charset="2"/>
              </a:rPr>
              <a:t>Is the alert/learning advice understood by the crew members</a:t>
            </a:r>
            <a:r>
              <a:rPr lang="en-US" sz="1600" dirty="0" smtClean="0">
                <a:sym typeface="Wingdings" pitchFamily="-109" charset="2"/>
              </a:rPr>
              <a:t>?</a:t>
            </a:r>
            <a:endParaRPr lang="en-US" sz="1600" dirty="0" smtClean="0">
              <a:sym typeface="Wingdings" pitchFamily="-109"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18868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054E2B5-FB73-44F4-A4B0-2B4467ACD9E6}"/>
</file>

<file path=customXml/itemProps2.xml><?xml version="1.0" encoding="utf-8"?>
<ds:datastoreItem xmlns:ds="http://schemas.openxmlformats.org/officeDocument/2006/customXml" ds:itemID="{487633CD-F8C4-4C13-AF7E-BDF3C4D3977D}"/>
</file>

<file path=customXml/itemProps3.xml><?xml version="1.0" encoding="utf-8"?>
<ds:datastoreItem xmlns:ds="http://schemas.openxmlformats.org/officeDocument/2006/customXml" ds:itemID="{4983585E-0877-4660-9644-E2722368C73B}"/>
</file>

<file path=docProps/app.xml><?xml version="1.0" encoding="utf-8"?>
<Properties xmlns="http://schemas.openxmlformats.org/officeDocument/2006/extended-properties" xmlns:vt="http://schemas.openxmlformats.org/officeDocument/2006/docPropsVTypes">
  <Template/>
  <TotalTime>1616</TotalTime>
  <Words>274</Words>
  <Application>Microsoft Office PowerPoint</Application>
  <PresentationFormat>On-screen Show (4:3)</PresentationFormat>
  <Paragraphs>35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145</cp:revision>
  <dcterms:created xsi:type="dcterms:W3CDTF">2001-05-03T06:07:08Z</dcterms:created>
  <dcterms:modified xsi:type="dcterms:W3CDTF">2014-09-22T10:45:02Z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