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No14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31/03/2014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7" name="Picture 14" descr="C:\Users\au066\Desktop\img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244600"/>
            <a:ext cx="2327275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C:\Users\au066\Desktop\IMG_079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468688"/>
            <a:ext cx="2322513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6353175" cy="2810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chemeClr val="accent2"/>
                </a:solidFill>
                <a:latin typeface="+mj-lt"/>
              </a:rPr>
              <a:t>Date</a:t>
            </a:r>
            <a:r>
              <a:rPr lang="en-GB" sz="1200" b="1" dirty="0">
                <a:solidFill>
                  <a:schemeClr val="accent2"/>
                </a:solidFill>
                <a:latin typeface="+mj-lt"/>
              </a:rPr>
              <a:t>:</a:t>
            </a:r>
            <a:r>
              <a:rPr lang="en-US" sz="1200" b="1" dirty="0">
                <a:solidFill>
                  <a:schemeClr val="accent2"/>
                </a:solidFill>
                <a:latin typeface="+mj-lt"/>
              </a:rPr>
              <a:t>  </a:t>
            </a:r>
            <a:r>
              <a:rPr lang="en-US" sz="1200" b="1" dirty="0" smtClean="0">
                <a:solidFill>
                  <a:schemeClr val="accent2"/>
                </a:solidFill>
                <a:latin typeface="+mj-lt"/>
              </a:rPr>
              <a:t>31/03/2014</a:t>
            </a:r>
          </a:p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2"/>
                </a:solidFill>
                <a:latin typeface="+mj-lt"/>
              </a:rPr>
              <a:t>Derrick Man surfing Leg and Hand fracture</a:t>
            </a:r>
            <a:endParaRPr lang="en-US" sz="1200" b="1" dirty="0">
              <a:solidFill>
                <a:schemeClr val="accent2"/>
              </a:solidFill>
              <a:latin typeface="+mj-lt"/>
            </a:endParaRP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>
              <a:defRPr/>
            </a:pPr>
            <a:r>
              <a:rPr lang="en-US" sz="1200" dirty="0" smtClean="0">
                <a:latin typeface="+mj-lt"/>
              </a:rPr>
              <a:t>A Derrick Man struck </a:t>
            </a:r>
            <a:r>
              <a:rPr lang="en-US" sz="1200" dirty="0">
                <a:latin typeface="+mj-lt"/>
              </a:rPr>
              <a:t>by a rotating pony rod bar which was left on </a:t>
            </a:r>
            <a:r>
              <a:rPr lang="en-US" sz="1200" dirty="0" smtClean="0">
                <a:latin typeface="+mj-lt"/>
              </a:rPr>
              <a:t>a </a:t>
            </a:r>
            <a:r>
              <a:rPr lang="en-US" sz="1200" dirty="0">
                <a:latin typeface="+mj-lt"/>
              </a:rPr>
              <a:t>Mud Pump after </a:t>
            </a:r>
            <a:r>
              <a:rPr lang="en-US" sz="1200" dirty="0" smtClean="0">
                <a:latin typeface="+mj-lt"/>
              </a:rPr>
              <a:t>maintenance.</a:t>
            </a:r>
            <a:endParaRPr lang="en-US" sz="1200" dirty="0">
              <a:latin typeface="+mj-lt"/>
            </a:endParaRP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chemeClr val="accent2"/>
                </a:solidFill>
                <a:latin typeface="+mj-lt"/>
              </a:rPr>
              <a:t>Your </a:t>
            </a:r>
            <a:r>
              <a:rPr lang="en-US" sz="1400" b="1" dirty="0">
                <a:solidFill>
                  <a:schemeClr val="accent2"/>
                </a:solidFill>
                <a:latin typeface="+mj-lt"/>
              </a:rPr>
              <a:t>learning from this </a:t>
            </a:r>
            <a:r>
              <a:rPr lang="en-US" sz="1400" b="1" dirty="0" smtClean="0">
                <a:solidFill>
                  <a:schemeClr val="accent2"/>
                </a:solidFill>
                <a:latin typeface="+mj-lt"/>
              </a:rPr>
              <a:t>incident…</a:t>
            </a:r>
            <a:endParaRPr lang="en-US" sz="1400" dirty="0">
              <a:solidFill>
                <a:schemeClr val="accent2"/>
              </a:solidFill>
              <a:latin typeface="+mj-lt"/>
            </a:endParaRP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Ensure work areas are safe prior to start the operation.</a:t>
            </a: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Ensure lock out &amp; tag out system is implemented by applying 3 padlocks</a:t>
            </a: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Always make sure </a:t>
            </a:r>
            <a:r>
              <a:rPr lang="en-US" sz="1200" dirty="0" smtClean="0">
                <a:latin typeface="+mj-lt"/>
              </a:rPr>
              <a:t>that Original Equipment Manufacturer (OEM) </a:t>
            </a:r>
            <a:r>
              <a:rPr lang="en-US" sz="1200" dirty="0">
                <a:latin typeface="+mj-lt"/>
              </a:rPr>
              <a:t>tool is used to rotate the </a:t>
            </a:r>
            <a:r>
              <a:rPr lang="en-US" sz="1200" dirty="0" smtClean="0">
                <a:latin typeface="+mj-lt"/>
              </a:rPr>
              <a:t>pony rod bar and Never </a:t>
            </a:r>
            <a:r>
              <a:rPr lang="en-US" sz="1200" dirty="0">
                <a:latin typeface="+mj-lt"/>
              </a:rPr>
              <a:t>use/accept home made tools.</a:t>
            </a: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Ensure that sufficient light is available in work areas</a:t>
            </a:r>
          </a:p>
          <a:p>
            <a:pPr marL="225425" indent="-168275">
              <a:lnSpc>
                <a:spcPct val="105000"/>
              </a:lnSpc>
              <a:spcBef>
                <a:spcPct val="5000"/>
              </a:spcBef>
              <a:buSzPct val="125000"/>
              <a:buFontTx/>
              <a:buChar char="•"/>
              <a:tabLst>
                <a:tab pos="225425" algn="l"/>
              </a:tabLst>
              <a:defRPr/>
            </a:pPr>
            <a:r>
              <a:rPr lang="en-US" sz="1200" dirty="0">
                <a:latin typeface="+mj-lt"/>
              </a:rPr>
              <a:t>Always make sure </a:t>
            </a:r>
            <a:r>
              <a:rPr lang="en-US" sz="1200" dirty="0" smtClean="0">
                <a:latin typeface="+mj-lt"/>
              </a:rPr>
              <a:t>that pony rod bar </a:t>
            </a:r>
            <a:r>
              <a:rPr lang="en-US" sz="1200" dirty="0">
                <a:latin typeface="+mj-lt"/>
              </a:rPr>
              <a:t>is removed prior to operate the mud </a:t>
            </a:r>
            <a:r>
              <a:rPr lang="en-US" sz="1200" dirty="0" smtClean="0">
                <a:latin typeface="+mj-lt"/>
              </a:rPr>
              <a:t>pump</a:t>
            </a:r>
            <a:endParaRPr lang="en-US" sz="1200" dirty="0">
              <a:latin typeface="+mj-lt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76200" y="4648200"/>
            <a:ext cx="6400800" cy="609398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">
              <a:lnSpc>
                <a:spcPct val="105000"/>
              </a:lnSpc>
              <a:spcBef>
                <a:spcPct val="5000"/>
              </a:spcBef>
              <a:buSzPct val="125000"/>
              <a:tabLst>
                <a:tab pos="225425" algn="l"/>
              </a:tabLst>
              <a:defRPr/>
            </a:pPr>
            <a:r>
              <a:rPr lang="en-US" sz="1600" dirty="0">
                <a:solidFill>
                  <a:srgbClr val="FFFF00"/>
                </a:solidFill>
                <a:latin typeface="+mj-lt"/>
              </a:rPr>
              <a:t>Do not de-isolate </a:t>
            </a:r>
            <a:r>
              <a:rPr lang="en-US" sz="1600" dirty="0" smtClean="0">
                <a:solidFill>
                  <a:srgbClr val="FFFF00"/>
                </a:solidFill>
                <a:latin typeface="+mj-lt"/>
              </a:rPr>
              <a:t>mud pump </a:t>
            </a:r>
            <a:r>
              <a:rPr lang="en-US" sz="1600" dirty="0">
                <a:solidFill>
                  <a:srgbClr val="FFFF00"/>
                </a:solidFill>
                <a:latin typeface="+mj-lt"/>
              </a:rPr>
              <a:t>until </a:t>
            </a:r>
            <a:r>
              <a:rPr lang="en-US" sz="1600" dirty="0" smtClean="0">
                <a:solidFill>
                  <a:srgbClr val="FFFF00"/>
                </a:solidFill>
                <a:latin typeface="+mj-lt"/>
              </a:rPr>
              <a:t>pony rod bar removed and all </a:t>
            </a:r>
            <a:r>
              <a:rPr lang="en-US" sz="1600" dirty="0">
                <a:solidFill>
                  <a:srgbClr val="FFFF00"/>
                </a:solidFill>
                <a:latin typeface="+mj-lt"/>
              </a:rPr>
              <a:t>safety precautions are taken 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6629400" y="1266825"/>
            <a:ext cx="1163638" cy="646113"/>
          </a:xfrm>
          <a:prstGeom prst="rect">
            <a:avLst/>
          </a:prstGeom>
          <a:noFill/>
          <a:ln w="25400">
            <a:solidFill>
              <a:schemeClr val="accent6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One Pad-Lock</a:t>
            </a: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7543800" y="4992688"/>
            <a:ext cx="1479550" cy="646112"/>
          </a:xfrm>
          <a:prstGeom prst="rect">
            <a:avLst/>
          </a:prstGeom>
          <a:noFill/>
          <a:ln w="25400">
            <a:solidFill>
              <a:schemeClr val="accent6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Must be 3 Pad-Lock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No14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31/03/2014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8351838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chemeClr val="accent2"/>
                </a:solidFill>
                <a:latin typeface="+mj-lt"/>
              </a:rPr>
              <a:t>Date:</a:t>
            </a:r>
            <a:r>
              <a:rPr lang="en-US" sz="1200" b="1" dirty="0" smtClean="0">
                <a:solidFill>
                  <a:schemeClr val="accent2"/>
                </a:solidFill>
                <a:latin typeface="+mj-lt"/>
              </a:rPr>
              <a:t>  31/03/2014</a:t>
            </a:r>
          </a:p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2"/>
                </a:solidFill>
              </a:rPr>
              <a:t>Derrick Man surfing Leg and Hand fracture</a:t>
            </a:r>
          </a:p>
          <a:p>
            <a:pPr marL="114300" indent="-114300" algn="just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chemeClr val="accent6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chemeClr val="accent6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spc="4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have requirement to inspect the work site on completion of the job?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have isolator available in night shift?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Are junior mechanic / elect are aware about PTW &amp; LOTO requirement?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ensure that task relevant Job Safety Analysis (JSA) / Drilling Operation Procedure (DOP) are communicated to all involved personnel</a:t>
            </a: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2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HSE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18869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1FC6635-DCB8-425C-90A7-7FE72306DBAC}"/>
</file>

<file path=customXml/itemProps2.xml><?xml version="1.0" encoding="utf-8"?>
<ds:datastoreItem xmlns:ds="http://schemas.openxmlformats.org/officeDocument/2006/customXml" ds:itemID="{1608A3FB-5BEC-4480-9D6D-DC69C53B1A63}"/>
</file>

<file path=customXml/itemProps3.xml><?xml version="1.0" encoding="utf-8"?>
<ds:datastoreItem xmlns:ds="http://schemas.openxmlformats.org/officeDocument/2006/customXml" ds:itemID="{0E42B4EB-3883-479F-B362-2D19850538D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</TotalTime>
  <Words>336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142</cp:revision>
  <dcterms:created xsi:type="dcterms:W3CDTF">2001-05-03T06:07:08Z</dcterms:created>
  <dcterms:modified xsi:type="dcterms:W3CDTF">2014-06-11T09:55:48Z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