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65" r:id="rId2"/>
    <p:sldId id="266"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69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3B2CDF5-6674-432C-8BEB-FD9BC991DE45}"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hyperlink" Target="http://pdointernet/hseforcontractors/Pages/OnlineLibrary1.aspx" TargetMode="External"/><Relationship Id="rId4" Type="http://schemas.openxmlformats.org/officeDocument/2006/relationships/hyperlink" Target="mailto:talib.z.shaqsi@pdo.co.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pdointernet/hseforcontractors/Pages/OnlineLibrary1.aspx" TargetMode="External"/><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1</a:t>
            </a:fld>
            <a:endParaRPr lang="en-US"/>
          </a:p>
        </p:txBody>
      </p:sp>
      <p:sp>
        <p:nvSpPr>
          <p:cNvPr id="4" name="Rectangle 3"/>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Alert: 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Boards  Include in site HSE Induction</a:t>
            </a:r>
            <a:endParaRPr lang="en-US" sz="1050" b="1" dirty="0">
              <a:solidFill>
                <a:schemeClr val="tx2">
                  <a:lumMod val="75000"/>
                </a:schemeClr>
              </a:solidFill>
              <a:cs typeface="Calibri" pitchFamily="34" charset="0"/>
            </a:endParaRPr>
          </a:p>
        </p:txBody>
      </p:sp>
      <p:sp>
        <p:nvSpPr>
          <p:cNvPr id="6"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sp>
        <p:nvSpPr>
          <p:cNvPr id="7" name="Text Box 2"/>
          <p:cNvSpPr txBox="1">
            <a:spLocks noChangeArrowheads="1"/>
          </p:cNvSpPr>
          <p:nvPr/>
        </p:nvSpPr>
        <p:spPr bwMode="auto">
          <a:xfrm>
            <a:off x="152400" y="914401"/>
            <a:ext cx="4981575" cy="4004943"/>
          </a:xfrm>
          <a:prstGeom prst="rect">
            <a:avLst/>
          </a:prstGeom>
          <a:noFill/>
          <a:ln w="19050">
            <a:noFill/>
            <a:miter lim="800000"/>
            <a:headEnd/>
            <a:tailEnd/>
          </a:ln>
        </p:spPr>
        <p:txBody>
          <a:bodyPr wrap="square">
            <a:spAutoFit/>
          </a:bodyPr>
          <a:lstStyle/>
          <a:p>
            <a:pPr marL="114300" indent="-114300" algn="just">
              <a:defRPr/>
            </a:pPr>
            <a:r>
              <a:rPr lang="en-GB" sz="1200" dirty="0">
                <a:solidFill>
                  <a:srgbClr val="333399"/>
                </a:solidFill>
                <a:latin typeface="Tahoma" pitchFamily="34" charset="0"/>
                <a:ea typeface="Tahoma" pitchFamily="34" charset="0"/>
                <a:cs typeface="Tahoma" pitchFamily="34" charset="0"/>
              </a:rPr>
              <a:t>Date:</a:t>
            </a:r>
            <a:r>
              <a:rPr lang="en-US" sz="1200" dirty="0">
                <a:solidFill>
                  <a:srgbClr val="333399"/>
                </a:solidFill>
                <a:latin typeface="Tahoma" pitchFamily="34" charset="0"/>
                <a:ea typeface="Tahoma" pitchFamily="34" charset="0"/>
                <a:cs typeface="Tahoma" pitchFamily="34" charset="0"/>
              </a:rPr>
              <a:t> </a:t>
            </a:r>
            <a:r>
              <a:rPr lang="en-US" sz="1200" dirty="0" smtClean="0">
                <a:solidFill>
                  <a:srgbClr val="333399"/>
                </a:solidFill>
                <a:latin typeface="Tahoma" pitchFamily="34" charset="0"/>
                <a:ea typeface="Tahoma" pitchFamily="34" charset="0"/>
                <a:cs typeface="Tahoma" pitchFamily="34" charset="0"/>
              </a:rPr>
              <a:t>26.04.2014   </a:t>
            </a:r>
            <a:endParaRPr lang="en-US" sz="1200" dirty="0" smtClean="0">
              <a:solidFill>
                <a:srgbClr val="333399"/>
              </a:solidFill>
              <a:latin typeface="Tahoma" pitchFamily="34" charset="0"/>
              <a:ea typeface="Tahoma" pitchFamily="34" charset="0"/>
              <a:cs typeface="Tahoma" pitchFamily="34" charset="0"/>
            </a:endParaRPr>
          </a:p>
          <a:p>
            <a:pPr marL="114300" indent="-114300" algn="just">
              <a:defRPr/>
            </a:pPr>
            <a:r>
              <a:rPr lang="en-US" sz="1200" dirty="0" smtClean="0">
                <a:solidFill>
                  <a:srgbClr val="333399"/>
                </a:solidFill>
                <a:latin typeface="Tahoma" pitchFamily="34" charset="0"/>
                <a:ea typeface="Tahoma" pitchFamily="34" charset="0"/>
                <a:cs typeface="Tahoma" pitchFamily="34" charset="0"/>
              </a:rPr>
              <a:t>Injury: Broken</a:t>
            </a:r>
            <a:r>
              <a:rPr lang="en-US" sz="1200" dirty="0" smtClean="0">
                <a:solidFill>
                  <a:srgbClr val="333399"/>
                </a:solidFill>
                <a:latin typeface="Tahoma" pitchFamily="34" charset="0"/>
                <a:ea typeface="Tahoma" pitchFamily="34" charset="0"/>
                <a:cs typeface="Tahoma" pitchFamily="34" charset="0"/>
              </a:rPr>
              <a:t> </a:t>
            </a:r>
            <a:r>
              <a:rPr lang="en-US" sz="1200" dirty="0" smtClean="0">
                <a:solidFill>
                  <a:srgbClr val="333399"/>
                </a:solidFill>
                <a:latin typeface="Tahoma" pitchFamily="34" charset="0"/>
                <a:ea typeface="Tahoma" pitchFamily="34" charset="0"/>
                <a:cs typeface="Tahoma" pitchFamily="34" charset="0"/>
              </a:rPr>
              <a:t>left leg</a:t>
            </a:r>
            <a:endParaRPr lang="en-US" sz="1200" dirty="0">
              <a:solidFill>
                <a:srgbClr val="333399"/>
              </a:solidFill>
              <a:latin typeface="Tahoma" pitchFamily="34" charset="0"/>
              <a:ea typeface="Tahoma" pitchFamily="34" charset="0"/>
              <a:cs typeface="Tahoma" pitchFamily="34" charset="0"/>
            </a:endParaRPr>
          </a:p>
          <a:p>
            <a:pPr marL="114300" indent="-114300" algn="just">
              <a:defRPr/>
            </a:pPr>
            <a:endParaRPr lang="en-US" sz="1300" b="1" dirty="0">
              <a:solidFill>
                <a:srgbClr val="FF0000"/>
              </a:solidFill>
              <a:latin typeface="Tahoma" pitchFamily="34" charset="0"/>
              <a:ea typeface="Tahoma" pitchFamily="34" charset="0"/>
              <a:cs typeface="Tahoma" pitchFamily="34" charset="0"/>
            </a:endParaRPr>
          </a:p>
          <a:p>
            <a:pPr marL="114300" indent="-114300" algn="just">
              <a:defRPr/>
            </a:pPr>
            <a:r>
              <a:rPr lang="en-US" sz="1600" b="1" dirty="0">
                <a:solidFill>
                  <a:srgbClr val="FF0000"/>
                </a:solidFill>
                <a:latin typeface="Tahoma" pitchFamily="34" charset="0"/>
                <a:ea typeface="Tahoma" pitchFamily="34" charset="0"/>
                <a:cs typeface="Tahoma" pitchFamily="34" charset="0"/>
              </a:rPr>
              <a:t>What happened?</a:t>
            </a:r>
            <a:endParaRPr lang="en-US" sz="1600" dirty="0">
              <a:solidFill>
                <a:srgbClr val="FF0000"/>
              </a:solidFill>
              <a:latin typeface="Tahoma" pitchFamily="34" charset="0"/>
              <a:ea typeface="Tahoma" pitchFamily="34" charset="0"/>
              <a:cs typeface="Tahoma" pitchFamily="34" charset="0"/>
            </a:endParaRPr>
          </a:p>
          <a:p>
            <a:pPr>
              <a:spcBef>
                <a:spcPct val="50000"/>
              </a:spcBef>
              <a:defRPr/>
            </a:pPr>
            <a:r>
              <a:rPr lang="en-US" sz="1050" dirty="0">
                <a:latin typeface="Tahoma" pitchFamily="34" charset="0"/>
                <a:ea typeface="Tahoma" pitchFamily="34" charset="0"/>
                <a:cs typeface="Tahoma" pitchFamily="34" charset="0"/>
              </a:rPr>
              <a:t>T</a:t>
            </a:r>
            <a:r>
              <a:rPr lang="en-US" sz="1050" dirty="0" smtClean="0">
                <a:latin typeface="Tahoma" pitchFamily="34" charset="0"/>
                <a:ea typeface="Tahoma" pitchFamily="34" charset="0"/>
                <a:cs typeface="Tahoma" pitchFamily="34" charset="0"/>
              </a:rPr>
              <a:t>he </a:t>
            </a:r>
            <a:r>
              <a:rPr lang="en-US" sz="1050" dirty="0">
                <a:latin typeface="Tahoma" pitchFamily="34" charset="0"/>
                <a:ea typeface="Tahoma" pitchFamily="34" charset="0"/>
                <a:cs typeface="Tahoma" pitchFamily="34" charset="0"/>
              </a:rPr>
              <a:t>crew used the forklift to move the 7” scraper assembly </a:t>
            </a:r>
            <a:r>
              <a:rPr lang="en-US" sz="1050" dirty="0" smtClean="0">
                <a:latin typeface="Tahoma" pitchFamily="34" charset="0"/>
                <a:ea typeface="Tahoma" pitchFamily="34" charset="0"/>
                <a:cs typeface="Tahoma" pitchFamily="34" charset="0"/>
              </a:rPr>
              <a:t>from </a:t>
            </a:r>
            <a:r>
              <a:rPr lang="en-US" sz="1050" dirty="0">
                <a:latin typeface="Tahoma" pitchFamily="34" charset="0"/>
                <a:ea typeface="Tahoma" pitchFamily="34" charset="0"/>
                <a:cs typeface="Tahoma" pitchFamily="34" charset="0"/>
              </a:rPr>
              <a:t>the catwalk to place it at the edge of the location on the ground on top of  wooden supports. </a:t>
            </a:r>
            <a:endParaRPr lang="en-US" sz="1050" dirty="0" smtClean="0">
              <a:latin typeface="Tahoma" pitchFamily="34" charset="0"/>
              <a:ea typeface="Tahoma" pitchFamily="34" charset="0"/>
              <a:cs typeface="Tahoma" pitchFamily="34" charset="0"/>
            </a:endParaRPr>
          </a:p>
          <a:p>
            <a:pPr>
              <a:spcBef>
                <a:spcPct val="50000"/>
              </a:spcBef>
              <a:defRPr/>
            </a:pPr>
            <a:r>
              <a:rPr lang="en-US" sz="1050" dirty="0" smtClean="0">
                <a:latin typeface="Tahoma" pitchFamily="34" charset="0"/>
                <a:ea typeface="Tahoma" pitchFamily="34" charset="0"/>
                <a:cs typeface="Tahoma" pitchFamily="34" charset="0"/>
              </a:rPr>
              <a:t>The  </a:t>
            </a:r>
            <a:r>
              <a:rPr lang="en-US" sz="1050" dirty="0">
                <a:latin typeface="Tahoma" pitchFamily="34" charset="0"/>
                <a:ea typeface="Tahoma" pitchFamily="34" charset="0"/>
                <a:cs typeface="Tahoma" pitchFamily="34" charset="0"/>
              </a:rPr>
              <a:t>A/D considered that another piece of wood  was needed to be put under the 7” scraper to keep it off the ground and took the webbing sling from the F\L Operator.   He wrapped one end of the sling around the pipe and hung the loop at the other end of the sling over the fork to lift the scraper. </a:t>
            </a:r>
            <a:endParaRPr lang="en-US" sz="1050" dirty="0" smtClean="0">
              <a:latin typeface="Tahoma" pitchFamily="34" charset="0"/>
              <a:ea typeface="Tahoma" pitchFamily="34" charset="0"/>
              <a:cs typeface="Tahoma" pitchFamily="34" charset="0"/>
            </a:endParaRPr>
          </a:p>
          <a:p>
            <a:pPr>
              <a:spcBef>
                <a:spcPct val="50000"/>
              </a:spcBef>
              <a:defRPr/>
            </a:pPr>
            <a:r>
              <a:rPr lang="en-US" sz="1050" dirty="0" smtClean="0">
                <a:latin typeface="Tahoma" pitchFamily="34" charset="0"/>
                <a:ea typeface="Tahoma" pitchFamily="34" charset="0"/>
                <a:cs typeface="Tahoma" pitchFamily="34" charset="0"/>
              </a:rPr>
              <a:t>When A/D </a:t>
            </a:r>
            <a:r>
              <a:rPr lang="en-US" sz="1050" dirty="0">
                <a:latin typeface="Tahoma" pitchFamily="34" charset="0"/>
                <a:ea typeface="Tahoma" pitchFamily="34" charset="0"/>
                <a:cs typeface="Tahoma" pitchFamily="34" charset="0"/>
              </a:rPr>
              <a:t>attempted to get a second piece of wood,  he tripped over the tubing hanger assembly that was behind him, lost his balance and when he tried to steady himself, pulled the sling off the fork. This resulted in his leg being trapped between the 7” scraper assembly (150 kg) and the hanger assembly while falling backwards. </a:t>
            </a:r>
          </a:p>
          <a:p>
            <a:pPr marL="342900" indent="-342900" eaLnBrk="1" hangingPunct="1">
              <a:defRPr/>
            </a:pPr>
            <a:endParaRPr lang="en-US" sz="600" dirty="0">
              <a:solidFill>
                <a:srgbClr val="000000"/>
              </a:solidFill>
              <a:latin typeface="Tahoma" pitchFamily="34" charset="0"/>
              <a:ea typeface="Tahoma" pitchFamily="34" charset="0"/>
              <a:cs typeface="Tahoma" pitchFamily="34" charset="0"/>
            </a:endParaRPr>
          </a:p>
          <a:p>
            <a:pPr marL="114300" indent="-114300" algn="just">
              <a:defRPr/>
            </a:pPr>
            <a:r>
              <a:rPr lang="en-US" sz="1600" b="1" dirty="0">
                <a:solidFill>
                  <a:srgbClr val="333399"/>
                </a:solidFill>
                <a:latin typeface="Tahoma" pitchFamily="34" charset="0"/>
                <a:ea typeface="Tahoma" pitchFamily="34" charset="0"/>
                <a:cs typeface="Tahoma" pitchFamily="34" charset="0"/>
              </a:rPr>
              <a:t>Your learning from this incident..</a:t>
            </a:r>
          </a:p>
          <a:p>
            <a:pPr marL="114300" indent="-114300" algn="just">
              <a:defRPr/>
            </a:pPr>
            <a:endParaRPr lang="en-US" sz="600" dirty="0">
              <a:solidFill>
                <a:srgbClr val="000000"/>
              </a:solidFill>
              <a:latin typeface="Tahoma" pitchFamily="34" charset="0"/>
              <a:ea typeface="Tahoma" pitchFamily="34" charset="0"/>
              <a:cs typeface="Tahoma" pitchFamily="34" charset="0"/>
            </a:endParaRPr>
          </a:p>
          <a:p>
            <a:pPr eaLnBrk="1" hangingPunct="1">
              <a:buFont typeface="Arial" pitchFamily="34" charset="0"/>
              <a:buChar char="•"/>
              <a:defRPr/>
            </a:pPr>
            <a:r>
              <a:rPr lang="en-US" sz="1050" dirty="0" smtClean="0">
                <a:latin typeface="Tahoma" pitchFamily="34" charset="0"/>
                <a:ea typeface="Tahoma" pitchFamily="34" charset="0"/>
                <a:cs typeface="Tahoma" pitchFamily="34" charset="0"/>
              </a:rPr>
              <a:t> Always use and apply PTW procedure correctly.</a:t>
            </a:r>
          </a:p>
          <a:p>
            <a:pPr eaLnBrk="1" hangingPunct="1">
              <a:buFont typeface="Arial" pitchFamily="34" charset="0"/>
              <a:buChar char="•"/>
              <a:defRPr/>
            </a:pPr>
            <a:r>
              <a:rPr lang="en-US" sz="1050" dirty="0">
                <a:latin typeface="Tahoma" pitchFamily="34" charset="0"/>
                <a:ea typeface="Tahoma" pitchFamily="34" charset="0"/>
                <a:cs typeface="Tahoma" pitchFamily="34" charset="0"/>
              </a:rPr>
              <a:t> </a:t>
            </a:r>
            <a:r>
              <a:rPr lang="en-US" sz="1050" dirty="0" smtClean="0">
                <a:latin typeface="Tahoma" pitchFamily="34" charset="0"/>
                <a:ea typeface="Tahoma" pitchFamily="34" charset="0"/>
                <a:cs typeface="Tahoma" pitchFamily="34" charset="0"/>
              </a:rPr>
              <a:t>Always STOP the job if unsafe condition/act is observed.</a:t>
            </a:r>
          </a:p>
          <a:p>
            <a:pPr eaLnBrk="1" hangingPunct="1">
              <a:buFont typeface="Arial" pitchFamily="34" charset="0"/>
              <a:buChar char="•"/>
              <a:defRPr/>
            </a:pPr>
            <a:r>
              <a:rPr lang="en-US" sz="1050" dirty="0">
                <a:latin typeface="Tahoma" pitchFamily="34" charset="0"/>
                <a:ea typeface="Tahoma" pitchFamily="34" charset="0"/>
                <a:cs typeface="Tahoma" pitchFamily="34" charset="0"/>
              </a:rPr>
              <a:t> </a:t>
            </a:r>
            <a:r>
              <a:rPr lang="en-US" sz="1050" dirty="0" smtClean="0">
                <a:latin typeface="Tahoma" pitchFamily="34" charset="0"/>
                <a:ea typeface="Tahoma" pitchFamily="34" charset="0"/>
                <a:cs typeface="Tahoma" pitchFamily="34" charset="0"/>
              </a:rPr>
              <a:t>Always supervisors are to supervise and not to perform the work.</a:t>
            </a:r>
          </a:p>
          <a:p>
            <a:pPr eaLnBrk="1" hangingPunct="1">
              <a:buFont typeface="Arial" pitchFamily="34" charset="0"/>
              <a:buChar char="•"/>
              <a:defRPr/>
            </a:pPr>
            <a:r>
              <a:rPr lang="en-US" sz="1050" dirty="0">
                <a:latin typeface="Tahoma" pitchFamily="34" charset="0"/>
                <a:ea typeface="Tahoma" pitchFamily="34" charset="0"/>
                <a:cs typeface="Tahoma" pitchFamily="34" charset="0"/>
              </a:rPr>
              <a:t> </a:t>
            </a:r>
            <a:r>
              <a:rPr lang="en-US" sz="1050" dirty="0" smtClean="0">
                <a:latin typeface="Tahoma" pitchFamily="34" charset="0"/>
                <a:ea typeface="Tahoma" pitchFamily="34" charset="0"/>
                <a:cs typeface="Tahoma" pitchFamily="34" charset="0"/>
              </a:rPr>
              <a:t>Always follow correct practice to lift the load. (Comply with PR 1709</a:t>
            </a:r>
            <a:r>
              <a:rPr lang="en-US" sz="1050" dirty="0" smtClean="0">
                <a:latin typeface="Tahoma" pitchFamily="34" charset="0"/>
                <a:ea typeface="Tahoma" pitchFamily="34" charset="0"/>
                <a:cs typeface="Tahoma" pitchFamily="34" charset="0"/>
              </a:rPr>
              <a:t>)</a:t>
            </a:r>
            <a:endParaRPr lang="en-US" sz="1050" dirty="0">
              <a:latin typeface="Tahoma" pitchFamily="34" charset="0"/>
              <a:ea typeface="Tahoma" pitchFamily="34" charset="0"/>
              <a:cs typeface="Tahoma" pitchFamily="34" charset="0"/>
            </a:endParaRPr>
          </a:p>
        </p:txBody>
      </p:sp>
      <p:pic>
        <p:nvPicPr>
          <p:cNvPr id="9" name="Picture 2" descr="U:\WDI\Safety-Training\WDI Oman\Incidents\Incident Reports 2014\4 - April 2014\Hoist 875(61) - LTI - Leg Injury 26.04.2014 - WPTS\Hoist61\DSC04722.JPG"/>
          <p:cNvPicPr>
            <a:picLocks noChangeAspect="1" noChangeArrowheads="1"/>
          </p:cNvPicPr>
          <p:nvPr/>
        </p:nvPicPr>
        <p:blipFill>
          <a:blip r:embed="rId2" cstate="screen">
            <a:extLst>
              <a:ext uri="{28A0092B-C50C-407E-A947-70E740481C1C}">
                <a14:useLocalDpi xmlns:a14="http://schemas.microsoft.com/office/drawing/2010/main" xmlns="" val="0"/>
              </a:ext>
            </a:extLst>
          </a:blip>
          <a:srcRect/>
          <a:stretch>
            <a:fillRect/>
          </a:stretch>
        </p:blipFill>
        <p:spPr bwMode="auto">
          <a:xfrm>
            <a:off x="5562601" y="1081881"/>
            <a:ext cx="3352800" cy="2287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0" name="Group 131"/>
          <p:cNvGrpSpPr>
            <a:grpSpLocks/>
          </p:cNvGrpSpPr>
          <p:nvPr/>
        </p:nvGrpSpPr>
        <p:grpSpPr bwMode="auto">
          <a:xfrm>
            <a:off x="8534400" y="2743200"/>
            <a:ext cx="336550" cy="544513"/>
            <a:chOff x="3504" y="544"/>
            <a:chExt cx="2287" cy="1855"/>
          </a:xfrm>
        </p:grpSpPr>
        <p:sp>
          <p:nvSpPr>
            <p:cNvPr id="11"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12"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13" name="Picture 2" descr="C:\Users\GherguSx\Desktop\Incident Reports 2014\4 - April 2014\Hoist 875(61) - LTI - Leg Injury 26.04.2014 - WPTS\Hoist61\DSC00528.jpg"/>
          <p:cNvPicPr>
            <a:picLocks noChangeAspect="1" noChangeArrowheads="1"/>
          </p:cNvPicPr>
          <p:nvPr/>
        </p:nvPicPr>
        <p:blipFill>
          <a:blip r:embed="rId3" cstate="screen">
            <a:extLst>
              <a:ext uri="{28A0092B-C50C-407E-A947-70E740481C1C}">
                <a14:useLocalDpi xmlns:a14="http://schemas.microsoft.com/office/drawing/2010/main" xmlns="" val="0"/>
              </a:ext>
            </a:extLst>
          </a:blip>
          <a:srcRect/>
          <a:stretch>
            <a:fillRect/>
          </a:stretch>
        </p:blipFill>
        <p:spPr bwMode="auto">
          <a:xfrm>
            <a:off x="5566013" y="3575049"/>
            <a:ext cx="3425587" cy="2284475"/>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Freeform 132"/>
          <p:cNvSpPr>
            <a:spLocks/>
          </p:cNvSpPr>
          <p:nvPr/>
        </p:nvSpPr>
        <p:spPr bwMode="auto">
          <a:xfrm>
            <a:off x="8534400" y="53340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15" name="TextBox 16"/>
          <p:cNvSpPr txBox="1">
            <a:spLocks noChangeArrowheads="1"/>
          </p:cNvSpPr>
          <p:nvPr/>
        </p:nvSpPr>
        <p:spPr bwMode="auto">
          <a:xfrm>
            <a:off x="76200" y="5282625"/>
            <a:ext cx="5257800" cy="584775"/>
          </a:xfrm>
          <a:prstGeom prst="rect">
            <a:avLst/>
          </a:prstGeom>
          <a:solidFill>
            <a:schemeClr val="accent2"/>
          </a:solidFill>
          <a:ln w="38100">
            <a:solidFill>
              <a:srgbClr val="FFFF00"/>
            </a:solidFill>
            <a:headEnd/>
            <a:tailEnd/>
          </a:ln>
        </p:spPr>
        <p:style>
          <a:lnRef idx="2">
            <a:schemeClr val="accent6"/>
          </a:lnRef>
          <a:fillRef idx="1">
            <a:schemeClr val="lt1"/>
          </a:fillRef>
          <a:effectRef idx="0">
            <a:schemeClr val="accent6"/>
          </a:effectRef>
          <a:fontRef idx="minor">
            <a:schemeClr val="dk1"/>
          </a:fontRef>
        </p:style>
        <p:txBody>
          <a:bodyPr wrap="square">
            <a:spAutoFit/>
          </a:bodyPr>
          <a:lstStyle/>
          <a:p>
            <a:pPr eaLnBrk="1" hangingPunct="1"/>
            <a:r>
              <a:rPr lang="en-US" sz="1600" b="1" dirty="0" smtClean="0">
                <a:solidFill>
                  <a:srgbClr val="FFFF00"/>
                </a:solidFill>
                <a:latin typeface="+mj-lt"/>
              </a:rPr>
              <a:t>Never use the web sling eye on the fork to lift a tubular, use the forks or attachment fitted.</a:t>
            </a:r>
          </a:p>
        </p:txBody>
      </p:sp>
      <p:sp>
        <p:nvSpPr>
          <p:cNvPr id="16"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4"/>
              </a:rPr>
              <a:t>:  </a:t>
            </a:r>
            <a:r>
              <a:rPr lang="en-US" sz="1000" b="0" dirty="0" smtClean="0">
                <a:solidFill>
                  <a:srgbClr val="0070C0"/>
                </a:solidFill>
                <a:latin typeface="+mn-lt"/>
                <a:cs typeface="Calibri" pitchFamily="34" charset="0"/>
                <a:hlinkClick r:id="rId4"/>
              </a:rPr>
              <a:t>MSE34</a:t>
            </a:r>
            <a:r>
              <a:rPr lang="en-US" sz="1000" b="0" dirty="0" smtClean="0">
                <a:latin typeface="+mn-lt"/>
                <a:cs typeface="Calibri" pitchFamily="34" charset="0"/>
                <a:hlinkClick r:id="rId4"/>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5"/>
              </a:rPr>
              <a:t>HSE Website</a:t>
            </a:r>
            <a:r>
              <a:rPr lang="en-US" sz="1000" b="0" dirty="0" smtClean="0">
                <a:latin typeface="+mn-lt"/>
                <a:cs typeface="Calibri" pitchFamily="34" charset="0"/>
              </a:rPr>
              <a:t>                                 Learning No </a:t>
            </a:r>
            <a:r>
              <a:rPr lang="en-US" sz="1000" b="0" dirty="0" smtClean="0">
                <a:latin typeface="+mn-lt"/>
                <a:cs typeface="Calibri" pitchFamily="34" charset="0"/>
              </a:rPr>
              <a:t>27                                                             26/04/2014</a:t>
            </a:r>
            <a:endParaRPr lang="en-US" sz="1000" b="0" dirty="0" smtClean="0">
              <a:latin typeface="+mn-lt"/>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2</a:t>
            </a:fld>
            <a:endParaRPr lang="en-US"/>
          </a:p>
        </p:txBody>
      </p:sp>
      <p:sp>
        <p:nvSpPr>
          <p:cNvPr id="4" name="Rectangle 3"/>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smtClean="0">
                <a:solidFill>
                  <a:schemeClr val="tx2">
                    <a:lumMod val="75000"/>
                  </a:schemeClr>
                </a:solidFill>
                <a:cs typeface="Calibri" pitchFamily="34" charset="0"/>
              </a:rPr>
              <a:t> </a:t>
            </a:r>
            <a:r>
              <a:rPr lang="en-US" sz="1050" b="1" dirty="0" smtClean="0">
                <a:solidFill>
                  <a:schemeClr val="tx2">
                    <a:lumMod val="75000"/>
                  </a:schemeClr>
                </a:solidFill>
                <a:cs typeface="Calibri" pitchFamily="34" charset="0"/>
                <a:sym typeface="Wingdings" pitchFamily="2" charset="2"/>
              </a:rPr>
              <a:t>Distribute </a:t>
            </a:r>
            <a:r>
              <a:rPr lang="en-US" sz="1050" b="1" dirty="0">
                <a:solidFill>
                  <a:schemeClr val="tx2">
                    <a:lumMod val="75000"/>
                  </a:schemeClr>
                </a:solidFill>
                <a:cs typeface="Calibri" pitchFamily="34" charset="0"/>
                <a:sym typeface="Wingdings" pitchFamily="2" charset="2"/>
              </a:rPr>
              <a:t>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MSE34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3"/>
              </a:rPr>
              <a:t>HSE Website</a:t>
            </a:r>
            <a:r>
              <a:rPr lang="en-US" sz="1000" b="0" dirty="0" smtClean="0">
                <a:latin typeface="+mn-lt"/>
                <a:cs typeface="Calibri" pitchFamily="34" charset="0"/>
              </a:rPr>
              <a:t>                                 Learning No </a:t>
            </a:r>
            <a:r>
              <a:rPr lang="en-US" sz="1000" b="0" dirty="0" smtClean="0">
                <a:latin typeface="+mn-lt"/>
                <a:cs typeface="Calibri" pitchFamily="34" charset="0"/>
              </a:rPr>
              <a:t>27                                                             26/04/2014</a:t>
            </a:r>
            <a:endParaRPr lang="en-US" sz="1000" b="0" dirty="0" smtClean="0">
              <a:latin typeface="+mn-lt"/>
              <a:cs typeface="Calibri" pitchFamily="34" charset="0"/>
            </a:endParaRPr>
          </a:p>
        </p:txBody>
      </p:sp>
      <p:sp>
        <p:nvSpPr>
          <p:cNvPr id="6"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
        <p:nvSpPr>
          <p:cNvPr id="7" name="Text Box 2"/>
          <p:cNvSpPr txBox="1">
            <a:spLocks noChangeArrowheads="1"/>
          </p:cNvSpPr>
          <p:nvPr/>
        </p:nvSpPr>
        <p:spPr bwMode="auto">
          <a:xfrm>
            <a:off x="152400" y="914400"/>
            <a:ext cx="8609013" cy="3200876"/>
          </a:xfrm>
          <a:prstGeom prst="rect">
            <a:avLst/>
          </a:prstGeom>
          <a:noFill/>
          <a:ln w="19050">
            <a:noFill/>
            <a:miter lim="800000"/>
            <a:headEnd/>
            <a:tailEnd/>
          </a:ln>
        </p:spPr>
        <p:txBody>
          <a:bodyPr wrap="square">
            <a:spAutoFit/>
          </a:bodyPr>
          <a:lstStyle/>
          <a:p>
            <a:pPr marL="114300" indent="-114300" algn="just">
              <a:defRPr/>
            </a:pPr>
            <a:r>
              <a:rPr lang="en-GB" sz="1200" dirty="0" smtClean="0">
                <a:solidFill>
                  <a:srgbClr val="333399"/>
                </a:solidFill>
                <a:latin typeface="Tahoma" pitchFamily="34" charset="0"/>
                <a:ea typeface="Tahoma" pitchFamily="34" charset="0"/>
                <a:cs typeface="Tahoma" pitchFamily="34" charset="0"/>
              </a:rPr>
              <a:t>Date</a:t>
            </a:r>
            <a:r>
              <a:rPr lang="en-GB" sz="1200" dirty="0" smtClean="0">
                <a:solidFill>
                  <a:srgbClr val="333399"/>
                </a:solidFill>
                <a:latin typeface="Tahoma" pitchFamily="34" charset="0"/>
                <a:ea typeface="Tahoma" pitchFamily="34" charset="0"/>
                <a:cs typeface="Tahoma" pitchFamily="34" charset="0"/>
              </a:rPr>
              <a:t>:</a:t>
            </a:r>
            <a:r>
              <a:rPr lang="en-US" sz="1200" dirty="0" smtClean="0">
                <a:solidFill>
                  <a:srgbClr val="333399"/>
                </a:solidFill>
                <a:latin typeface="Tahoma" pitchFamily="34" charset="0"/>
                <a:ea typeface="Tahoma" pitchFamily="34" charset="0"/>
                <a:cs typeface="Tahoma" pitchFamily="34" charset="0"/>
              </a:rPr>
              <a:t> 26.04.2014   </a:t>
            </a:r>
          </a:p>
          <a:p>
            <a:pPr marL="114300" indent="-114300" algn="just">
              <a:defRPr/>
            </a:pPr>
            <a:r>
              <a:rPr lang="en-US" sz="1200" dirty="0" smtClean="0">
                <a:solidFill>
                  <a:srgbClr val="333399"/>
                </a:solidFill>
                <a:latin typeface="Tahoma" pitchFamily="34" charset="0"/>
                <a:ea typeface="Tahoma" pitchFamily="34" charset="0"/>
                <a:cs typeface="Tahoma" pitchFamily="34" charset="0"/>
              </a:rPr>
              <a:t>Injury: Broken left leg</a:t>
            </a:r>
          </a:p>
          <a:p>
            <a:pPr marL="342900" indent="-342900" eaLnBrk="1" hangingPunct="1">
              <a:defRPr/>
            </a:pPr>
            <a:endParaRPr lang="en-US" sz="1600" b="1" dirty="0" smtClean="0">
              <a:solidFill>
                <a:srgbClr val="FF0000"/>
              </a:solidFill>
              <a:latin typeface="Tahoma" pitchFamily="34" charset="0"/>
            </a:endParaRPr>
          </a:p>
          <a:p>
            <a:pPr marL="342900" indent="-342900" eaLnBrk="1" hangingPunct="1">
              <a:defRPr/>
            </a:pPr>
            <a:r>
              <a:rPr lang="en-US" sz="1600" b="1" dirty="0" smtClean="0">
                <a:solidFill>
                  <a:srgbClr val="FF0000"/>
                </a:solidFill>
                <a:latin typeface="Tahoma" pitchFamily="34" charset="0"/>
              </a:rPr>
              <a:t>As </a:t>
            </a:r>
            <a:r>
              <a:rPr lang="en-US" sz="1600" b="1" dirty="0">
                <a:solidFill>
                  <a:srgbClr val="FF0000"/>
                </a:solidFill>
                <a:latin typeface="Tahoma" pitchFamily="34" charset="0"/>
              </a:rPr>
              <a:t>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are to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119063" indent="-119063" eaLnBrk="1" hangingPunct="1">
              <a:buFont typeface="Arial" pitchFamily="34" charset="0"/>
              <a:buChar char="•"/>
              <a:defRPr/>
            </a:pPr>
            <a:r>
              <a:rPr lang="en-US" sz="1400" dirty="0" smtClean="0">
                <a:solidFill>
                  <a:srgbClr val="0033CC"/>
                </a:solidFill>
                <a:latin typeface="Tahoma" pitchFamily="34" charset="0"/>
                <a:ea typeface="Tahoma" pitchFamily="34" charset="0"/>
                <a:cs typeface="Tahoma" pitchFamily="34" charset="0"/>
                <a:sym typeface="Wingdings" pitchFamily="2" charset="2"/>
              </a:rPr>
              <a:t>Do all Supervisors correctly follow the requirements of the </a:t>
            </a:r>
            <a:r>
              <a:rPr lang="en-US" sz="1400" dirty="0" smtClean="0">
                <a:solidFill>
                  <a:srgbClr val="0033CC"/>
                </a:solidFill>
                <a:latin typeface="Tahoma" pitchFamily="34" charset="0"/>
                <a:ea typeface="Tahoma" pitchFamily="34" charset="0"/>
                <a:cs typeface="Tahoma" pitchFamily="34" charset="0"/>
                <a:sym typeface="Wingdings" pitchFamily="2" charset="2"/>
              </a:rPr>
              <a:t>PTW system?</a:t>
            </a:r>
            <a:endParaRPr lang="en-US" sz="1400" dirty="0">
              <a:solidFill>
                <a:srgbClr val="0033CC"/>
              </a:solidFill>
              <a:latin typeface="Tahoma" pitchFamily="34" charset="0"/>
              <a:ea typeface="Tahoma" pitchFamily="34" charset="0"/>
              <a:cs typeface="Tahoma" pitchFamily="34" charset="0"/>
              <a:sym typeface="Wingdings" pitchFamily="2" charset="2"/>
            </a:endParaRPr>
          </a:p>
          <a:p>
            <a:pPr marL="119063" indent="-119063" eaLnBrk="1" hangingPunct="1">
              <a:buFont typeface="Arial" pitchFamily="34" charset="0"/>
              <a:buChar char="•"/>
              <a:defRPr/>
            </a:pPr>
            <a:r>
              <a:rPr lang="en-US" sz="1400" dirty="0" smtClean="0">
                <a:solidFill>
                  <a:srgbClr val="0033CC"/>
                </a:solidFill>
                <a:latin typeface="Tahoma" pitchFamily="34" charset="0"/>
                <a:ea typeface="Tahoma" pitchFamily="34" charset="0"/>
                <a:cs typeface="Tahoma" pitchFamily="34" charset="0"/>
                <a:sym typeface="Wingdings" pitchFamily="2" charset="2"/>
              </a:rPr>
              <a:t>Do you have a designated CAP lifting person on location? </a:t>
            </a:r>
          </a:p>
          <a:p>
            <a:pPr marL="119063" indent="-119063" eaLnBrk="1" hangingPunct="1">
              <a:buFont typeface="Arial" pitchFamily="34" charset="0"/>
              <a:buChar char="•"/>
              <a:defRPr/>
            </a:pPr>
            <a:r>
              <a:rPr lang="en-US" sz="1400" dirty="0" smtClean="0">
                <a:solidFill>
                  <a:srgbClr val="0033CC"/>
                </a:solidFill>
                <a:latin typeface="Tahoma" pitchFamily="34" charset="0"/>
                <a:ea typeface="Tahoma" pitchFamily="34" charset="0"/>
                <a:cs typeface="Tahoma" pitchFamily="34" charset="0"/>
                <a:sym typeface="Wingdings" pitchFamily="2" charset="2"/>
              </a:rPr>
              <a:t>Is your supervisor working instead supervising?</a:t>
            </a:r>
          </a:p>
          <a:p>
            <a:pPr marL="119063" indent="-119063" eaLnBrk="1" hangingPunct="1">
              <a:buFont typeface="Arial" pitchFamily="34" charset="0"/>
              <a:buChar char="•"/>
              <a:defRPr/>
            </a:pPr>
            <a:r>
              <a:rPr lang="en-US" sz="1400" dirty="0" smtClean="0">
                <a:solidFill>
                  <a:srgbClr val="0033CC"/>
                </a:solidFill>
                <a:latin typeface="Tahoma" pitchFamily="34" charset="0"/>
                <a:ea typeface="Tahoma" pitchFamily="34" charset="0"/>
                <a:cs typeface="Tahoma" pitchFamily="34" charset="0"/>
                <a:sym typeface="Wingdings" pitchFamily="2" charset="2"/>
              </a:rPr>
              <a:t>Does your crew know when webbing sling can and cannot be </a:t>
            </a:r>
            <a:r>
              <a:rPr lang="en-US" sz="1400" dirty="0" smtClean="0">
                <a:solidFill>
                  <a:srgbClr val="0033CC"/>
                </a:solidFill>
                <a:latin typeface="Tahoma" pitchFamily="34" charset="0"/>
                <a:ea typeface="Tahoma" pitchFamily="34" charset="0"/>
                <a:cs typeface="Tahoma" pitchFamily="34" charset="0"/>
                <a:sym typeface="Wingdings" pitchFamily="2" charset="2"/>
              </a:rPr>
              <a:t>used?</a:t>
            </a:r>
          </a:p>
          <a:p>
            <a:pPr marL="119063" indent="-119063" eaLnBrk="1" hangingPunct="1">
              <a:buFont typeface="Arial" pitchFamily="34" charset="0"/>
              <a:buChar char="•"/>
              <a:defRPr/>
            </a:pPr>
            <a:r>
              <a:rPr lang="en-US" sz="1400" dirty="0" smtClean="0">
                <a:solidFill>
                  <a:srgbClr val="0033CC"/>
                </a:solidFill>
                <a:latin typeface="Tahoma" pitchFamily="34" charset="0"/>
                <a:ea typeface="Tahoma" pitchFamily="34" charset="0"/>
                <a:cs typeface="Tahoma" pitchFamily="34" charset="0"/>
                <a:sym typeface="Wingdings" pitchFamily="-109" charset="2"/>
              </a:rPr>
              <a:t>Do </a:t>
            </a:r>
            <a:r>
              <a:rPr lang="en-US" sz="1400" dirty="0" smtClean="0">
                <a:solidFill>
                  <a:srgbClr val="0033CC"/>
                </a:solidFill>
                <a:latin typeface="Tahoma" pitchFamily="34" charset="0"/>
                <a:ea typeface="Tahoma" pitchFamily="34" charset="0"/>
                <a:cs typeface="Tahoma" pitchFamily="34" charset="0"/>
                <a:sym typeface="Wingdings" pitchFamily="-109" charset="2"/>
              </a:rPr>
              <a:t>you have a system to ensure actions from lateral Learnings are </a:t>
            </a:r>
            <a:r>
              <a:rPr lang="en-US" sz="1400" dirty="0" smtClean="0">
                <a:solidFill>
                  <a:srgbClr val="0033CC"/>
                </a:solidFill>
                <a:latin typeface="Tahoma" pitchFamily="34" charset="0"/>
                <a:ea typeface="Tahoma" pitchFamily="34" charset="0"/>
                <a:cs typeface="Tahoma" pitchFamily="34" charset="0"/>
                <a:sym typeface="Wingdings" pitchFamily="-109" charset="2"/>
              </a:rPr>
              <a:t>implemented?</a:t>
            </a:r>
          </a:p>
          <a:p>
            <a:pPr marL="119063" indent="-119063" eaLnBrk="1" hangingPunct="1">
              <a:buFont typeface="Arial" pitchFamily="34" charset="0"/>
              <a:buChar char="•"/>
              <a:defRPr/>
            </a:pPr>
            <a:r>
              <a:rPr lang="en-US" sz="1400" dirty="0" smtClean="0">
                <a:solidFill>
                  <a:srgbClr val="0033CC"/>
                </a:solidFill>
                <a:latin typeface="Tahoma" pitchFamily="34" charset="0"/>
                <a:ea typeface="Tahoma" pitchFamily="34" charset="0"/>
                <a:cs typeface="Tahoma" pitchFamily="34" charset="0"/>
                <a:sym typeface="Wingdings" pitchFamily="-109" charset="2"/>
              </a:rPr>
              <a:t>Is </a:t>
            </a:r>
            <a:r>
              <a:rPr lang="en-US" sz="1400" dirty="0" smtClean="0">
                <a:solidFill>
                  <a:srgbClr val="0033CC"/>
                </a:solidFill>
                <a:latin typeface="Tahoma" pitchFamily="34" charset="0"/>
                <a:ea typeface="Tahoma" pitchFamily="34" charset="0"/>
                <a:cs typeface="Tahoma" pitchFamily="34" charset="0"/>
                <a:sym typeface="Wingdings" pitchFamily="-109" charset="2"/>
              </a:rPr>
              <a:t>the alert/learning advice understood by the crew members</a:t>
            </a:r>
            <a:r>
              <a:rPr lang="en-US" sz="1400" dirty="0" smtClean="0">
                <a:solidFill>
                  <a:srgbClr val="0033CC"/>
                </a:solidFill>
                <a:latin typeface="Tahoma" pitchFamily="34" charset="0"/>
                <a:ea typeface="Tahoma" pitchFamily="34" charset="0"/>
                <a:cs typeface="Tahoma" pitchFamily="34" charset="0"/>
                <a:sym typeface="Wingdings" pitchFamily="-109" charset="2"/>
              </a:rPr>
              <a:t>?</a:t>
            </a:r>
            <a:endParaRPr lang="en-US" sz="1400" dirty="0" smtClean="0">
              <a:solidFill>
                <a:srgbClr val="0033CC"/>
              </a:solidFill>
              <a:latin typeface="Tahoma" pitchFamily="34" charset="0"/>
              <a:ea typeface="Tahoma" pitchFamily="34" charset="0"/>
              <a:cs typeface="Tahoma" pitchFamily="34" charset="0"/>
              <a:sym typeface="Wingdings" pitchFamily="-109" charset="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18870</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37513EE6-CD5B-4B9D-912F-6E0F581B6F6B}"/>
</file>

<file path=customXml/itemProps2.xml><?xml version="1.0" encoding="utf-8"?>
<ds:datastoreItem xmlns:ds="http://schemas.openxmlformats.org/officeDocument/2006/customXml" ds:itemID="{D63C0A2A-C076-46E4-8368-3CA6036CF5A9}"/>
</file>

<file path=customXml/itemProps3.xml><?xml version="1.0" encoding="utf-8"?>
<ds:datastoreItem xmlns:ds="http://schemas.openxmlformats.org/officeDocument/2006/customXml" ds:itemID="{84C41AFF-65F0-4ED5-AC88-653E125F0CBD}"/>
</file>

<file path=docProps/app.xml><?xml version="1.0" encoding="utf-8"?>
<Properties xmlns="http://schemas.openxmlformats.org/officeDocument/2006/extended-properties" xmlns:vt="http://schemas.openxmlformats.org/officeDocument/2006/docPropsVTypes">
  <Template/>
  <TotalTime>1611</TotalTime>
  <Words>427</Words>
  <Application>Microsoft Office PowerPoint</Application>
  <PresentationFormat>On-screen Show (4:3)</PresentationFormat>
  <Paragraphs>37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mu55250</cp:lastModifiedBy>
  <cp:revision>142</cp:revision>
  <dcterms:created xsi:type="dcterms:W3CDTF">2001-05-03T06:07:08Z</dcterms:created>
  <dcterms:modified xsi:type="dcterms:W3CDTF">2014-09-22T04:53:23Z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