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5"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571" y="7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No13                                                              28/12/2013</a:t>
            </a: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7" name="Text Box 2"/>
          <p:cNvSpPr txBox="1">
            <a:spLocks noChangeArrowheads="1"/>
          </p:cNvSpPr>
          <p:nvPr/>
        </p:nvSpPr>
        <p:spPr bwMode="auto">
          <a:xfrm>
            <a:off x="76200" y="914400"/>
            <a:ext cx="4876800" cy="3685624"/>
          </a:xfrm>
          <a:prstGeom prst="rect">
            <a:avLst/>
          </a:prstGeom>
          <a:noFill/>
          <a:ln w="19050">
            <a:noFill/>
            <a:miter lim="800000"/>
            <a:headEnd/>
            <a:tailEnd/>
          </a:ln>
        </p:spPr>
        <p:txBody>
          <a:bodyPr wrap="square">
            <a:spAutoFit/>
          </a:bodyPr>
          <a:lstStyle/>
          <a:p>
            <a:pPr marL="114300" indent="-114300" algn="just">
              <a:defRPr/>
            </a:pPr>
            <a:r>
              <a:rPr lang="en-GB" sz="1200" b="1" dirty="0" smtClean="0">
                <a:solidFill>
                  <a:srgbClr val="333399"/>
                </a:solidFill>
                <a:latin typeface="Tahoma" pitchFamily="34" charset="0"/>
                <a:ea typeface="Tahoma" pitchFamily="34" charset="0"/>
                <a:cs typeface="Tahoma" pitchFamily="34" charset="0"/>
              </a:rPr>
              <a:t>Date:</a:t>
            </a:r>
            <a:r>
              <a:rPr lang="en-US" sz="1200" b="1" dirty="0" smtClean="0">
                <a:solidFill>
                  <a:srgbClr val="333399"/>
                </a:solidFill>
                <a:latin typeface="Tahoma" pitchFamily="34" charset="0"/>
                <a:ea typeface="Tahoma" pitchFamily="34" charset="0"/>
                <a:cs typeface="Tahoma" pitchFamily="34" charset="0"/>
              </a:rPr>
              <a:t>28/12/2013</a:t>
            </a:r>
            <a:endParaRPr lang="en-US" sz="1200" b="1" dirty="0">
              <a:solidFill>
                <a:srgbClr val="333399"/>
              </a:solidFill>
              <a:latin typeface="Tahoma" pitchFamily="34" charset="0"/>
              <a:ea typeface="Tahoma" pitchFamily="34" charset="0"/>
              <a:cs typeface="Tahoma" pitchFamily="34" charset="0"/>
            </a:endParaRPr>
          </a:p>
          <a:p>
            <a:pPr marL="114300" indent="-114300" algn="just">
              <a:defRPr/>
            </a:pPr>
            <a:r>
              <a:rPr lang="en-US" sz="1200" b="1" dirty="0" smtClean="0">
                <a:solidFill>
                  <a:srgbClr val="333399"/>
                </a:solidFill>
                <a:latin typeface="Tahoma" pitchFamily="34" charset="0"/>
                <a:ea typeface="Tahoma" pitchFamily="34" charset="0"/>
                <a:cs typeface="Tahoma" pitchFamily="34" charset="0"/>
              </a:rPr>
              <a:t>Incident: Gas Leak</a:t>
            </a:r>
          </a:p>
          <a:p>
            <a:pPr marL="114300" indent="-114300" algn="just">
              <a:defRPr/>
            </a:pPr>
            <a:endParaRPr lang="en-US" sz="1300" b="1" dirty="0">
              <a:solidFill>
                <a:srgbClr val="FF0000"/>
              </a:solidFill>
              <a:latin typeface="Tahoma" pitchFamily="34" charset="0"/>
              <a:ea typeface="Tahoma" pitchFamily="34" charset="0"/>
              <a:cs typeface="Tahoma" pitchFamily="34" charset="0"/>
            </a:endParaRPr>
          </a:p>
          <a:p>
            <a:pPr marL="114300" indent="-114300" algn="just">
              <a:defRPr/>
            </a:pPr>
            <a:r>
              <a:rPr lang="en-US" sz="1600" b="1" dirty="0">
                <a:solidFill>
                  <a:srgbClr val="FF0000"/>
                </a:solidFill>
                <a:latin typeface="Tahoma" pitchFamily="34" charset="0"/>
                <a:ea typeface="Tahoma" pitchFamily="34" charset="0"/>
                <a:cs typeface="Tahoma" pitchFamily="34" charset="0"/>
              </a:rPr>
              <a:t>What happened</a:t>
            </a:r>
            <a:r>
              <a:rPr lang="en-US" sz="1600" b="1" dirty="0" smtClean="0">
                <a:solidFill>
                  <a:srgbClr val="FF0000"/>
                </a:solidFill>
                <a:latin typeface="Tahoma" pitchFamily="34" charset="0"/>
                <a:ea typeface="Tahoma" pitchFamily="34" charset="0"/>
                <a:cs typeface="Tahoma" pitchFamily="34" charset="0"/>
              </a:rPr>
              <a:t>?</a:t>
            </a:r>
          </a:p>
          <a:p>
            <a:pPr marL="114300" indent="-114300" algn="just">
              <a:defRPr/>
            </a:pPr>
            <a:endParaRPr lang="en-US" sz="1600" dirty="0">
              <a:solidFill>
                <a:srgbClr val="FF0000"/>
              </a:solidFill>
              <a:latin typeface="Tahoma" pitchFamily="34" charset="0"/>
              <a:ea typeface="Tahoma" pitchFamily="34" charset="0"/>
              <a:cs typeface="Tahoma" pitchFamily="34" charset="0"/>
            </a:endParaRPr>
          </a:p>
          <a:p>
            <a:pPr marL="60325" indent="-60325" eaLnBrk="1" hangingPunct="1">
              <a:defRPr/>
            </a:pPr>
            <a:r>
              <a:rPr lang="en-US" sz="1050" dirty="0" smtClean="0">
                <a:solidFill>
                  <a:srgbClr val="000000"/>
                </a:solidFill>
                <a:latin typeface="Tahoma" pitchFamily="34" charset="0"/>
                <a:ea typeface="Tahoma" pitchFamily="34" charset="0"/>
                <a:cs typeface="Tahoma" pitchFamily="34" charset="0"/>
              </a:rPr>
              <a:t>	</a:t>
            </a:r>
            <a:r>
              <a:rPr lang="en-US" sz="1200" dirty="0" smtClean="0">
                <a:solidFill>
                  <a:srgbClr val="000000"/>
                </a:solidFill>
                <a:latin typeface="Tahoma" pitchFamily="34" charset="0"/>
                <a:ea typeface="Tahoma" pitchFamily="34" charset="0"/>
                <a:cs typeface="Tahoma" pitchFamily="34" charset="0"/>
              </a:rPr>
              <a:t>A hydrocarbon gas leak occurred at a cross over connecting the coiled tube lubricator with the quick test sub. As the 1.75’’ coil tubing was already at the surface the CIRP stacks were activated and manually locked and the two 7/8’’ guns were situated across the BOP so it could not be used. The leak lasted for 20 minutes until TRSSSV in the well was closed to stop the leak.</a:t>
            </a:r>
            <a:endParaRPr lang="en-US" sz="1200" dirty="0">
              <a:solidFill>
                <a:srgbClr val="000000"/>
              </a:solidFill>
              <a:latin typeface="Tahoma" pitchFamily="34" charset="0"/>
              <a:ea typeface="Tahoma" pitchFamily="34" charset="0"/>
              <a:cs typeface="Tahoma" pitchFamily="34" charset="0"/>
            </a:endParaRPr>
          </a:p>
          <a:p>
            <a:pPr marL="342900" indent="-342900" eaLnBrk="1" hangingPunct="1">
              <a:defRPr/>
            </a:pPr>
            <a:endParaRPr lang="en-US" sz="1050" dirty="0">
              <a:solidFill>
                <a:srgbClr val="000000"/>
              </a:solidFill>
              <a:latin typeface="Tahoma" pitchFamily="34" charset="0"/>
              <a:ea typeface="Tahoma" pitchFamily="34" charset="0"/>
              <a:cs typeface="Tahoma" pitchFamily="34" charset="0"/>
            </a:endParaRPr>
          </a:p>
          <a:p>
            <a:pPr marL="342900" indent="-342900" eaLnBrk="1" hangingPunct="1">
              <a:defRPr/>
            </a:pPr>
            <a:endParaRPr lang="en-US" sz="600" dirty="0">
              <a:solidFill>
                <a:srgbClr val="000000"/>
              </a:solidFill>
              <a:latin typeface="Tahoma" pitchFamily="34" charset="0"/>
              <a:ea typeface="Tahoma" pitchFamily="34" charset="0"/>
              <a:cs typeface="Tahoma" pitchFamily="34" charset="0"/>
            </a:endParaRPr>
          </a:p>
          <a:p>
            <a:pPr marL="114300" indent="-114300" algn="just">
              <a:defRPr/>
            </a:pPr>
            <a:r>
              <a:rPr lang="en-US" sz="1600" b="1" dirty="0">
                <a:solidFill>
                  <a:srgbClr val="333399"/>
                </a:solidFill>
                <a:latin typeface="Tahoma" pitchFamily="34" charset="0"/>
                <a:ea typeface="Tahoma" pitchFamily="34" charset="0"/>
                <a:cs typeface="Tahoma" pitchFamily="34" charset="0"/>
              </a:rPr>
              <a:t>Your learning from this incident..</a:t>
            </a:r>
          </a:p>
          <a:p>
            <a:pPr marL="114300" indent="-114300">
              <a:defRPr/>
            </a:pPr>
            <a:endParaRPr lang="en-US" sz="1200" dirty="0">
              <a:latin typeface="Tahoma" pitchFamily="34" charset="0"/>
              <a:ea typeface="Tahoma" pitchFamily="34" charset="0"/>
              <a:cs typeface="Tahoma" pitchFamily="34" charset="0"/>
            </a:endParaRPr>
          </a:p>
          <a:p>
            <a:pPr marL="117475" indent="-117475" eaLnBrk="1" hangingPunct="1">
              <a:buFont typeface="Arial" pitchFamily="34" charset="0"/>
              <a:buChar char="•"/>
              <a:defRPr/>
            </a:pPr>
            <a:r>
              <a:rPr lang="en-US" sz="1200" dirty="0" smtClean="0">
                <a:latin typeface="Tahoma" pitchFamily="34" charset="0"/>
                <a:ea typeface="Tahoma" pitchFamily="34" charset="0"/>
                <a:cs typeface="Tahoma" pitchFamily="34" charset="0"/>
              </a:rPr>
              <a:t>Issue </a:t>
            </a:r>
            <a:r>
              <a:rPr lang="en-US" sz="1200" dirty="0" smtClean="0">
                <a:latin typeface="Tahoma" pitchFamily="34" charset="0"/>
                <a:ea typeface="Tahoma" pitchFamily="34" charset="0"/>
                <a:cs typeface="Tahoma" pitchFamily="34" charset="0"/>
              </a:rPr>
              <a:t>PTW only when a full JSA is complete and all required controls are in place. </a:t>
            </a:r>
            <a:endParaRPr lang="en-US" sz="1200" dirty="0">
              <a:latin typeface="Tahoma" pitchFamily="34" charset="0"/>
              <a:ea typeface="Tahoma" pitchFamily="34" charset="0"/>
              <a:cs typeface="Tahoma" pitchFamily="34" charset="0"/>
            </a:endParaRPr>
          </a:p>
          <a:p>
            <a:pPr marL="117475" indent="-117475" eaLnBrk="1" hangingPunct="1">
              <a:buFont typeface="Arial" pitchFamily="34" charset="0"/>
              <a:buChar char="•"/>
              <a:defRPr/>
            </a:pPr>
            <a:r>
              <a:rPr lang="en-US" sz="1200" dirty="0" smtClean="0">
                <a:latin typeface="Tahoma" pitchFamily="34" charset="0"/>
                <a:ea typeface="Tahoma" pitchFamily="34" charset="0"/>
                <a:cs typeface="Tahoma" pitchFamily="34" charset="0"/>
              </a:rPr>
              <a:t>Before </a:t>
            </a:r>
            <a:r>
              <a:rPr lang="en-US" sz="1200" dirty="0" smtClean="0">
                <a:latin typeface="Tahoma" pitchFamily="34" charset="0"/>
                <a:ea typeface="Tahoma" pitchFamily="34" charset="0"/>
                <a:cs typeface="Tahoma" pitchFamily="34" charset="0"/>
              </a:rPr>
              <a:t>starting a job ensure everyone understands the applicable emergency response procedure.</a:t>
            </a:r>
            <a:endParaRPr lang="en-US" sz="1200" dirty="0">
              <a:latin typeface="Tahoma" pitchFamily="34" charset="0"/>
              <a:ea typeface="Tahoma" pitchFamily="34" charset="0"/>
              <a:cs typeface="Tahoma" pitchFamily="34" charset="0"/>
            </a:endParaRPr>
          </a:p>
        </p:txBody>
      </p:sp>
      <p:sp>
        <p:nvSpPr>
          <p:cNvPr id="8" name="TextBox 16"/>
          <p:cNvSpPr txBox="1">
            <a:spLocks noChangeArrowheads="1"/>
          </p:cNvSpPr>
          <p:nvPr/>
        </p:nvSpPr>
        <p:spPr bwMode="auto">
          <a:xfrm>
            <a:off x="76200" y="5105400"/>
            <a:ext cx="4800600" cy="584775"/>
          </a:xfrm>
          <a:prstGeom prst="rect">
            <a:avLst/>
          </a:prstGeom>
          <a:solidFill>
            <a:schemeClr val="accent6"/>
          </a:solidFill>
          <a:ln w="38100">
            <a:solidFill>
              <a:srgbClr val="FFFF00"/>
            </a:solidFill>
            <a:miter lim="800000"/>
            <a:headEnd/>
            <a:tailEnd/>
          </a:ln>
        </p:spPr>
        <p:txBody>
          <a:bodyPr wrap="square">
            <a:spAutoFit/>
          </a:bodyPr>
          <a:lstStyle/>
          <a:p>
            <a:pPr algn="ctr" eaLnBrk="1" hangingPunct="1"/>
            <a:r>
              <a:rPr lang="en-US" sz="1600" b="1" dirty="0" smtClean="0">
                <a:solidFill>
                  <a:srgbClr val="FFFF00"/>
                </a:solidFill>
                <a:latin typeface="Tahoma" pitchFamily="34" charset="0"/>
              </a:rPr>
              <a:t>Know your barriers before starting any well intervention</a:t>
            </a:r>
            <a:endParaRPr lang="en-US" sz="1600" b="1" dirty="0">
              <a:solidFill>
                <a:srgbClr val="FFFF00"/>
              </a:solidFill>
              <a:latin typeface="Tahoma" pitchFamily="34" charset="0"/>
            </a:endParaRPr>
          </a:p>
        </p:txBody>
      </p:sp>
      <p:pic>
        <p:nvPicPr>
          <p:cNvPr id="9" name="Picture 8"/>
          <p:cNvPicPr/>
          <p:nvPr/>
        </p:nvPicPr>
        <p:blipFill>
          <a:blip r:embed="rId4" cstate="print"/>
          <a:srcRect/>
          <a:stretch>
            <a:fillRect/>
          </a:stretch>
        </p:blipFill>
        <p:spPr bwMode="auto">
          <a:xfrm>
            <a:off x="5029200" y="838200"/>
            <a:ext cx="3962400" cy="5410200"/>
          </a:xfrm>
          <a:prstGeom prst="rect">
            <a:avLst/>
          </a:prstGeom>
          <a:noFill/>
          <a:ln w="9525">
            <a:solidFill>
              <a:schemeClr val="accent1"/>
            </a:solid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a:t>
            </a:r>
            <a:r>
              <a:rPr lang="en-US" sz="1000" b="0" smtClean="0">
                <a:latin typeface="+mn-lt"/>
                <a:cs typeface="Calibri" pitchFamily="34" charset="0"/>
              </a:rPr>
              <a:t>Learning No13                                                              </a:t>
            </a:r>
            <a:r>
              <a:rPr lang="en-US" sz="1000" b="0" dirty="0" smtClean="0">
                <a:latin typeface="+mn-lt"/>
                <a:cs typeface="Calibri" pitchFamily="34" charset="0"/>
              </a:rPr>
              <a:t>28/12/2013</a:t>
            </a: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7" name="Text Box 2"/>
          <p:cNvSpPr txBox="1">
            <a:spLocks noChangeArrowheads="1"/>
          </p:cNvSpPr>
          <p:nvPr/>
        </p:nvSpPr>
        <p:spPr bwMode="auto">
          <a:xfrm>
            <a:off x="76200" y="914400"/>
            <a:ext cx="8351839" cy="2893100"/>
          </a:xfrm>
          <a:prstGeom prst="rect">
            <a:avLst/>
          </a:prstGeom>
          <a:noFill/>
          <a:ln w="19050">
            <a:noFill/>
            <a:miter lim="800000"/>
            <a:headEnd/>
            <a:tailEnd/>
          </a:ln>
        </p:spPr>
        <p:txBody>
          <a:bodyPr>
            <a:spAutoFit/>
          </a:bodyPr>
          <a:lstStyle/>
          <a:p>
            <a:pPr marL="114300" indent="-114300" algn="just">
              <a:defRPr/>
            </a:pPr>
            <a:r>
              <a:rPr lang="en-GB" sz="1200" b="1" dirty="0" smtClean="0">
                <a:solidFill>
                  <a:srgbClr val="333399"/>
                </a:solidFill>
                <a:latin typeface="Tahoma" pitchFamily="34" charset="0"/>
                <a:ea typeface="Tahoma" pitchFamily="34" charset="0"/>
                <a:cs typeface="Tahoma" pitchFamily="34" charset="0"/>
              </a:rPr>
              <a:t>Date:</a:t>
            </a:r>
            <a:r>
              <a:rPr lang="en-US" sz="1200" b="1" dirty="0" smtClean="0">
                <a:solidFill>
                  <a:srgbClr val="333399"/>
                </a:solidFill>
                <a:latin typeface="Tahoma" pitchFamily="34" charset="0"/>
                <a:ea typeface="Tahoma" pitchFamily="34" charset="0"/>
                <a:cs typeface="Tahoma" pitchFamily="34" charset="0"/>
              </a:rPr>
              <a:t>28/12/2013</a:t>
            </a:r>
          </a:p>
          <a:p>
            <a:pPr marL="114300" indent="-114300" algn="just">
              <a:defRPr/>
            </a:pPr>
            <a:r>
              <a:rPr lang="en-US" sz="1200" b="1" dirty="0" smtClean="0">
                <a:solidFill>
                  <a:srgbClr val="333399"/>
                </a:solidFill>
                <a:latin typeface="Tahoma" pitchFamily="34" charset="0"/>
                <a:ea typeface="Tahoma" pitchFamily="34" charset="0"/>
                <a:cs typeface="Tahoma" pitchFamily="34" charset="0"/>
              </a:rPr>
              <a:t>Incident: Gas Leak</a:t>
            </a:r>
          </a:p>
          <a:p>
            <a:pPr marL="342900" indent="-342900" eaLnBrk="1" hangingPunct="1">
              <a:defRPr/>
            </a:pPr>
            <a:endParaRPr lang="en-US" sz="600" b="1" dirty="0" smtClean="0">
              <a:solidFill>
                <a:srgbClr val="000000"/>
              </a:solidFill>
              <a:latin typeface="Tahoma" pitchFamily="34" charset="0"/>
              <a:ea typeface="Tahoma" pitchFamily="34" charset="0"/>
              <a:cs typeface="Tahoma" pitchFamily="34" charset="0"/>
            </a:endParaRPr>
          </a:p>
          <a:p>
            <a:pPr marL="342900" indent="-342900" eaLnBrk="1" hangingPunct="1">
              <a:defRPr/>
            </a:pPr>
            <a:endParaRPr lang="en-US" sz="1600" b="1" dirty="0" smtClean="0">
              <a:solidFill>
                <a:srgbClr val="FF0000"/>
              </a:solidFill>
              <a:latin typeface="Tahoma" pitchFamily="34" charset="0"/>
              <a:ea typeface="Tahoma" pitchFamily="34" charset="0"/>
              <a:cs typeface="Tahoma" pitchFamily="34" charset="0"/>
            </a:endParaRPr>
          </a:p>
          <a:p>
            <a:pPr marL="342900" indent="-342900" eaLnBrk="1" hangingPunct="1">
              <a:defRPr/>
            </a:pPr>
            <a:r>
              <a:rPr lang="en-US" sz="1600" b="1" dirty="0" smtClean="0">
                <a:solidFill>
                  <a:srgbClr val="FF0000"/>
                </a:solidFill>
                <a:latin typeface="Tahoma" pitchFamily="34" charset="0"/>
                <a:ea typeface="Tahoma" pitchFamily="34" charset="0"/>
                <a:cs typeface="Tahoma" pitchFamily="34" charset="0"/>
              </a:rPr>
              <a:t>As </a:t>
            </a:r>
            <a:r>
              <a:rPr lang="en-US" sz="1600" b="1" dirty="0">
                <a:solidFill>
                  <a:srgbClr val="FF0000"/>
                </a:solidFill>
                <a:latin typeface="Tahoma" pitchFamily="34" charset="0"/>
                <a:ea typeface="Tahoma" pitchFamily="34" charset="0"/>
                <a:cs typeface="Tahoma" pitchFamily="34" charset="0"/>
              </a:rPr>
              <a:t>a learning from this incident and ensure continual improvement all contract</a:t>
            </a:r>
          </a:p>
          <a:p>
            <a:pPr marL="342900" indent="-342900" eaLnBrk="1" hangingPunct="1">
              <a:defRPr/>
            </a:pPr>
            <a:r>
              <a:rPr lang="en-US" sz="1600" b="1" dirty="0">
                <a:solidFill>
                  <a:srgbClr val="FF0000"/>
                </a:solidFill>
                <a:latin typeface="Tahoma" pitchFamily="34" charset="0"/>
                <a:ea typeface="Tahoma" pitchFamily="34" charset="0"/>
                <a:cs typeface="Tahoma" pitchFamily="34" charset="0"/>
              </a:rPr>
              <a:t>managers are to review their HSE HEMP against the questions asked </a:t>
            </a:r>
            <a:r>
              <a:rPr lang="en-US" sz="1600" b="1" dirty="0" smtClean="0">
                <a:solidFill>
                  <a:srgbClr val="FF0000"/>
                </a:solidFill>
                <a:latin typeface="Tahoma" pitchFamily="34" charset="0"/>
                <a:ea typeface="Tahoma" pitchFamily="34" charset="0"/>
                <a:cs typeface="Tahoma" pitchFamily="34" charset="0"/>
              </a:rPr>
              <a:t>below:        </a:t>
            </a:r>
            <a:endParaRPr lang="en-US" sz="1600" b="1" dirty="0">
              <a:solidFill>
                <a:srgbClr val="FF0000"/>
              </a:solidFill>
              <a:latin typeface="Tahoma" pitchFamily="34" charset="0"/>
              <a:ea typeface="Tahoma" pitchFamily="34" charset="0"/>
              <a:cs typeface="Tahoma" pitchFamily="34" charset="0"/>
            </a:endParaRPr>
          </a:p>
          <a:p>
            <a:pPr marL="342900" indent="-342900" eaLnBrk="1" hangingPunct="1">
              <a:defRPr/>
            </a:pPr>
            <a:endParaRPr lang="en-US" sz="1600" b="1" dirty="0" smtClean="0">
              <a:solidFill>
                <a:schemeClr val="accent6"/>
              </a:solidFill>
              <a:latin typeface="Tahoma" pitchFamily="34" charset="0"/>
            </a:endParaRPr>
          </a:p>
          <a:p>
            <a:pPr marL="342900" indent="-342900" eaLnBrk="1" hangingPunct="1">
              <a:defRPr/>
            </a:pPr>
            <a:r>
              <a:rPr lang="en-US" sz="1600" b="1" dirty="0" smtClean="0">
                <a:solidFill>
                  <a:schemeClr val="accent6"/>
                </a:solidFill>
                <a:latin typeface="Tahoma" pitchFamily="34" charset="0"/>
              </a:rPr>
              <a:t>Confirm the following:</a:t>
            </a:r>
            <a:endParaRPr lang="en-US" sz="1400" dirty="0">
              <a:solidFill>
                <a:srgbClr val="000000"/>
              </a:solidFill>
              <a:latin typeface="Tahoma" pitchFamily="34" charset="0"/>
              <a:ea typeface="Tahoma" pitchFamily="34" charset="0"/>
              <a:cs typeface="Tahoma" pitchFamily="34" charset="0"/>
              <a:sym typeface="Wingdings" pitchFamily="2" charset="2"/>
            </a:endParaRPr>
          </a:p>
          <a:p>
            <a:pPr marL="342900" indent="-342900" eaLnBrk="1" hangingPunct="1">
              <a:buFont typeface="Arial" pitchFamily="34" charset="0"/>
              <a:buChar char="•"/>
              <a:defRPr/>
            </a:pPr>
            <a:r>
              <a:rPr lang="en-US" sz="1200" dirty="0" smtClean="0">
                <a:latin typeface="Tahoma" pitchFamily="34" charset="0"/>
                <a:ea typeface="Tahoma" pitchFamily="34" charset="0"/>
                <a:cs typeface="Tahoma" pitchFamily="34" charset="0"/>
                <a:sym typeface="Wingdings" pitchFamily="2" charset="2"/>
              </a:rPr>
              <a:t>Do </a:t>
            </a:r>
            <a:r>
              <a:rPr lang="en-US" sz="1200" dirty="0" smtClean="0">
                <a:latin typeface="Tahoma" pitchFamily="34" charset="0"/>
                <a:ea typeface="Tahoma" pitchFamily="34" charset="0"/>
                <a:cs typeface="Tahoma" pitchFamily="34" charset="0"/>
                <a:sym typeface="Wingdings" pitchFamily="2" charset="2"/>
              </a:rPr>
              <a:t>well test and TCP supervisors attend IWCF for CT and W/L?</a:t>
            </a:r>
            <a:endParaRPr lang="en-US" sz="1200" dirty="0">
              <a:latin typeface="Tahoma" pitchFamily="34" charset="0"/>
              <a:ea typeface="Tahoma" pitchFamily="34" charset="0"/>
              <a:cs typeface="Tahoma" pitchFamily="34" charset="0"/>
              <a:sym typeface="Wingdings" pitchFamily="2" charset="2"/>
            </a:endParaRPr>
          </a:p>
          <a:p>
            <a:pPr marL="342900" indent="-342900" eaLnBrk="1" hangingPunct="1">
              <a:buFont typeface="Arial" pitchFamily="34" charset="0"/>
              <a:buChar char="•"/>
              <a:defRPr/>
            </a:pPr>
            <a:r>
              <a:rPr lang="en-US" sz="1200" dirty="0" smtClean="0">
                <a:latin typeface="Tahoma" pitchFamily="34" charset="0"/>
                <a:ea typeface="Tahoma" pitchFamily="34" charset="0"/>
                <a:cs typeface="Tahoma" pitchFamily="34" charset="0"/>
                <a:sym typeface="Wingdings" pitchFamily="2" charset="2"/>
              </a:rPr>
              <a:t>Do you conduct pre-job engagement with all stakeholders prior any critical job?</a:t>
            </a:r>
          </a:p>
          <a:p>
            <a:pPr marL="342900" indent="-342900" eaLnBrk="1" hangingPunct="1">
              <a:buFont typeface="Arial" pitchFamily="34" charset="0"/>
              <a:buChar char="•"/>
              <a:defRPr/>
            </a:pPr>
            <a:r>
              <a:rPr lang="en-US" sz="1200" dirty="0" smtClean="0">
                <a:latin typeface="Tahoma" pitchFamily="34" charset="0"/>
                <a:ea typeface="Tahoma" pitchFamily="34" charset="0"/>
                <a:cs typeface="Tahoma" pitchFamily="34" charset="0"/>
                <a:sym typeface="Wingdings" pitchFamily="2" charset="2"/>
              </a:rPr>
              <a:t>Do you have OEM certificates for all equipment you use on site?</a:t>
            </a:r>
            <a:endParaRPr lang="en-US" sz="1200" dirty="0">
              <a:latin typeface="Tahoma" pitchFamily="34" charset="0"/>
              <a:ea typeface="Tahoma" pitchFamily="34" charset="0"/>
              <a:cs typeface="Tahoma" pitchFamily="34" charset="0"/>
              <a:sym typeface="Wingdings" pitchFamily="2" charset="2"/>
            </a:endParaRPr>
          </a:p>
          <a:p>
            <a:pPr marL="342900" indent="-342900" eaLnBrk="1" hangingPunct="1">
              <a:buFont typeface="Arial" pitchFamily="34" charset="0"/>
              <a:buChar char="•"/>
              <a:defRPr/>
            </a:pPr>
            <a:r>
              <a:rPr lang="en-US" sz="1200" dirty="0" smtClean="0">
                <a:latin typeface="Tahoma" pitchFamily="34" charset="0"/>
                <a:ea typeface="Tahoma" pitchFamily="34" charset="0"/>
                <a:cs typeface="Tahoma" pitchFamily="34" charset="0"/>
                <a:sym typeface="Wingdings" pitchFamily="2" charset="2"/>
              </a:rPr>
              <a:t>Do you have emergency response plans for different scenarios?</a:t>
            </a:r>
          </a:p>
          <a:p>
            <a:pPr marL="342900" lvl="0" indent="-342900" eaLnBrk="1" hangingPunct="1">
              <a:buFont typeface="Arial" pitchFamily="34" charset="0"/>
              <a:buChar char="•"/>
              <a:defRPr/>
            </a:pPr>
            <a:r>
              <a:rPr lang="en-US" sz="1200" dirty="0" smtClean="0">
                <a:latin typeface="Tahoma" pitchFamily="34" charset="0"/>
                <a:ea typeface="Tahoma" pitchFamily="34" charset="0"/>
                <a:cs typeface="Tahoma" pitchFamily="34" charset="0"/>
                <a:sym typeface="Wingdings" pitchFamily="-109" charset="2"/>
              </a:rPr>
              <a:t>Do you have a system to ensure actions from lateral Learnings are implemented?</a:t>
            </a:r>
          </a:p>
          <a:p>
            <a:pPr marL="342900" lvl="0" indent="-342900" eaLnBrk="1" hangingPunct="1">
              <a:buFont typeface="Arial" pitchFamily="34" charset="0"/>
              <a:buChar char="•"/>
              <a:defRPr/>
            </a:pPr>
            <a:r>
              <a:rPr lang="en-US" sz="1200" dirty="0" smtClean="0">
                <a:latin typeface="Tahoma" pitchFamily="34" charset="0"/>
                <a:ea typeface="Tahoma" pitchFamily="34" charset="0"/>
                <a:cs typeface="Tahoma" pitchFamily="34" charset="0"/>
                <a:sym typeface="Wingdings" pitchFamily="-109" charset="2"/>
              </a:rPr>
              <a:t>Is the alert/learning advice understood by the crew members?</a:t>
            </a:r>
          </a:p>
        </p:txBody>
      </p:sp>
      <p:sp>
        <p:nvSpPr>
          <p:cNvPr id="8" name="Rectangle 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50" b="1" dirty="0">
                <a:solidFill>
                  <a:schemeClr val="tx2">
                    <a:lumMod val="75000"/>
                  </a:schemeClr>
                </a:solidFill>
                <a:cs typeface="Calibri" pitchFamily="34" charset="0"/>
              </a:rPr>
              <a:t>Use this Alert: </a:t>
            </a:r>
            <a:r>
              <a:rPr lang="en-US" sz="1050" b="1" dirty="0" smtClean="0">
                <a:solidFill>
                  <a:schemeClr val="tx2">
                    <a:lumMod val="75000"/>
                  </a:schemeClr>
                </a:solidFill>
                <a:cs typeface="Calibri" pitchFamily="34" charset="0"/>
                <a:sym typeface="Wingdings" pitchFamily="2" charset="2"/>
              </a:rPr>
              <a:t>Distribute to contractors  </a:t>
            </a:r>
            <a:r>
              <a:rPr lang="en-US" sz="1050" b="1" dirty="0" smtClean="0">
                <a:solidFill>
                  <a:schemeClr val="tx2">
                    <a:lumMod val="75000"/>
                  </a:schemeClr>
                </a:solidFill>
                <a:cs typeface="Calibri" pitchFamily="34" charset="0"/>
              </a:rPr>
              <a:t>Discuss </a:t>
            </a:r>
            <a:r>
              <a:rPr lang="en-US" sz="1050" b="1" dirty="0">
                <a:solidFill>
                  <a:schemeClr val="tx2">
                    <a:lumMod val="75000"/>
                  </a:schemeClr>
                </a:solidFill>
                <a:cs typeface="Calibri" pitchFamily="34" charset="0"/>
              </a:rPr>
              <a:t>in </a:t>
            </a:r>
            <a:r>
              <a:rPr lang="en-US" sz="1050" b="1" dirty="0" smtClean="0">
                <a:solidFill>
                  <a:schemeClr val="tx2">
                    <a:lumMod val="75000"/>
                  </a:schemeClr>
                </a:solidFill>
                <a:cs typeface="Calibri" pitchFamily="34" charset="0"/>
              </a:rPr>
              <a:t>Meetings</a:t>
            </a:r>
            <a:endParaRPr lang="en-US" sz="1050" b="1" dirty="0">
              <a:solidFill>
                <a:schemeClr val="tx2">
                  <a:lumMod val="75000"/>
                </a:schemeClr>
              </a:solidFill>
              <a:cs typeface="Calibri"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18871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EEB2CC9-B568-4E43-8618-5F33A8590DAA}"/>
</file>

<file path=customXml/itemProps2.xml><?xml version="1.0" encoding="utf-8"?>
<ds:datastoreItem xmlns:ds="http://schemas.openxmlformats.org/officeDocument/2006/customXml" ds:itemID="{64FAEBD8-0B4E-4A3C-9F57-87BC05F07624}"/>
</file>

<file path=customXml/itemProps3.xml><?xml version="1.0" encoding="utf-8"?>
<ds:datastoreItem xmlns:ds="http://schemas.openxmlformats.org/officeDocument/2006/customXml" ds:itemID="{6E1AAA52-22B1-485B-85B0-C95771CC9D4F}"/>
</file>

<file path=docProps/app.xml><?xml version="1.0" encoding="utf-8"?>
<Properties xmlns="http://schemas.openxmlformats.org/officeDocument/2006/extended-properties" xmlns:vt="http://schemas.openxmlformats.org/officeDocument/2006/docPropsVTypes">
  <Template/>
  <TotalTime>1611</TotalTime>
  <Words>199</Words>
  <Application>Microsoft Office PowerPoint</Application>
  <PresentationFormat>On-screen Show (4:3)</PresentationFormat>
  <Paragraphs>35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151</cp:revision>
  <dcterms:created xsi:type="dcterms:W3CDTF">2001-05-03T06:07:08Z</dcterms:created>
  <dcterms:modified xsi:type="dcterms:W3CDTF">2014-06-26T06:32:44Z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