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
  </p:notesMasterIdLst>
  <p:handoutMasterIdLst>
    <p:handoutMasterId r:id="rId5"/>
  </p:handoutMasterIdLst>
  <p:sldIdLst>
    <p:sldId id="265" r:id="rId2"/>
    <p:sldId id="266"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D5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C5A89C-F310-4B09-BFF9-9AE7E973013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C7E593-5981-4A10-A638-46ED3433BB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ctr">
              <a:defRPr/>
            </a:lvl1pPr>
          </a:lstStyle>
          <a:p>
            <a:pPr>
              <a:defRPr/>
            </a:pPr>
            <a:fld id="{EDDD7CF8-826C-4EAD-9C4E-022CC47256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smtClean="0"/>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lgn="ctr">
              <a:defRPr/>
            </a:lvl1pPr>
          </a:lstStyle>
          <a:p>
            <a:pPr>
              <a:defRPr/>
            </a:pPr>
            <a:fld id="{5ECC799C-25FE-4C08-8A12-B3B3E52650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lgn="ctr">
              <a:defRPr/>
            </a:lvl1pPr>
          </a:lstStyle>
          <a:p>
            <a:pPr>
              <a:defRPr/>
            </a:pPr>
            <a:fld id="{44EB0343-92F4-423D-84C1-8B26F61D24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ctr">
              <a:defRPr/>
            </a:lvl1pPr>
          </a:lstStyle>
          <a:p>
            <a:pPr>
              <a:defRPr/>
            </a:pPr>
            <a:fld id="{796600C4-9961-444A-8BFF-D87D7E82BF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B2CDF5-6674-432C-8BEB-FD9BC991DE45}"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print"/>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hf hdr="0" ft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dointernet/hseforcontractors/Pages/OnlineLibrary1.aspx" TargetMode="External"/><Relationship Id="rId2" Type="http://schemas.openxmlformats.org/officeDocument/2006/relationships/hyperlink" Target="mailto:talib.z.shaqsi@pdo.co.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pdointernet/hseforcontractors/Pages/OnlineLibrary1.aspx" TargetMode="External"/><Relationship Id="rId2" Type="http://schemas.openxmlformats.org/officeDocument/2006/relationships/hyperlink" Target="mailto:talib.z.shaqsi@pdo.co.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ECC799C-25FE-4C08-8A12-B3B3E526506B}" type="slidenum">
              <a:rPr lang="en-US" smtClean="0"/>
              <a:pPr>
                <a:defRPr/>
              </a:pPr>
              <a:t>1</a:t>
            </a:fld>
            <a:endParaRPr lang="en-US"/>
          </a:p>
        </p:txBody>
      </p:sp>
      <p:sp>
        <p:nvSpPr>
          <p:cNvPr id="4" name="Rectangle 3"/>
          <p:cNvSpPr>
            <a:spLocks noChangeArrowheads="1"/>
          </p:cNvSpPr>
          <p:nvPr/>
        </p:nvSpPr>
        <p:spPr bwMode="auto">
          <a:xfrm>
            <a:off x="0" y="533400"/>
            <a:ext cx="9144000" cy="254000"/>
          </a:xfrm>
          <a:prstGeom prst="rect">
            <a:avLst/>
          </a:prstGeom>
          <a:solidFill>
            <a:schemeClr val="bg1">
              <a:lumMod val="85000"/>
            </a:schemeClr>
          </a:solidFill>
          <a:ln w="9525">
            <a:solidFill>
              <a:schemeClr val="tx1"/>
            </a:solid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fontAlgn="auto" hangingPunct="0">
              <a:spcBef>
                <a:spcPts val="0"/>
              </a:spcBef>
              <a:spcAft>
                <a:spcPts val="0"/>
              </a:spcAft>
              <a:defRPr/>
            </a:pPr>
            <a:r>
              <a:rPr lang="en-US" sz="1050" b="1" dirty="0">
                <a:solidFill>
                  <a:schemeClr val="tx2">
                    <a:lumMod val="75000"/>
                  </a:schemeClr>
                </a:solidFill>
                <a:cs typeface="Calibri" pitchFamily="34" charset="0"/>
              </a:rPr>
              <a:t>Use this Alert: Discuss in Tool Box Talks and HSE Meetings </a:t>
            </a:r>
            <a:r>
              <a:rPr lang="en-US" sz="1050" b="1" dirty="0">
                <a:solidFill>
                  <a:schemeClr val="tx2">
                    <a:lumMod val="75000"/>
                  </a:schemeClr>
                </a:solidFill>
                <a:cs typeface="Calibri" pitchFamily="34" charset="0"/>
                <a:sym typeface="Wingdings" pitchFamily="2" charset="2"/>
              </a:rPr>
              <a:t> Distribute to contractors  Post on HSE Notice Boards  Include in site HSE Induction</a:t>
            </a:r>
            <a:endParaRPr lang="en-US" sz="1050" b="1" dirty="0">
              <a:solidFill>
                <a:schemeClr val="tx2">
                  <a:lumMod val="75000"/>
                </a:schemeClr>
              </a:solidFill>
              <a:cs typeface="Calibri" pitchFamily="34" charset="0"/>
            </a:endParaRPr>
          </a:p>
        </p:txBody>
      </p:sp>
      <p:sp>
        <p:nvSpPr>
          <p:cNvPr id="5" name="Title 1"/>
          <p:cNvSpPr txBox="1">
            <a:spLocks/>
          </p:cNvSpPr>
          <p:nvPr/>
        </p:nvSpPr>
        <p:spPr>
          <a:xfrm>
            <a:off x="0" y="6705600"/>
            <a:ext cx="9144000" cy="152400"/>
          </a:xfrm>
          <a:prstGeom prst="rect">
            <a:avLst/>
          </a:prstGeom>
          <a:solidFill>
            <a:srgbClr val="FFFF00"/>
          </a:solidFill>
          <a:ln>
            <a:solidFill>
              <a:schemeClr val="tx1"/>
            </a:solidFill>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b="0" dirty="0" smtClean="0">
                <a:latin typeface="+mn-lt"/>
                <a:cs typeface="Calibri" pitchFamily="34" charset="0"/>
              </a:rPr>
              <a:t>Contact</a:t>
            </a:r>
            <a:r>
              <a:rPr lang="en-US" sz="1000" b="0" dirty="0" smtClean="0">
                <a:latin typeface="+mn-lt"/>
                <a:cs typeface="Calibri" pitchFamily="34" charset="0"/>
                <a:hlinkClick r:id="rId2"/>
              </a:rPr>
              <a:t>:  </a:t>
            </a:r>
            <a:r>
              <a:rPr lang="en-US" sz="1000" b="0" dirty="0" smtClean="0">
                <a:solidFill>
                  <a:srgbClr val="0070C0"/>
                </a:solidFill>
                <a:latin typeface="+mn-lt"/>
                <a:cs typeface="Calibri" pitchFamily="34" charset="0"/>
                <a:hlinkClick r:id="rId2"/>
              </a:rPr>
              <a:t>MSE54</a:t>
            </a:r>
            <a:r>
              <a:rPr lang="en-US" sz="1000" b="0" dirty="0" smtClean="0">
                <a:latin typeface="+mn-lt"/>
                <a:cs typeface="Calibri" pitchFamily="34" charset="0"/>
                <a:hlinkClick r:id="rId2"/>
              </a:rPr>
              <a:t> </a:t>
            </a:r>
            <a:r>
              <a:rPr lang="en-US" sz="1000" b="0" dirty="0" smtClean="0">
                <a:latin typeface="+mn-lt"/>
                <a:cs typeface="Calibri" pitchFamily="34" charset="0"/>
              </a:rPr>
              <a:t>for further information or visit the </a:t>
            </a:r>
            <a:r>
              <a:rPr lang="en-US" sz="1000" b="0" dirty="0" smtClean="0">
                <a:latin typeface="+mn-lt"/>
                <a:cs typeface="Calibri" pitchFamily="34" charset="0"/>
                <a:hlinkClick r:id="rId3"/>
              </a:rPr>
              <a:t>HSE Website</a:t>
            </a:r>
            <a:r>
              <a:rPr lang="en-US" sz="1000" b="0" dirty="0" smtClean="0">
                <a:latin typeface="+mn-lt"/>
                <a:cs typeface="Calibri" pitchFamily="34" charset="0"/>
              </a:rPr>
              <a:t>                                 Learning No21                                                             19/10/2013</a:t>
            </a:r>
          </a:p>
        </p:txBody>
      </p:sp>
      <p:sp>
        <p:nvSpPr>
          <p:cNvPr id="6" name="TextBox 1"/>
          <p:cNvSpPr txBox="1">
            <a:spLocks noChangeArrowheads="1"/>
          </p:cNvSpPr>
          <p:nvPr/>
        </p:nvSpPr>
        <p:spPr bwMode="auto">
          <a:xfrm>
            <a:off x="0" y="-51375"/>
            <a:ext cx="9144000" cy="584775"/>
          </a:xfrm>
          <a:prstGeom prst="rect">
            <a:avLst/>
          </a:prstGeom>
          <a:noFill/>
          <a:ln>
            <a:noFill/>
          </a:ln>
          <a:extLst/>
        </p:spPr>
        <p:txBody>
          <a:bodyPr wrap="square" anchor="ct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sz="3200" b="1" dirty="0" smtClean="0">
                <a:solidFill>
                  <a:srgbClr val="0000FF"/>
                </a:solidFill>
              </a:rPr>
              <a:t>PDO Safety Advice</a:t>
            </a:r>
          </a:p>
        </p:txBody>
      </p:sp>
      <p:sp>
        <p:nvSpPr>
          <p:cNvPr id="8" name="Rectangle 7"/>
          <p:cNvSpPr/>
          <p:nvPr/>
        </p:nvSpPr>
        <p:spPr>
          <a:xfrm>
            <a:off x="152400" y="914400"/>
            <a:ext cx="4419600" cy="4647426"/>
          </a:xfrm>
          <a:prstGeom prst="rect">
            <a:avLst/>
          </a:prstGeom>
        </p:spPr>
        <p:txBody>
          <a:bodyPr wrap="square">
            <a:spAutoFit/>
          </a:bodyPr>
          <a:lstStyle/>
          <a:p>
            <a:r>
              <a:rPr lang="en-US" sz="1200" b="1" dirty="0" smtClean="0">
                <a:solidFill>
                  <a:schemeClr val="accent2"/>
                </a:solidFill>
                <a:latin typeface="+mj-lt"/>
              </a:rPr>
              <a:t>Date:19/10/2013</a:t>
            </a:r>
          </a:p>
          <a:p>
            <a:r>
              <a:rPr lang="en-US" sz="1200" b="1" dirty="0" smtClean="0">
                <a:solidFill>
                  <a:schemeClr val="accent2"/>
                </a:solidFill>
                <a:latin typeface="+mj-lt"/>
              </a:rPr>
              <a:t>Rig Mast Collapse</a:t>
            </a:r>
          </a:p>
          <a:p>
            <a:endParaRPr lang="en-US" sz="1600" b="1" dirty="0" smtClean="0">
              <a:solidFill>
                <a:srgbClr val="FF0000"/>
              </a:solidFill>
              <a:latin typeface="+mj-lt"/>
            </a:endParaRPr>
          </a:p>
          <a:p>
            <a:r>
              <a:rPr lang="en-US" sz="1600" b="1" dirty="0" smtClean="0">
                <a:solidFill>
                  <a:srgbClr val="FF0000"/>
                </a:solidFill>
                <a:latin typeface="+mj-lt"/>
              </a:rPr>
              <a:t>What happened?</a:t>
            </a:r>
          </a:p>
          <a:p>
            <a:endParaRPr lang="en-US" sz="1200" dirty="0" smtClean="0">
              <a:latin typeface="+mj-lt"/>
            </a:endParaRPr>
          </a:p>
          <a:p>
            <a:r>
              <a:rPr lang="en-US" sz="1200" dirty="0" smtClean="0">
                <a:latin typeface="+mj-lt"/>
              </a:rPr>
              <a:t>Ct stopped at 4238mtbf to do a weight check. Started POOH with injector traction pressure of about 8,280 </a:t>
            </a:r>
            <a:r>
              <a:rPr lang="en-US" sz="1200" dirty="0" err="1" smtClean="0">
                <a:latin typeface="+mj-lt"/>
              </a:rPr>
              <a:t>kPa</a:t>
            </a:r>
            <a:r>
              <a:rPr lang="en-US" sz="1200" dirty="0" smtClean="0">
                <a:latin typeface="+mj-lt"/>
              </a:rPr>
              <a:t>. The </a:t>
            </a:r>
            <a:r>
              <a:rPr lang="en-US" sz="1200" dirty="0" smtClean="0">
                <a:latin typeface="+mj-lt"/>
              </a:rPr>
              <a:t>system shutdown the injector because of drive speed error (injector chains were slipping). CT supervisor tried to increase the traction pressure but it went down sharply causing coil to run in hole at high uncontrolled speed (Run Away). Subsequently operator applied emergency brake and caused mast to collapse.</a:t>
            </a:r>
          </a:p>
          <a:p>
            <a:endParaRPr lang="en-US" sz="1200" dirty="0" smtClean="0">
              <a:latin typeface="+mj-lt"/>
            </a:endParaRPr>
          </a:p>
          <a:p>
            <a:r>
              <a:rPr lang="en-US" sz="1200" b="1" dirty="0" smtClean="0">
                <a:solidFill>
                  <a:schemeClr val="accent2"/>
                </a:solidFill>
                <a:latin typeface="+mj-lt"/>
              </a:rPr>
              <a:t>Your learning from this incident..</a:t>
            </a:r>
          </a:p>
          <a:p>
            <a:endParaRPr lang="en-US" sz="1200" b="1" dirty="0" smtClean="0">
              <a:solidFill>
                <a:schemeClr val="accent2"/>
              </a:solidFill>
              <a:latin typeface="+mj-lt"/>
            </a:endParaRPr>
          </a:p>
          <a:p>
            <a:r>
              <a:rPr lang="en-US" sz="1200" dirty="0" smtClean="0">
                <a:latin typeface="+mj-lt"/>
              </a:rPr>
              <a:t>1.Supervisor failed to follow procedure (industry practice) for CT Run Away.</a:t>
            </a:r>
          </a:p>
          <a:p>
            <a:r>
              <a:rPr lang="en-US" sz="1200" dirty="0" smtClean="0">
                <a:latin typeface="+mj-lt"/>
              </a:rPr>
              <a:t>2.Do not apply reel brakes during run away </a:t>
            </a:r>
          </a:p>
          <a:p>
            <a:r>
              <a:rPr lang="en-US" sz="1200" dirty="0" smtClean="0">
                <a:latin typeface="+mj-lt"/>
              </a:rPr>
              <a:t>3.Do not panic in run away situation, take control of the scene.</a:t>
            </a:r>
          </a:p>
          <a:p>
            <a:endParaRPr lang="en-US" sz="1200" b="1" dirty="0" smtClean="0">
              <a:latin typeface="+mj-lt"/>
            </a:endParaRPr>
          </a:p>
          <a:p>
            <a:r>
              <a:rPr lang="en-US" sz="1200" b="1" dirty="0" smtClean="0">
                <a:solidFill>
                  <a:schemeClr val="accent2"/>
                </a:solidFill>
                <a:latin typeface="+mj-lt"/>
              </a:rPr>
              <a:t>Learnings:</a:t>
            </a:r>
          </a:p>
          <a:p>
            <a:pPr>
              <a:buFont typeface="Arial" pitchFamily="34" charset="0"/>
              <a:buChar char="•"/>
            </a:pPr>
            <a:r>
              <a:rPr lang="en-US" sz="1200" dirty="0" smtClean="0">
                <a:latin typeface="+mj-lt"/>
              </a:rPr>
              <a:t>Always follow CT Run Away procedures</a:t>
            </a:r>
          </a:p>
          <a:p>
            <a:pPr>
              <a:buFont typeface="Arial" pitchFamily="34" charset="0"/>
              <a:buChar char="•"/>
            </a:pPr>
            <a:r>
              <a:rPr lang="en-US" sz="1200" dirty="0" smtClean="0">
                <a:latin typeface="+mj-lt"/>
              </a:rPr>
              <a:t>Do not ignore warning systems!</a:t>
            </a:r>
          </a:p>
        </p:txBody>
      </p:sp>
      <p:sp>
        <p:nvSpPr>
          <p:cNvPr id="9" name="Rectangle 8"/>
          <p:cNvSpPr/>
          <p:nvPr/>
        </p:nvSpPr>
        <p:spPr>
          <a:xfrm>
            <a:off x="152400" y="5525869"/>
            <a:ext cx="5257800" cy="646331"/>
          </a:xfrm>
          <a:prstGeom prst="rect">
            <a:avLst/>
          </a:prstGeom>
          <a:solidFill>
            <a:schemeClr val="accent2"/>
          </a:solidFill>
          <a:ln w="38100">
            <a:solidFill>
              <a:srgbClr val="FFFF00"/>
            </a:solidFill>
          </a:ln>
        </p:spPr>
        <p:txBody>
          <a:bodyPr wrap="square">
            <a:spAutoFit/>
          </a:bodyPr>
          <a:lstStyle/>
          <a:p>
            <a:endParaRPr lang="en-US" sz="1200" dirty="0" smtClean="0">
              <a:solidFill>
                <a:srgbClr val="FFFF00"/>
              </a:solidFill>
              <a:latin typeface="+mj-lt"/>
            </a:endParaRPr>
          </a:p>
          <a:p>
            <a:r>
              <a:rPr lang="en-US" sz="1200" b="1" dirty="0" smtClean="0">
                <a:solidFill>
                  <a:srgbClr val="FFFF00"/>
                </a:solidFill>
                <a:latin typeface="+mj-lt"/>
              </a:rPr>
              <a:t>Do not apply Reel Brake emergency shut down in a Coiled tubing Run Away situation !</a:t>
            </a:r>
          </a:p>
        </p:txBody>
      </p:sp>
      <p:pic>
        <p:nvPicPr>
          <p:cNvPr id="1026" name="Picture 2"/>
          <p:cNvPicPr>
            <a:picLocks noChangeAspect="1" noChangeArrowheads="1"/>
          </p:cNvPicPr>
          <p:nvPr/>
        </p:nvPicPr>
        <p:blipFill>
          <a:blip r:embed="rId4" cstate="print"/>
          <a:srcRect/>
          <a:stretch>
            <a:fillRect/>
          </a:stretch>
        </p:blipFill>
        <p:spPr bwMode="auto">
          <a:xfrm>
            <a:off x="5486400" y="1143000"/>
            <a:ext cx="3496258" cy="2462213"/>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5486400" y="3663554"/>
            <a:ext cx="3505200" cy="2280046"/>
          </a:xfrm>
          <a:prstGeom prst="rect">
            <a:avLst/>
          </a:prstGeom>
          <a:noFill/>
          <a:ln w="9525">
            <a:noFill/>
            <a:miter lim="800000"/>
            <a:headEnd/>
            <a:tailEnd/>
          </a:ln>
          <a:effectLst/>
        </p:spPr>
      </p:pic>
      <p:sp>
        <p:nvSpPr>
          <p:cNvPr id="11" name="TextBox 10"/>
          <p:cNvSpPr txBox="1"/>
          <p:nvPr/>
        </p:nvSpPr>
        <p:spPr>
          <a:xfrm>
            <a:off x="8153400" y="1219200"/>
            <a:ext cx="762000" cy="307777"/>
          </a:xfrm>
          <a:prstGeom prst="rect">
            <a:avLst/>
          </a:prstGeom>
          <a:noFill/>
          <a:ln w="25400">
            <a:solidFill>
              <a:schemeClr val="accent6"/>
            </a:solidFill>
          </a:ln>
        </p:spPr>
        <p:txBody>
          <a:bodyPr wrap="square" rtlCol="0">
            <a:spAutoFit/>
          </a:bodyPr>
          <a:lstStyle/>
          <a:p>
            <a:r>
              <a:rPr lang="en-US" sz="1400" b="1" dirty="0" smtClean="0">
                <a:solidFill>
                  <a:srgbClr val="FF0000"/>
                </a:solidFill>
              </a:rPr>
              <a:t>Before</a:t>
            </a:r>
            <a:endParaRPr lang="en-US" sz="1400" b="1" dirty="0">
              <a:solidFill>
                <a:srgbClr val="FF0000"/>
              </a:solidFill>
            </a:endParaRPr>
          </a:p>
        </p:txBody>
      </p:sp>
      <p:sp>
        <p:nvSpPr>
          <p:cNvPr id="12" name="TextBox 11"/>
          <p:cNvSpPr txBox="1"/>
          <p:nvPr/>
        </p:nvSpPr>
        <p:spPr>
          <a:xfrm>
            <a:off x="8153400" y="3657600"/>
            <a:ext cx="762000" cy="307777"/>
          </a:xfrm>
          <a:prstGeom prst="rect">
            <a:avLst/>
          </a:prstGeom>
          <a:noFill/>
          <a:ln w="25400">
            <a:solidFill>
              <a:schemeClr val="accent6"/>
            </a:solidFill>
          </a:ln>
        </p:spPr>
        <p:txBody>
          <a:bodyPr wrap="square" rtlCol="0">
            <a:spAutoFit/>
          </a:bodyPr>
          <a:lstStyle/>
          <a:p>
            <a:r>
              <a:rPr lang="en-US" sz="1400" b="1" dirty="0" smtClean="0">
                <a:solidFill>
                  <a:srgbClr val="FF0000"/>
                </a:solidFill>
              </a:rPr>
              <a:t>After</a:t>
            </a:r>
            <a:endParaRPr lang="en-US" sz="14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ECC799C-25FE-4C08-8A12-B3B3E526506B}" type="slidenum">
              <a:rPr lang="en-US" smtClean="0"/>
              <a:pPr>
                <a:defRPr/>
              </a:pPr>
              <a:t>2</a:t>
            </a:fld>
            <a:endParaRPr lang="en-US"/>
          </a:p>
        </p:txBody>
      </p:sp>
      <p:sp>
        <p:nvSpPr>
          <p:cNvPr id="4" name="Rectangle 3"/>
          <p:cNvSpPr>
            <a:spLocks noChangeArrowheads="1"/>
          </p:cNvSpPr>
          <p:nvPr/>
        </p:nvSpPr>
        <p:spPr bwMode="auto">
          <a:xfrm>
            <a:off x="0" y="533400"/>
            <a:ext cx="9144000" cy="254000"/>
          </a:xfrm>
          <a:prstGeom prst="rect">
            <a:avLst/>
          </a:prstGeom>
          <a:solidFill>
            <a:schemeClr val="bg1">
              <a:lumMod val="85000"/>
            </a:schemeClr>
          </a:solidFill>
          <a:ln w="9525">
            <a:solidFill>
              <a:schemeClr val="tx1"/>
            </a:solid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fontAlgn="auto" hangingPunct="0">
              <a:spcBef>
                <a:spcPts val="0"/>
              </a:spcBef>
              <a:spcAft>
                <a:spcPts val="0"/>
              </a:spcAft>
              <a:defRPr/>
            </a:pPr>
            <a:r>
              <a:rPr lang="en-US" sz="1050" b="1" dirty="0">
                <a:solidFill>
                  <a:schemeClr val="tx2">
                    <a:lumMod val="75000"/>
                  </a:schemeClr>
                </a:solidFill>
                <a:cs typeface="Calibri" pitchFamily="34" charset="0"/>
              </a:rPr>
              <a:t>Use this Alert: Discuss in Tool Box Talks and HSE Meetings </a:t>
            </a:r>
            <a:r>
              <a:rPr lang="en-US" sz="1050" b="1" dirty="0">
                <a:solidFill>
                  <a:schemeClr val="tx2">
                    <a:lumMod val="75000"/>
                  </a:schemeClr>
                </a:solidFill>
                <a:cs typeface="Calibri" pitchFamily="34" charset="0"/>
                <a:sym typeface="Wingdings" pitchFamily="2" charset="2"/>
              </a:rPr>
              <a:t> Distribute to contractors  Post on HSE Notice Boards  Include in site HSE Induction</a:t>
            </a:r>
            <a:endParaRPr lang="en-US" sz="1050" b="1" dirty="0">
              <a:solidFill>
                <a:schemeClr val="tx2">
                  <a:lumMod val="75000"/>
                </a:schemeClr>
              </a:solidFill>
              <a:cs typeface="Calibri" pitchFamily="34" charset="0"/>
            </a:endParaRPr>
          </a:p>
        </p:txBody>
      </p:sp>
      <p:sp>
        <p:nvSpPr>
          <p:cNvPr id="5" name="Title 1"/>
          <p:cNvSpPr txBox="1">
            <a:spLocks/>
          </p:cNvSpPr>
          <p:nvPr/>
        </p:nvSpPr>
        <p:spPr>
          <a:xfrm>
            <a:off x="0" y="6705600"/>
            <a:ext cx="9144000" cy="152400"/>
          </a:xfrm>
          <a:prstGeom prst="rect">
            <a:avLst/>
          </a:prstGeom>
          <a:solidFill>
            <a:srgbClr val="FFFF00"/>
          </a:solidFill>
          <a:ln>
            <a:solidFill>
              <a:schemeClr val="tx1"/>
            </a:solidFill>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b="0" dirty="0" smtClean="0">
                <a:latin typeface="+mn-lt"/>
                <a:cs typeface="Calibri" pitchFamily="34" charset="0"/>
              </a:rPr>
              <a:t>Contact</a:t>
            </a:r>
            <a:r>
              <a:rPr lang="en-US" sz="1000" b="0" dirty="0" smtClean="0">
                <a:latin typeface="+mn-lt"/>
                <a:cs typeface="Calibri" pitchFamily="34" charset="0"/>
                <a:hlinkClick r:id="rId2"/>
              </a:rPr>
              <a:t>:  </a:t>
            </a:r>
            <a:r>
              <a:rPr lang="en-US" sz="1000" b="0" dirty="0" smtClean="0">
                <a:solidFill>
                  <a:srgbClr val="0070C0"/>
                </a:solidFill>
                <a:latin typeface="+mn-lt"/>
                <a:cs typeface="Calibri" pitchFamily="34" charset="0"/>
                <a:hlinkClick r:id="rId2"/>
              </a:rPr>
              <a:t>MSE54</a:t>
            </a:r>
            <a:r>
              <a:rPr lang="en-US" sz="1000" b="0" dirty="0" smtClean="0">
                <a:latin typeface="+mn-lt"/>
                <a:cs typeface="Calibri" pitchFamily="34" charset="0"/>
                <a:hlinkClick r:id="rId2"/>
              </a:rPr>
              <a:t> </a:t>
            </a:r>
            <a:r>
              <a:rPr lang="en-US" sz="1000" b="0" dirty="0" smtClean="0">
                <a:latin typeface="+mn-lt"/>
                <a:cs typeface="Calibri" pitchFamily="34" charset="0"/>
              </a:rPr>
              <a:t>for further information or visit the </a:t>
            </a:r>
            <a:r>
              <a:rPr lang="en-US" sz="1000" b="0" dirty="0" smtClean="0">
                <a:latin typeface="+mn-lt"/>
                <a:cs typeface="Calibri" pitchFamily="34" charset="0"/>
                <a:hlinkClick r:id="rId3"/>
              </a:rPr>
              <a:t>HSE Website</a:t>
            </a:r>
            <a:r>
              <a:rPr lang="en-US" sz="1000" b="0" dirty="0" smtClean="0">
                <a:latin typeface="+mn-lt"/>
                <a:cs typeface="Calibri" pitchFamily="34" charset="0"/>
              </a:rPr>
              <a:t>                                 Learning No21                                                              19/10/2013</a:t>
            </a:r>
          </a:p>
        </p:txBody>
      </p:sp>
      <p:sp>
        <p:nvSpPr>
          <p:cNvPr id="6" name="Text Box 12"/>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defRPr/>
            </a:pPr>
            <a:r>
              <a:rPr lang="en-GB" sz="3200" b="1" dirty="0" smtClean="0">
                <a:solidFill>
                  <a:srgbClr val="0000FF"/>
                </a:solidFill>
              </a:rPr>
              <a:t>Management learning's</a:t>
            </a:r>
            <a:endParaRPr lang="en-GB" sz="3200" dirty="0"/>
          </a:p>
        </p:txBody>
      </p:sp>
      <p:sp>
        <p:nvSpPr>
          <p:cNvPr id="7" name="Rectangle 6"/>
          <p:cNvSpPr/>
          <p:nvPr/>
        </p:nvSpPr>
        <p:spPr>
          <a:xfrm>
            <a:off x="152400" y="914400"/>
            <a:ext cx="8610600" cy="1692771"/>
          </a:xfrm>
          <a:prstGeom prst="rect">
            <a:avLst/>
          </a:prstGeom>
        </p:spPr>
        <p:txBody>
          <a:bodyPr wrap="square">
            <a:spAutoFit/>
          </a:bodyPr>
          <a:lstStyle/>
          <a:p>
            <a:r>
              <a:rPr lang="en-US" sz="1200" b="1" dirty="0" smtClean="0">
                <a:solidFill>
                  <a:schemeClr val="accent2"/>
                </a:solidFill>
                <a:latin typeface="+mj-lt"/>
              </a:rPr>
              <a:t>Date:19/10/2013</a:t>
            </a:r>
          </a:p>
          <a:p>
            <a:r>
              <a:rPr lang="en-US" sz="1200" b="1" dirty="0" smtClean="0">
                <a:solidFill>
                  <a:schemeClr val="accent2"/>
                </a:solidFill>
                <a:latin typeface="+mj-lt"/>
              </a:rPr>
              <a:t>Rig Mast Collapse</a:t>
            </a:r>
          </a:p>
          <a:p>
            <a:endParaRPr lang="en-US" sz="1600" b="1" dirty="0" smtClean="0">
              <a:solidFill>
                <a:srgbClr val="FF0000"/>
              </a:solidFill>
            </a:endParaRPr>
          </a:p>
          <a:p>
            <a:r>
              <a:rPr lang="en-US" sz="1600" b="1" dirty="0" smtClean="0">
                <a:solidFill>
                  <a:srgbClr val="FF0000"/>
                </a:solidFill>
              </a:rPr>
              <a:t>As a learning from this incident and ensure continual improvement all contract managers are to review their HSE HEMP against the questions asked below Confirm the following:</a:t>
            </a:r>
          </a:p>
          <a:p>
            <a:endParaRPr lang="en-US" sz="1600" dirty="0" smtClean="0"/>
          </a:p>
          <a:p>
            <a:endParaRPr lang="en-US" sz="1600"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18872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891C85A-9441-42EF-80CB-432DB26F00C0}"/>
</file>

<file path=customXml/itemProps2.xml><?xml version="1.0" encoding="utf-8"?>
<ds:datastoreItem xmlns:ds="http://schemas.openxmlformats.org/officeDocument/2006/customXml" ds:itemID="{F7631BCD-A86F-4F57-B307-F5DDC5E7AA5B}"/>
</file>

<file path=customXml/itemProps3.xml><?xml version="1.0" encoding="utf-8"?>
<ds:datastoreItem xmlns:ds="http://schemas.openxmlformats.org/officeDocument/2006/customXml" ds:itemID="{78E73AEC-039E-49D5-B9D2-BAFD0175476D}"/>
</file>

<file path=docProps/app.xml><?xml version="1.0" encoding="utf-8"?>
<Properties xmlns="http://schemas.openxmlformats.org/officeDocument/2006/extended-properties" xmlns:vt="http://schemas.openxmlformats.org/officeDocument/2006/docPropsVTypes">
  <Template/>
  <TotalTime>1610</TotalTime>
  <Words>279</Words>
  <Application>Microsoft Office PowerPoint</Application>
  <PresentationFormat>On-screen Show (4:3)</PresentationFormat>
  <Paragraphs>32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Slide 1</vt:lpstr>
      <vt:lpstr>Slide 2</vt:lpstr>
    </vt:vector>
  </TitlesOfParts>
  <Company>Shell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mu50143</cp:lastModifiedBy>
  <cp:revision>140</cp:revision>
  <dcterms:created xsi:type="dcterms:W3CDTF">2001-05-03T06:07:08Z</dcterms:created>
  <dcterms:modified xsi:type="dcterms:W3CDTF">2014-05-15T08:27:10Z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