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5" r:id="rId2"/>
    <p:sldId id="26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ECC799C-25FE-4C08-8A12-B3B3E5265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4EB0343-92F4-423D-84C1-8B26F61D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3B2CDF5-6674-432C-8BEB-FD9BC991D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alib.z.shaqsi@pdo.co.om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dointernet/hseforcontractors/Pages/OnlineLibrary1.aspx" TargetMode="External"/><Relationship Id="rId2" Type="http://schemas.openxmlformats.org/officeDocument/2006/relationships/hyperlink" Target="mailto:talib.z.shaqsi@pdo.co.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Alert: 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Boards  Include in site HSE Induction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990600"/>
            <a:ext cx="4572000" cy="387798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chemeClr val="accent2"/>
                </a:solidFill>
                <a:cs typeface="Arial" charset="0"/>
              </a:rPr>
              <a:t>Date:</a:t>
            </a:r>
            <a:r>
              <a:rPr lang="en-US" sz="1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12 Aug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2014</a:t>
            </a:r>
          </a:p>
          <a:p>
            <a:r>
              <a:rPr lang="en-US" sz="1200" b="1" dirty="0" smtClean="0">
                <a:solidFill>
                  <a:schemeClr val="accent2"/>
                </a:solidFill>
                <a:cs typeface="Arial" charset="0"/>
              </a:rPr>
              <a:t>Injury: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Fracture of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toe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 left foot</a:t>
            </a:r>
            <a:endParaRPr lang="en-US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 road traffic incident between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private car and canter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occurred at Nimr-Marmul blacktop road,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 </a:t>
            </a:r>
            <a:r>
              <a:rPr lang="en-US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“T” junction with Karim West graded road.</a:t>
            </a:r>
          </a:p>
          <a:p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private car </a:t>
            </a:r>
            <a:r>
              <a:rPr lang="en-GB" sz="1200" dirty="0">
                <a:latin typeface="Tahoma" pitchFamily="34" charset="0"/>
                <a:ea typeface="Tahoma" pitchFamily="34" charset="0"/>
                <a:cs typeface="Tahoma" pitchFamily="34" charset="0"/>
              </a:rPr>
              <a:t>applied brakes for about 62 m before impact and went under the Hino, forcing the canter to tilt over and landing on its right 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side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en-GB" sz="1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</a:t>
            </a:r>
            <a:r>
              <a:rPr lang="en-US" sz="1400" b="1" dirty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learning from this incident</a:t>
            </a:r>
            <a:r>
              <a:rPr lang="en-US" sz="1400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  <a:endParaRPr lang="en-US" sz="1400" b="1" dirty="0">
              <a:solidFill>
                <a:schemeClr val="accent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buFont typeface="Courier New" pitchFamily="49" charset="0"/>
              <a:buChar char="o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Turning left at a Junction ensure you check your left mirror  before you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turn.</a:t>
            </a:r>
          </a:p>
          <a:p>
            <a:pPr algn="just">
              <a:buFont typeface="Courier New" pitchFamily="49" charset="0"/>
              <a:buChar char="o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first danger to you is the traffic approaching from behind your left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algn="just">
              <a:buFont typeface="Courier New" pitchFamily="49" charset="0"/>
              <a:buChar char="o"/>
              <a:defRPr/>
            </a:pP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Ensure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you apply your indicator before you turn.</a:t>
            </a: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>
              <a:defRPr/>
            </a:pPr>
            <a:endParaRPr lang="en-US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600" y="5257801"/>
            <a:ext cx="4572000" cy="584775"/>
          </a:xfrm>
          <a:prstGeom prst="rect">
            <a:avLst/>
          </a:prstGeom>
          <a:solidFill>
            <a:schemeClr val="accent6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Slow down before entering a junction.</a:t>
            </a:r>
          </a:p>
          <a:p>
            <a:pPr algn="just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Make </a:t>
            </a:r>
            <a:r>
              <a:rPr lang="en-US" sz="1600" b="1" dirty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sure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 have 360</a:t>
            </a:r>
            <a:r>
              <a:rPr lang="en-US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degree </a:t>
            </a:r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view</a:t>
            </a:r>
            <a:endParaRPr lang="en-US" sz="1600" b="1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113352" y="1106384"/>
            <a:ext cx="3847245" cy="2475062"/>
            <a:chOff x="5113352" y="1106384"/>
            <a:chExt cx="3847245" cy="2475062"/>
          </a:xfrm>
        </p:grpSpPr>
        <p:pic>
          <p:nvPicPr>
            <p:cNvPr id="10" name="Picture 2" descr="http://www.traffic.gov.om/thumbnail.php?file=traffic/1011_656182861.jpg&amp;size=article_medium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13352" y="1106384"/>
              <a:ext cx="3847245" cy="247506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0596" y="1156560"/>
              <a:ext cx="535781" cy="535781"/>
            </a:xfrm>
            <a:prstGeom prst="rect">
              <a:avLst/>
            </a:prstGeom>
          </p:spPr>
        </p:pic>
        <p:sp>
          <p:nvSpPr>
            <p:cNvPr id="12" name="Plus 11"/>
            <p:cNvSpPr/>
            <p:nvPr/>
          </p:nvSpPr>
          <p:spPr bwMode="auto">
            <a:xfrm rot="18753441">
              <a:off x="5207660" y="2941595"/>
              <a:ext cx="629969" cy="594182"/>
            </a:xfrm>
            <a:prstGeom prst="mathPlus">
              <a:avLst>
                <a:gd name="adj1" fmla="val 15905"/>
              </a:avLst>
            </a:prstGeom>
            <a:solidFill>
              <a:srgbClr val="FF0000"/>
            </a:solidFill>
            <a:ln w="9525" cap="flat" cmpd="sng" algn="ctr">
              <a:solidFill>
                <a:srgbClr val="FF33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 sz="1800" dirty="0">
                <a:latin typeface="Arial" charset="0"/>
                <a:cs typeface="+mn-cs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113352" y="3736101"/>
            <a:ext cx="3847245" cy="2572559"/>
            <a:chOff x="5113352" y="3736101"/>
            <a:chExt cx="3847245" cy="2572559"/>
          </a:xfrm>
        </p:grpSpPr>
        <p:pic>
          <p:nvPicPr>
            <p:cNvPr id="14" name="Picture 4" descr="http://www.mylicence.sa.gov.au/__data/assets/image/0004/59926/drivingontheroad-05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113352" y="3736101"/>
              <a:ext cx="3847245" cy="25725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99814" y="3886200"/>
              <a:ext cx="535781" cy="499457"/>
            </a:xfrm>
            <a:prstGeom prst="rect">
              <a:avLst/>
            </a:prstGeom>
          </p:spPr>
        </p:pic>
        <p:sp>
          <p:nvSpPr>
            <p:cNvPr id="16" name="L-Shape 15"/>
            <p:cNvSpPr/>
            <p:nvPr/>
          </p:nvSpPr>
          <p:spPr bwMode="auto">
            <a:xfrm rot="19254540">
              <a:off x="5227368" y="5894083"/>
              <a:ext cx="590550" cy="257175"/>
            </a:xfrm>
            <a:prstGeom prst="corner">
              <a:avLst/>
            </a:prstGeom>
            <a:solidFill>
              <a:srgbClr val="00CC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endParaRPr lang="en-GB" sz="1800" dirty="0">
                <a:solidFill>
                  <a:srgbClr val="00B050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6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6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for </a:t>
            </a:r>
            <a:r>
              <a:rPr lang="en-US" sz="1000" b="0" dirty="0" smtClean="0">
                <a:latin typeface="+mn-lt"/>
                <a:cs typeface="Calibri" pitchFamily="34" charset="0"/>
              </a:rPr>
              <a:t>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7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39                                                              12/08/2014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0" dirty="0" smtClean="0">
                <a:latin typeface="+mn-lt"/>
                <a:cs typeface="Calibri" pitchFamily="34" charset="0"/>
              </a:rPr>
              <a:t>Contact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:  </a:t>
            </a:r>
            <a:r>
              <a:rPr lang="en-US" sz="1000" b="0" dirty="0" smtClean="0">
                <a:solidFill>
                  <a:srgbClr val="0070C0"/>
                </a:solidFill>
                <a:latin typeface="+mn-lt"/>
                <a:cs typeface="Calibri" pitchFamily="34" charset="0"/>
                <a:hlinkClick r:id="rId2"/>
              </a:rPr>
              <a:t>MSE34</a:t>
            </a:r>
            <a:r>
              <a:rPr lang="en-US" sz="1000" b="0" dirty="0" smtClean="0">
                <a:latin typeface="+mn-lt"/>
                <a:cs typeface="Calibri" pitchFamily="34" charset="0"/>
                <a:hlinkClick r:id="rId2"/>
              </a:rPr>
              <a:t> 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for </a:t>
            </a:r>
            <a:r>
              <a:rPr lang="en-US" sz="1000" b="0" dirty="0" smtClean="0">
                <a:latin typeface="+mn-lt"/>
                <a:cs typeface="Calibri" pitchFamily="34" charset="0"/>
              </a:rPr>
              <a:t>further information or visit the </a:t>
            </a:r>
            <a:r>
              <a:rPr lang="en-US" sz="1000" b="0" dirty="0" smtClean="0">
                <a:latin typeface="+mn-lt"/>
                <a:cs typeface="Calibri" pitchFamily="34" charset="0"/>
                <a:hlinkClick r:id="rId3"/>
              </a:rPr>
              <a:t>HSE Website</a:t>
            </a:r>
            <a:r>
              <a:rPr lang="en-US" sz="1000" b="0" dirty="0" smtClean="0">
                <a:latin typeface="+mn-lt"/>
                <a:cs typeface="Calibri" pitchFamily="34" charset="0"/>
              </a:rPr>
              <a:t>                                 Learning </a:t>
            </a:r>
            <a:r>
              <a:rPr lang="en-US" sz="1000" b="0" dirty="0" smtClean="0">
                <a:latin typeface="+mn-lt"/>
                <a:cs typeface="Calibri" pitchFamily="34" charset="0"/>
              </a:rPr>
              <a:t>No 39                                                              12/08/2014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" y="1003280"/>
            <a:ext cx="8351838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200" b="1" dirty="0" smtClean="0">
                <a:solidFill>
                  <a:schemeClr val="accent2"/>
                </a:solidFill>
                <a:cs typeface="Arial" charset="0"/>
              </a:rPr>
              <a:t>Date:</a:t>
            </a:r>
            <a:r>
              <a:rPr lang="en-US" sz="1200" b="1" dirty="0" smtClean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12 Aug 2014</a:t>
            </a:r>
          </a:p>
          <a:p>
            <a:r>
              <a:rPr lang="en-US" sz="1200" b="1" dirty="0" smtClean="0">
                <a:solidFill>
                  <a:schemeClr val="accent2"/>
                </a:solidFill>
                <a:cs typeface="Arial" charset="0"/>
              </a:rPr>
              <a:t>Injury:</a:t>
            </a:r>
            <a:r>
              <a:rPr lang="en-GB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Fracture of toe of left foot</a:t>
            </a:r>
            <a:endParaRPr lang="en-US" sz="12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600" b="1" dirty="0"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managers are to review their HSE HEMP against the questions asked below        </a:t>
            </a:r>
          </a:p>
          <a:p>
            <a:pPr marL="342900" indent="-342900" algn="just" eaLnBrk="1" hangingPunct="1">
              <a:defRPr/>
            </a:pPr>
            <a:endParaRPr lang="en-US" sz="1600" dirty="0" smtClean="0"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algn="just" eaLnBrk="1" hangingPunct="1">
              <a:defRPr/>
            </a:pPr>
            <a:endParaRPr lang="en-US" sz="1600" dirty="0">
              <a:latin typeface="Tahoma" pitchFamily="34" charset="0"/>
            </a:endParaRP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-109" charset="2"/>
              </a:rPr>
              <a:t>Are all your drivers with Defensive Driving training and certified.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-109" charset="2"/>
              </a:rPr>
              <a:t>Are your drivers aware about additional hazards when driving: private cars, inexperienced </a:t>
            </a:r>
            <a:r>
              <a:rPr lang="en-US" sz="1600" dirty="0" smtClean="0">
                <a:sym typeface="Wingdings" pitchFamily="-109" charset="2"/>
              </a:rPr>
              <a:t>drivers?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-109" charset="2"/>
              </a:rPr>
              <a:t>Are </a:t>
            </a:r>
            <a:r>
              <a:rPr lang="en-US" sz="1600" dirty="0" smtClean="0">
                <a:sym typeface="Wingdings" pitchFamily="-109" charset="2"/>
              </a:rPr>
              <a:t>the drivers aware how to response in case of an </a:t>
            </a:r>
            <a:r>
              <a:rPr lang="en-US" sz="1600" dirty="0" smtClean="0">
                <a:sym typeface="Wingdings" pitchFamily="-109" charset="2"/>
              </a:rPr>
              <a:t>emergency?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-109" charset="2"/>
              </a:rPr>
              <a:t>Do </a:t>
            </a:r>
            <a:r>
              <a:rPr lang="en-US" sz="1600" dirty="0" smtClean="0">
                <a:sym typeface="Wingdings" pitchFamily="-109" charset="2"/>
              </a:rPr>
              <a:t>you have a system to ensure actions from lateral Learnings are </a:t>
            </a:r>
            <a:r>
              <a:rPr lang="en-US" sz="1600" dirty="0" smtClean="0">
                <a:sym typeface="Wingdings" pitchFamily="-109" charset="2"/>
              </a:rPr>
              <a:t>implemented?</a:t>
            </a:r>
          </a:p>
          <a:p>
            <a:pPr marL="342900" indent="-342900" algn="just" eaLnBrk="1" hangingPunct="1">
              <a:buFont typeface="Arial" pitchFamily="34" charset="0"/>
              <a:buChar char="•"/>
              <a:defRPr/>
            </a:pPr>
            <a:r>
              <a:rPr lang="en-US" sz="1600" dirty="0" smtClean="0">
                <a:sym typeface="Wingdings" pitchFamily="-109" charset="2"/>
              </a:rPr>
              <a:t>Is </a:t>
            </a:r>
            <a:r>
              <a:rPr lang="en-US" sz="1600" dirty="0" smtClean="0">
                <a:sym typeface="Wingdings" pitchFamily="-109" charset="2"/>
              </a:rPr>
              <a:t>the alert/learning advice understood by the crew members</a:t>
            </a:r>
            <a:r>
              <a:rPr lang="en-US" sz="1600" dirty="0" smtClean="0">
                <a:sym typeface="Wingdings" pitchFamily="-109" charset="2"/>
              </a:rPr>
              <a:t>?</a:t>
            </a:r>
            <a:endParaRPr lang="en-US" sz="1600" dirty="0" smtClean="0">
              <a:sym typeface="Wingdings" pitchFamily="-109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18873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B658EBCE-BB4D-4E2D-9A38-DE4A56DE9703}"/>
</file>

<file path=customXml/itemProps2.xml><?xml version="1.0" encoding="utf-8"?>
<ds:datastoreItem xmlns:ds="http://schemas.openxmlformats.org/officeDocument/2006/customXml" ds:itemID="{11DA0E29-FAB2-428F-B2C1-817972A11AEF}"/>
</file>

<file path=customXml/itemProps3.xml><?xml version="1.0" encoding="utf-8"?>
<ds:datastoreItem xmlns:ds="http://schemas.openxmlformats.org/officeDocument/2006/customXml" ds:itemID="{56E297DC-CD48-4E2D-93DF-47C4064462A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1628</TotalTime>
  <Words>313</Words>
  <Application>Microsoft Office PowerPoint</Application>
  <PresentationFormat>On-screen Show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mu55250</cp:lastModifiedBy>
  <cp:revision>143</cp:revision>
  <dcterms:created xsi:type="dcterms:W3CDTF">2001-05-03T06:07:08Z</dcterms:created>
  <dcterms:modified xsi:type="dcterms:W3CDTF">2014-09-24T06:43:46Z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