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5"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pdointernet/hseforcontractors/Pages/OnlineLibrary1.aspx"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mailto:talib.z.shaqsi@pdo.co.om" TargetMode="External"/><Relationship Id="rId5" Type="http://schemas.openxmlformats.org/officeDocument/2006/relationships/image" Target="../media/image5.png"/><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7" name="Rectangle 6"/>
          <p:cNvSpPr/>
          <p:nvPr/>
        </p:nvSpPr>
        <p:spPr>
          <a:xfrm>
            <a:off x="152400" y="990600"/>
            <a:ext cx="5715000" cy="4050340"/>
          </a:xfrm>
          <a:prstGeom prst="rect">
            <a:avLst/>
          </a:prstGeom>
        </p:spPr>
        <p:txBody>
          <a:bodyPr wrap="square">
            <a:spAutoFit/>
          </a:bodyPr>
          <a:lstStyle/>
          <a:p>
            <a:pPr lvl="0" defTabSz="708025">
              <a:lnSpc>
                <a:spcPct val="80000"/>
              </a:lnSpc>
              <a:spcBef>
                <a:spcPct val="50000"/>
              </a:spcBef>
              <a:tabLst>
                <a:tab pos="1487488" algn="l"/>
                <a:tab pos="1816100" algn="l"/>
              </a:tabLst>
              <a:defRPr/>
            </a:pPr>
            <a:r>
              <a:rPr lang="en-GB" sz="1200" b="1" dirty="0" smtClean="0">
                <a:solidFill>
                  <a:srgbClr val="333399"/>
                </a:solidFill>
                <a:latin typeface="Tahoma" pitchFamily="34" charset="0"/>
                <a:ea typeface="Tahoma" pitchFamily="34" charset="0"/>
                <a:cs typeface="Tahoma" pitchFamily="34" charset="0"/>
              </a:rPr>
              <a:t>Date:</a:t>
            </a:r>
            <a:r>
              <a:rPr lang="en-US" sz="1200" b="1" dirty="0" smtClean="0">
                <a:solidFill>
                  <a:srgbClr val="333399"/>
                </a:solidFill>
                <a:latin typeface="Tahoma" pitchFamily="34" charset="0"/>
                <a:ea typeface="Tahoma" pitchFamily="34" charset="0"/>
                <a:cs typeface="Tahoma" pitchFamily="34" charset="0"/>
              </a:rPr>
              <a:t> 20-08-2014          </a:t>
            </a:r>
            <a:endParaRPr lang="en-US" sz="1200" b="1" dirty="0" smtClean="0">
              <a:solidFill>
                <a:srgbClr val="333399"/>
              </a:solidFill>
              <a:latin typeface="Tahoma" pitchFamily="34" charset="0"/>
              <a:ea typeface="Tahoma" pitchFamily="34" charset="0"/>
              <a:cs typeface="Tahoma" pitchFamily="34" charset="0"/>
            </a:endParaRPr>
          </a:p>
          <a:p>
            <a:pPr lvl="0" defTabSz="708025">
              <a:lnSpc>
                <a:spcPct val="80000"/>
              </a:lnSpc>
              <a:spcBef>
                <a:spcPct val="50000"/>
              </a:spcBef>
              <a:tabLst>
                <a:tab pos="1487488" algn="l"/>
                <a:tab pos="1816100" algn="l"/>
              </a:tabLst>
              <a:defRPr/>
            </a:pPr>
            <a:r>
              <a:rPr lang="en-US" sz="1200" b="1" dirty="0" smtClean="0">
                <a:solidFill>
                  <a:srgbClr val="333399"/>
                </a:solidFill>
                <a:latin typeface="Tahoma" pitchFamily="34" charset="0"/>
                <a:ea typeface="Tahoma" pitchFamily="34" charset="0"/>
                <a:cs typeface="Tahoma" pitchFamily="34" charset="0"/>
              </a:rPr>
              <a:t>Injury:</a:t>
            </a:r>
            <a:r>
              <a:rPr lang="en-GB" sz="1200" b="1" dirty="0" smtClean="0">
                <a:solidFill>
                  <a:srgbClr val="333399"/>
                </a:solidFill>
                <a:latin typeface="Tahoma" pitchFamily="34" charset="0"/>
                <a:ea typeface="Tahoma" pitchFamily="34" charset="0"/>
                <a:cs typeface="Tahoma" pitchFamily="34" charset="0"/>
              </a:rPr>
              <a:t>Left Hand finger tip amputated</a:t>
            </a:r>
          </a:p>
          <a:p>
            <a:pPr marL="114300" indent="-114300" algn="just">
              <a:defRPr/>
            </a:pPr>
            <a:endParaRPr lang="en-US" sz="1600" b="1" dirty="0" smtClean="0">
              <a:solidFill>
                <a:srgbClr val="333399"/>
              </a:solidFill>
              <a:latin typeface="Tahoma" pitchFamily="34" charset="0"/>
              <a:ea typeface="Tahoma" pitchFamily="34" charset="0"/>
              <a:cs typeface="Tahoma" pitchFamily="34" charset="0"/>
            </a:endParaRPr>
          </a:p>
          <a:p>
            <a:pPr marL="114300" indent="-114300" algn="just">
              <a:defRPr/>
            </a:pPr>
            <a:r>
              <a:rPr lang="en-US" sz="1600" b="1" dirty="0" smtClean="0">
                <a:solidFill>
                  <a:srgbClr val="FF0000"/>
                </a:solidFill>
                <a:latin typeface="Tahoma" pitchFamily="34" charset="0"/>
                <a:ea typeface="Tahoma" pitchFamily="34" charset="0"/>
                <a:cs typeface="Tahoma" pitchFamily="34" charset="0"/>
              </a:rPr>
              <a:t>What happened?</a:t>
            </a:r>
            <a:endParaRPr lang="en-US" sz="1600" dirty="0" smtClean="0">
              <a:solidFill>
                <a:srgbClr val="FF0000"/>
              </a:solidFill>
              <a:latin typeface="Tahoma" pitchFamily="34" charset="0"/>
              <a:ea typeface="Tahoma" pitchFamily="34" charset="0"/>
              <a:cs typeface="Tahoma" pitchFamily="34" charset="0"/>
            </a:endParaRPr>
          </a:p>
          <a:p>
            <a:pPr marL="342900" indent="-342900" eaLnBrk="1" hangingPunct="1">
              <a:defRPr/>
            </a:pPr>
            <a:endParaRPr lang="en-US" sz="1200" dirty="0" smtClean="0">
              <a:solidFill>
                <a:srgbClr val="000000"/>
              </a:solidFill>
              <a:latin typeface="Tahoma" pitchFamily="34" charset="0"/>
              <a:ea typeface="Tahoma" pitchFamily="34" charset="0"/>
              <a:cs typeface="Tahoma" pitchFamily="34" charset="0"/>
            </a:endParaRPr>
          </a:p>
          <a:p>
            <a:pPr marL="0" lvl="1" algn="just"/>
            <a:r>
              <a:rPr lang="en-US" sz="1200" dirty="0" smtClean="0">
                <a:solidFill>
                  <a:srgbClr val="000000"/>
                </a:solidFill>
                <a:latin typeface="Tahoma" pitchFamily="34" charset="0"/>
                <a:ea typeface="Tahoma" pitchFamily="34" charset="0"/>
                <a:cs typeface="Tahoma" pitchFamily="34" charset="0"/>
              </a:rPr>
              <a:t>Night Tool Pusher </a:t>
            </a:r>
            <a:r>
              <a:rPr lang="en-US" sz="1200" dirty="0" smtClean="0">
                <a:solidFill>
                  <a:srgbClr val="000000"/>
                </a:solidFill>
                <a:latin typeface="Tahoma" pitchFamily="34" charset="0"/>
                <a:ea typeface="Tahoma" pitchFamily="34" charset="0"/>
                <a:cs typeface="Tahoma" pitchFamily="34" charset="0"/>
              </a:rPr>
              <a:t>and </a:t>
            </a:r>
            <a:r>
              <a:rPr lang="en-US" sz="1200" dirty="0" smtClean="0">
                <a:solidFill>
                  <a:srgbClr val="000000"/>
                </a:solidFill>
                <a:latin typeface="Tahoma" pitchFamily="34" charset="0"/>
                <a:ea typeface="Tahoma" pitchFamily="34" charset="0"/>
                <a:cs typeface="Tahoma" pitchFamily="34" charset="0"/>
              </a:rPr>
              <a:t>the Derrick man were installing the off driller’s side pins with the help of two cranes, during the fixing of mud boat to the substructure. The </a:t>
            </a:r>
            <a:r>
              <a:rPr lang="en-US" sz="1200" dirty="0" smtClean="0">
                <a:solidFill>
                  <a:srgbClr val="000000"/>
                </a:solidFill>
                <a:latin typeface="Tahoma" pitchFamily="34" charset="0"/>
                <a:ea typeface="Tahoma" pitchFamily="34" charset="0"/>
                <a:cs typeface="Tahoma" pitchFamily="34" charset="0"/>
              </a:rPr>
              <a:t>tool pusher </a:t>
            </a:r>
            <a:r>
              <a:rPr lang="en-US" sz="1200" dirty="0" smtClean="0">
                <a:solidFill>
                  <a:srgbClr val="000000"/>
                </a:solidFill>
                <a:latin typeface="Tahoma" pitchFamily="34" charset="0"/>
                <a:ea typeface="Tahoma" pitchFamily="34" charset="0"/>
                <a:cs typeface="Tahoma" pitchFamily="34" charset="0"/>
              </a:rPr>
              <a:t>engaged </a:t>
            </a:r>
            <a:r>
              <a:rPr lang="en-US" sz="1200" dirty="0" smtClean="0">
                <a:solidFill>
                  <a:srgbClr val="000000"/>
                </a:solidFill>
                <a:latin typeface="Tahoma" pitchFamily="34" charset="0"/>
                <a:ea typeface="Tahoma" pitchFamily="34" charset="0"/>
                <a:cs typeface="Tahoma" pitchFamily="34" charset="0"/>
              </a:rPr>
              <a:t>the tapered portion of the pin in the lower pad eye hole with his left hand, in the sitting position and gave verbal signal to the truck pusher, to move the mud boat. While the crane slightly moved the mud boat, the pin also moved towards the substructure beam, resulting in </a:t>
            </a:r>
            <a:r>
              <a:rPr lang="en-US" sz="1200" dirty="0" smtClean="0">
                <a:solidFill>
                  <a:srgbClr val="000000"/>
                </a:solidFill>
                <a:latin typeface="Tahoma" pitchFamily="34" charset="0"/>
                <a:ea typeface="Tahoma" pitchFamily="34" charset="0"/>
                <a:cs typeface="Tahoma" pitchFamily="34" charset="0"/>
              </a:rPr>
              <a:t>left </a:t>
            </a:r>
            <a:r>
              <a:rPr lang="en-US" sz="1200" dirty="0" smtClean="0">
                <a:solidFill>
                  <a:srgbClr val="000000"/>
                </a:solidFill>
                <a:latin typeface="Tahoma" pitchFamily="34" charset="0"/>
                <a:ea typeface="Tahoma" pitchFamily="34" charset="0"/>
                <a:cs typeface="Tahoma" pitchFamily="34" charset="0"/>
              </a:rPr>
              <a:t>hand middle </a:t>
            </a:r>
            <a:r>
              <a:rPr lang="en-US" sz="1200" dirty="0" smtClean="0">
                <a:solidFill>
                  <a:srgbClr val="000000"/>
                </a:solidFill>
                <a:latin typeface="Tahoma" pitchFamily="34" charset="0"/>
                <a:ea typeface="Tahoma" pitchFamily="34" charset="0"/>
                <a:cs typeface="Tahoma" pitchFamily="34" charset="0"/>
              </a:rPr>
              <a:t>finger </a:t>
            </a:r>
            <a:r>
              <a:rPr lang="en-US" sz="1200" dirty="0" smtClean="0">
                <a:solidFill>
                  <a:srgbClr val="000000"/>
                </a:solidFill>
                <a:latin typeface="Tahoma" pitchFamily="34" charset="0"/>
                <a:ea typeface="Tahoma" pitchFamily="34" charset="0"/>
                <a:cs typeface="Tahoma" pitchFamily="34" charset="0"/>
              </a:rPr>
              <a:t>trapped between the head of the pin and the substructure beam.  </a:t>
            </a:r>
          </a:p>
          <a:p>
            <a:pPr lvl="0" algn="just"/>
            <a:endParaRPr lang="en-US" sz="1600" dirty="0" smtClean="0">
              <a:solidFill>
                <a:srgbClr val="000000"/>
              </a:solidFill>
              <a:latin typeface="Tahoma" pitchFamily="34" charset="0"/>
              <a:ea typeface="Tahoma" pitchFamily="34" charset="0"/>
              <a:cs typeface="Tahoma" pitchFamily="34" charset="0"/>
            </a:endParaRPr>
          </a:p>
          <a:p>
            <a:pPr marL="114300" indent="-114300" algn="just">
              <a:defRPr/>
            </a:pPr>
            <a:r>
              <a:rPr lang="en-US" sz="1600" b="1" dirty="0" smtClean="0">
                <a:solidFill>
                  <a:srgbClr val="333399"/>
                </a:solidFill>
                <a:latin typeface="Tahoma" pitchFamily="34" charset="0"/>
                <a:ea typeface="Tahoma" pitchFamily="34" charset="0"/>
                <a:cs typeface="Tahoma" pitchFamily="34" charset="0"/>
              </a:rPr>
              <a:t>Your learning from this incident..</a:t>
            </a:r>
          </a:p>
          <a:p>
            <a:pPr marL="114300" indent="-114300" algn="just">
              <a:defRPr/>
            </a:pPr>
            <a:endParaRPr lang="en-US" sz="1200" dirty="0" smtClean="0">
              <a:solidFill>
                <a:srgbClr val="000000"/>
              </a:solidFill>
              <a:latin typeface="Tahoma" pitchFamily="34" charset="0"/>
              <a:ea typeface="Tahoma" pitchFamily="34" charset="0"/>
              <a:cs typeface="Tahoma" pitchFamily="34" charset="0"/>
            </a:endParaRPr>
          </a:p>
          <a:p>
            <a:pPr marL="354330" lvl="0" indent="-171450" algn="just" eaLnBrk="1" fontAlgn="auto" hangingPunct="1">
              <a:lnSpc>
                <a:spcPct val="125000"/>
              </a:lnSpc>
              <a:spcBef>
                <a:spcPts val="0"/>
              </a:spcBef>
              <a:spcAft>
                <a:spcPts val="0"/>
              </a:spcAft>
              <a:buFont typeface="Arial" panose="020B0604020202020204" pitchFamily="34" charset="0"/>
              <a:buChar char="•"/>
              <a:tabLst>
                <a:tab pos="114300" algn="l"/>
              </a:tabLst>
              <a:defRPr/>
            </a:pPr>
            <a:r>
              <a:rPr lang="en-US" sz="1200" dirty="0" smtClean="0">
                <a:solidFill>
                  <a:srgbClr val="1C1C1C"/>
                </a:solidFill>
                <a:latin typeface="Tahoma" pitchFamily="34" charset="0"/>
                <a:ea typeface="Tahoma" pitchFamily="34" charset="0"/>
                <a:cs typeface="Tahoma" pitchFamily="34" charset="0"/>
              </a:rPr>
              <a:t>Identify hazards and controls specific to the task</a:t>
            </a:r>
          </a:p>
          <a:p>
            <a:pPr marL="354330" lvl="0" indent="-171450" algn="just" eaLnBrk="1" fontAlgn="auto" hangingPunct="1">
              <a:lnSpc>
                <a:spcPct val="125000"/>
              </a:lnSpc>
              <a:spcBef>
                <a:spcPts val="0"/>
              </a:spcBef>
              <a:spcAft>
                <a:spcPts val="0"/>
              </a:spcAft>
              <a:buFont typeface="Arial" panose="020B0604020202020204" pitchFamily="34" charset="0"/>
              <a:buChar char="•"/>
              <a:tabLst>
                <a:tab pos="114300" algn="l"/>
              </a:tabLst>
              <a:defRPr/>
            </a:pPr>
            <a:r>
              <a:rPr lang="en-US" sz="1200" dirty="0" smtClean="0">
                <a:solidFill>
                  <a:srgbClr val="1C1C1C"/>
                </a:solidFill>
                <a:latin typeface="Tahoma" pitchFamily="34" charset="0"/>
                <a:ea typeface="Tahoma" pitchFamily="34" charset="0"/>
                <a:cs typeface="Tahoma" pitchFamily="34" charset="0"/>
              </a:rPr>
              <a:t>The JSPs/JSAs for the safe completion of task with “Hands Off” method, shall be strictly followed, where ever possible.</a:t>
            </a:r>
          </a:p>
          <a:p>
            <a:pPr marL="354330" lvl="0" indent="-171450" algn="just" eaLnBrk="1" fontAlgn="auto" hangingPunct="1">
              <a:lnSpc>
                <a:spcPct val="125000"/>
              </a:lnSpc>
              <a:spcBef>
                <a:spcPts val="0"/>
              </a:spcBef>
              <a:spcAft>
                <a:spcPts val="0"/>
              </a:spcAft>
              <a:buFont typeface="Arial" panose="020B0604020202020204" pitchFamily="34" charset="0"/>
              <a:buChar char="•"/>
              <a:tabLst>
                <a:tab pos="114300" algn="l"/>
              </a:tabLst>
              <a:defRPr/>
            </a:pPr>
            <a:r>
              <a:rPr lang="en-US" sz="1200" dirty="0" smtClean="0">
                <a:solidFill>
                  <a:srgbClr val="1C1C1C"/>
                </a:solidFill>
                <a:latin typeface="Tahoma" pitchFamily="34" charset="0"/>
                <a:ea typeface="Tahoma" pitchFamily="34" charset="0"/>
                <a:cs typeface="Tahoma" pitchFamily="34" charset="0"/>
              </a:rPr>
              <a:t>Align the pad holes properly before inserting the pin</a:t>
            </a:r>
          </a:p>
        </p:txBody>
      </p:sp>
      <p:sp>
        <p:nvSpPr>
          <p:cNvPr id="8" name="Rectangle 7"/>
          <p:cNvSpPr/>
          <p:nvPr/>
        </p:nvSpPr>
        <p:spPr>
          <a:xfrm>
            <a:off x="381000" y="5332294"/>
            <a:ext cx="5305426" cy="818237"/>
          </a:xfrm>
          <a:prstGeom prst="rect">
            <a:avLst/>
          </a:prstGeom>
          <a:solidFill>
            <a:schemeClr val="accent6"/>
          </a:solidFill>
          <a:ln w="38100">
            <a:solidFill>
              <a:srgbClr val="FFFF00"/>
            </a:solidFill>
          </a:ln>
        </p:spPr>
        <p:style>
          <a:lnRef idx="0">
            <a:schemeClr val="accent2"/>
          </a:lnRef>
          <a:fillRef idx="3">
            <a:schemeClr val="accent2"/>
          </a:fillRef>
          <a:effectRef idx="3">
            <a:schemeClr val="accent2"/>
          </a:effectRef>
          <a:fontRef idx="minor">
            <a:schemeClr val="lt1"/>
          </a:fontRef>
        </p:style>
        <p:txBody>
          <a:bodyPr wrap="square">
            <a:spAutoFit/>
          </a:bodyPr>
          <a:lstStyle/>
          <a:p>
            <a:pPr lvl="0" algn="ctr" eaLnBrk="1" fontAlgn="auto" hangingPunct="1">
              <a:lnSpc>
                <a:spcPct val="125000"/>
              </a:lnSpc>
              <a:spcBef>
                <a:spcPts val="0"/>
              </a:spcBef>
              <a:spcAft>
                <a:spcPts val="0"/>
              </a:spcAft>
              <a:defRPr/>
            </a:pPr>
            <a:r>
              <a:rPr lang="en-US" sz="2000" b="1" dirty="0">
                <a:solidFill>
                  <a:srgbClr val="FFFF00"/>
                </a:solidFill>
                <a:latin typeface="Tahoma" pitchFamily="34" charset="0"/>
                <a:ea typeface="Tahoma" pitchFamily="34" charset="0"/>
                <a:cs typeface="Tahoma" pitchFamily="34" charset="0"/>
              </a:rPr>
              <a:t>Supervisor shall supervise </a:t>
            </a:r>
            <a:r>
              <a:rPr lang="en-US" sz="2000" b="1" dirty="0" smtClean="0">
                <a:solidFill>
                  <a:srgbClr val="FFFF00"/>
                </a:solidFill>
                <a:latin typeface="Tahoma" pitchFamily="34" charset="0"/>
                <a:ea typeface="Tahoma" pitchFamily="34" charset="0"/>
                <a:cs typeface="Tahoma" pitchFamily="34" charset="0"/>
              </a:rPr>
              <a:t>and</a:t>
            </a:r>
            <a:endParaRPr lang="en-US" sz="2000" b="1" dirty="0">
              <a:solidFill>
                <a:srgbClr val="FFFF00"/>
              </a:solidFill>
              <a:latin typeface="Tahoma" pitchFamily="34" charset="0"/>
              <a:ea typeface="Tahoma" pitchFamily="34" charset="0"/>
              <a:cs typeface="Tahoma" pitchFamily="34" charset="0"/>
            </a:endParaRPr>
          </a:p>
          <a:p>
            <a:pPr lvl="0" algn="ctr" eaLnBrk="1" fontAlgn="auto" hangingPunct="1">
              <a:lnSpc>
                <a:spcPct val="125000"/>
              </a:lnSpc>
              <a:spcBef>
                <a:spcPts val="0"/>
              </a:spcBef>
              <a:spcAft>
                <a:spcPts val="0"/>
              </a:spcAft>
              <a:defRPr/>
            </a:pPr>
            <a:r>
              <a:rPr lang="en-US" sz="2000" b="1" dirty="0">
                <a:solidFill>
                  <a:srgbClr val="FFFF00"/>
                </a:solidFill>
                <a:latin typeface="Tahoma" pitchFamily="34" charset="0"/>
                <a:ea typeface="Tahoma" pitchFamily="34" charset="0"/>
                <a:cs typeface="Tahoma" pitchFamily="34" charset="0"/>
              </a:rPr>
              <a:t> </a:t>
            </a:r>
            <a:r>
              <a:rPr lang="en-US" sz="2000" b="1" dirty="0" smtClean="0">
                <a:solidFill>
                  <a:srgbClr val="FFFF00"/>
                </a:solidFill>
                <a:latin typeface="Tahoma" pitchFamily="34" charset="0"/>
                <a:ea typeface="Tahoma" pitchFamily="34" charset="0"/>
                <a:cs typeface="Tahoma" pitchFamily="34" charset="0"/>
              </a:rPr>
              <a:t>not </a:t>
            </a:r>
            <a:r>
              <a:rPr lang="en-US" sz="2000" b="1" dirty="0">
                <a:solidFill>
                  <a:srgbClr val="FFFF00"/>
                </a:solidFill>
                <a:latin typeface="Tahoma" pitchFamily="34" charset="0"/>
                <a:ea typeface="Tahoma" pitchFamily="34" charset="0"/>
                <a:cs typeface="Tahoma" pitchFamily="34" charset="0"/>
              </a:rPr>
              <a:t>directly do the task by himself</a:t>
            </a:r>
          </a:p>
        </p:txBody>
      </p:sp>
      <p:pic>
        <p:nvPicPr>
          <p:cNvPr id="9" name="Picture 2" descr="DSC06083"/>
          <p:cNvPicPr>
            <a:picLocks noChangeAspect="1" noChangeArrowheads="1"/>
          </p:cNvPicPr>
          <p:nvPr/>
        </p:nvPicPr>
        <p:blipFill>
          <a:blip r:embed="rId2" cstate="screen">
            <a:extLst>
              <a:ext uri="{28A0092B-C50C-407E-A947-70E740481C1C}">
                <a14:useLocalDpi xmlns="" xmlns:a14="http://schemas.microsoft.com/office/drawing/2010/main" val="0"/>
              </a:ext>
            </a:extLst>
          </a:blip>
          <a:srcRect/>
          <a:stretch>
            <a:fillRect/>
          </a:stretch>
        </p:blipFill>
        <p:spPr bwMode="auto">
          <a:xfrm>
            <a:off x="6017621" y="823600"/>
            <a:ext cx="2963832" cy="2757802"/>
          </a:xfrm>
          <a:prstGeom prst="rect">
            <a:avLst/>
          </a:prstGeom>
          <a:ln w="28575" cap="sq" cmpd="thickThin">
            <a:solidFill>
              <a:srgbClr val="990000"/>
            </a:solidFill>
            <a:prstDash val="solid"/>
            <a:miter lim="800000"/>
          </a:ln>
          <a:effectLst>
            <a:innerShdw blurRad="76200">
              <a:srgbClr val="000000"/>
            </a:innerShdw>
          </a:effectLst>
          <a:extLst>
            <a:ext uri="{909E8E84-426E-40DD-AFC4-6F175D3DCCD1}">
              <a14:hiddenFill xmlns="" xmlns:a14="http://schemas.microsoft.com/office/drawing/2010/main">
                <a:solidFill>
                  <a:srgbClr val="FFFFFF"/>
                </a:solidFill>
              </a14:hiddenFill>
            </a:ext>
          </a:extLst>
        </p:spPr>
      </p:pic>
      <p:grpSp>
        <p:nvGrpSpPr>
          <p:cNvPr id="10" name="Group 131"/>
          <p:cNvGrpSpPr>
            <a:grpSpLocks/>
          </p:cNvGrpSpPr>
          <p:nvPr/>
        </p:nvGrpSpPr>
        <p:grpSpPr bwMode="auto">
          <a:xfrm>
            <a:off x="6677025" y="2087748"/>
            <a:ext cx="488950" cy="609600"/>
            <a:chOff x="3504" y="544"/>
            <a:chExt cx="2287" cy="1855"/>
          </a:xfrm>
        </p:grpSpPr>
        <p:sp>
          <p:nvSpPr>
            <p:cNvPr id="11"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12"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
        <p:nvSpPr>
          <p:cNvPr id="13" name="TextBox 12"/>
          <p:cNvSpPr txBox="1"/>
          <p:nvPr/>
        </p:nvSpPr>
        <p:spPr>
          <a:xfrm>
            <a:off x="6155184" y="823600"/>
            <a:ext cx="2103438" cy="461665"/>
          </a:xfrm>
          <a:prstGeom prst="rect">
            <a:avLst/>
          </a:prstGeom>
          <a:solidFill>
            <a:srgbClr val="A50021"/>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1200" dirty="0" smtClean="0"/>
              <a:t>The pad holes were not aligned before inserting the pin</a:t>
            </a:r>
            <a:endParaRPr lang="en-US" sz="1200" dirty="0"/>
          </a:p>
        </p:txBody>
      </p:sp>
      <p:pic>
        <p:nvPicPr>
          <p:cNvPr id="14" name="Picture 13"/>
          <p:cNvPicPr>
            <a:picLocks noChangeAspect="1"/>
          </p:cNvPicPr>
          <p:nvPr/>
        </p:nvPicPr>
        <p:blipFill>
          <a:blip r:embed="rId3" cstate="screen"/>
          <a:stretch>
            <a:fillRect/>
          </a:stretch>
        </p:blipFill>
        <p:spPr>
          <a:xfrm>
            <a:off x="7094185" y="1918092"/>
            <a:ext cx="1164437" cy="1012024"/>
          </a:xfrm>
          <a:prstGeom prst="rect">
            <a:avLst/>
          </a:prstGeom>
        </p:spPr>
      </p:pic>
      <p:pic>
        <p:nvPicPr>
          <p:cNvPr id="15" name="Picture 14"/>
          <p:cNvPicPr>
            <a:picLocks noChangeAspect="1"/>
          </p:cNvPicPr>
          <p:nvPr/>
        </p:nvPicPr>
        <p:blipFill>
          <a:blip r:embed="rId4" cstate="screen"/>
          <a:stretch>
            <a:fillRect/>
          </a:stretch>
        </p:blipFill>
        <p:spPr>
          <a:xfrm>
            <a:off x="6036810" y="3664071"/>
            <a:ext cx="2956829" cy="2965329"/>
          </a:xfrm>
          <a:prstGeom prst="rect">
            <a:avLst/>
          </a:prstGeom>
          <a:ln w="57150" cap="sq" cmpd="thickThin">
            <a:solidFill>
              <a:srgbClr val="016B79"/>
            </a:solidFill>
            <a:prstDash val="solid"/>
            <a:miter lim="800000"/>
          </a:ln>
          <a:effectLst>
            <a:innerShdw blurRad="76200">
              <a:srgbClr val="000000"/>
            </a:innerShdw>
          </a:effectLst>
        </p:spPr>
      </p:pic>
      <p:sp>
        <p:nvSpPr>
          <p:cNvPr id="16" name="TextBox 15"/>
          <p:cNvSpPr txBox="1"/>
          <p:nvPr/>
        </p:nvSpPr>
        <p:spPr>
          <a:xfrm>
            <a:off x="6190693" y="6359875"/>
            <a:ext cx="2649062" cy="276999"/>
          </a:xfrm>
          <a:prstGeom prst="rect">
            <a:avLst/>
          </a:prstGeom>
          <a:solidFill>
            <a:srgbClr val="008000"/>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200" dirty="0" smtClean="0"/>
              <a:t>Identify and mark pinch point hazards  </a:t>
            </a:r>
            <a:endParaRPr lang="en-US" sz="1200" dirty="0"/>
          </a:p>
        </p:txBody>
      </p:sp>
      <p:sp>
        <p:nvSpPr>
          <p:cNvPr id="17" name="TextBox 16"/>
          <p:cNvSpPr txBox="1"/>
          <p:nvPr/>
        </p:nvSpPr>
        <p:spPr>
          <a:xfrm>
            <a:off x="7010400" y="3710686"/>
            <a:ext cx="1971052" cy="461665"/>
          </a:xfrm>
          <a:prstGeom prst="rect">
            <a:avLst/>
          </a:prstGeom>
          <a:solidFill>
            <a:srgbClr val="008000"/>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200" dirty="0" smtClean="0"/>
              <a:t>Align the pad holes properly before inserting the pin</a:t>
            </a:r>
            <a:endParaRPr lang="en-US" sz="1200" dirty="0"/>
          </a:p>
        </p:txBody>
      </p:sp>
      <p:pic>
        <p:nvPicPr>
          <p:cNvPr id="18" name="Picture 17"/>
          <p:cNvPicPr>
            <a:picLocks noChangeAspect="1"/>
          </p:cNvPicPr>
          <p:nvPr/>
        </p:nvPicPr>
        <p:blipFill>
          <a:blip r:embed="rId5" cstate="screen"/>
          <a:stretch>
            <a:fillRect/>
          </a:stretch>
        </p:blipFill>
        <p:spPr>
          <a:xfrm>
            <a:off x="7914652" y="5033431"/>
            <a:ext cx="1066800" cy="1160637"/>
          </a:xfrm>
          <a:prstGeom prst="rect">
            <a:avLst/>
          </a:prstGeom>
          <a:ln w="38100" cap="sq" cmpd="thickThin">
            <a:solidFill>
              <a:srgbClr val="008000"/>
            </a:solidFill>
            <a:prstDash val="solid"/>
            <a:miter lim="800000"/>
          </a:ln>
          <a:effectLst>
            <a:innerShdw blurRad="76200">
              <a:srgbClr val="000000"/>
            </a:innerShdw>
          </a:effectLst>
        </p:spPr>
      </p:pic>
      <p:cxnSp>
        <p:nvCxnSpPr>
          <p:cNvPr id="19" name="Straight Arrow Connector 18"/>
          <p:cNvCxnSpPr>
            <a:stCxn id="17" idx="2"/>
          </p:cNvCxnSpPr>
          <p:nvPr/>
        </p:nvCxnSpPr>
        <p:spPr bwMode="auto">
          <a:xfrm>
            <a:off x="7995926" y="4172351"/>
            <a:ext cx="452126" cy="1413384"/>
          </a:xfrm>
          <a:prstGeom prst="straightConnector1">
            <a:avLst/>
          </a:prstGeom>
          <a:ln>
            <a:solidFill>
              <a:srgbClr val="008000"/>
            </a:solidFill>
            <a:headEnd type="none" w="med" len="med"/>
            <a:tailEnd type="triangle"/>
          </a:ln>
        </p:spPr>
        <p:style>
          <a:lnRef idx="3">
            <a:schemeClr val="accent1"/>
          </a:lnRef>
          <a:fillRef idx="0">
            <a:schemeClr val="accent1"/>
          </a:fillRef>
          <a:effectRef idx="2">
            <a:schemeClr val="accent1"/>
          </a:effectRef>
          <a:fontRef idx="minor">
            <a:schemeClr val="tx1"/>
          </a:fontRef>
        </p:style>
      </p:cxnSp>
      <p:sp>
        <p:nvSpPr>
          <p:cNvPr id="20" name="Freeform 132"/>
          <p:cNvSpPr>
            <a:spLocks/>
          </p:cNvSpPr>
          <p:nvPr/>
        </p:nvSpPr>
        <p:spPr bwMode="auto">
          <a:xfrm>
            <a:off x="6591095" y="4940671"/>
            <a:ext cx="790157" cy="873414"/>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
        <p:nvSpPr>
          <p:cNvPr id="2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6"/>
              </a:rPr>
              <a:t>:  </a:t>
            </a:r>
            <a:r>
              <a:rPr lang="en-US" sz="1000" b="0" dirty="0" smtClean="0">
                <a:solidFill>
                  <a:srgbClr val="0070C0"/>
                </a:solidFill>
                <a:latin typeface="+mn-lt"/>
                <a:cs typeface="Calibri" pitchFamily="34" charset="0"/>
                <a:hlinkClick r:id="rId6"/>
              </a:rPr>
              <a:t>MSE34</a:t>
            </a:r>
            <a:r>
              <a:rPr lang="en-US" sz="1000" b="0" dirty="0" smtClean="0">
                <a:latin typeface="+mn-lt"/>
                <a:cs typeface="Calibri" pitchFamily="34" charset="0"/>
                <a:hlinkClick r:id="rId6"/>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7"/>
              </a:rPr>
              <a:t>HSE Website</a:t>
            </a:r>
            <a:r>
              <a:rPr lang="en-US" sz="1000" b="0" dirty="0" smtClean="0">
                <a:latin typeface="+mn-lt"/>
                <a:cs typeface="Calibri" pitchFamily="34" charset="0"/>
              </a:rPr>
              <a:t>                                 Learning No </a:t>
            </a:r>
            <a:r>
              <a:rPr lang="en-US" sz="1000" b="0" dirty="0" smtClean="0">
                <a:latin typeface="+mn-lt"/>
                <a:cs typeface="Calibri" pitchFamily="34" charset="0"/>
              </a:rPr>
              <a:t>40                                                             20/08/2014</a:t>
            </a:r>
            <a:endParaRPr lang="en-US" sz="1000" b="0" dirty="0" smtClean="0">
              <a:latin typeface="+mn-lt"/>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MSE34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a:t>
            </a:r>
            <a:r>
              <a:rPr lang="en-US" sz="1000" b="0" dirty="0" smtClean="0">
                <a:latin typeface="+mn-lt"/>
                <a:cs typeface="Calibri" pitchFamily="34" charset="0"/>
              </a:rPr>
              <a:t>40                                                             20/08/2014</a:t>
            </a:r>
            <a:endParaRPr lang="en-US" sz="1000" b="0" dirty="0" smtClean="0">
              <a:latin typeface="+mn-lt"/>
              <a:cs typeface="Calibri" pitchFamily="34" charset="0"/>
            </a:endParaRP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7" name="Text Box 2"/>
          <p:cNvSpPr txBox="1">
            <a:spLocks noChangeArrowheads="1"/>
          </p:cNvSpPr>
          <p:nvPr/>
        </p:nvSpPr>
        <p:spPr bwMode="auto">
          <a:xfrm>
            <a:off x="228600" y="1075521"/>
            <a:ext cx="8351838" cy="3003899"/>
          </a:xfrm>
          <a:prstGeom prst="rect">
            <a:avLst/>
          </a:prstGeom>
          <a:noFill/>
          <a:ln w="19050">
            <a:noFill/>
            <a:miter lim="800000"/>
            <a:headEnd/>
            <a:tailEnd/>
          </a:ln>
        </p:spPr>
        <p:txBody>
          <a:bodyPr>
            <a:spAutoFit/>
          </a:bodyPr>
          <a:lstStyle/>
          <a:p>
            <a:pPr lvl="0" defTabSz="708025">
              <a:lnSpc>
                <a:spcPct val="80000"/>
              </a:lnSpc>
              <a:spcBef>
                <a:spcPct val="50000"/>
              </a:spcBef>
              <a:tabLst>
                <a:tab pos="1487488" algn="l"/>
                <a:tab pos="1816100" algn="l"/>
              </a:tabLst>
              <a:defRPr/>
            </a:pPr>
            <a:r>
              <a:rPr lang="en-GB" sz="1200" b="1" dirty="0" smtClean="0">
                <a:solidFill>
                  <a:srgbClr val="333399"/>
                </a:solidFill>
                <a:latin typeface="Tahoma" pitchFamily="34" charset="0"/>
                <a:ea typeface="Tahoma" pitchFamily="34" charset="0"/>
                <a:cs typeface="Tahoma" pitchFamily="34" charset="0"/>
              </a:rPr>
              <a:t>Date:</a:t>
            </a:r>
            <a:r>
              <a:rPr lang="en-US" sz="1200" b="1" dirty="0" smtClean="0">
                <a:solidFill>
                  <a:srgbClr val="333399"/>
                </a:solidFill>
                <a:latin typeface="Tahoma" pitchFamily="34" charset="0"/>
                <a:ea typeface="Tahoma" pitchFamily="34" charset="0"/>
                <a:cs typeface="Tahoma" pitchFamily="34" charset="0"/>
              </a:rPr>
              <a:t> 20-08-2014          </a:t>
            </a:r>
          </a:p>
          <a:p>
            <a:pPr lvl="0" defTabSz="708025">
              <a:lnSpc>
                <a:spcPct val="80000"/>
              </a:lnSpc>
              <a:spcBef>
                <a:spcPct val="50000"/>
              </a:spcBef>
              <a:tabLst>
                <a:tab pos="1487488" algn="l"/>
                <a:tab pos="1816100" algn="l"/>
              </a:tabLst>
              <a:defRPr/>
            </a:pPr>
            <a:r>
              <a:rPr lang="en-US" sz="1200" b="1" dirty="0" smtClean="0">
                <a:solidFill>
                  <a:srgbClr val="333399"/>
                </a:solidFill>
                <a:latin typeface="Tahoma" pitchFamily="34" charset="0"/>
                <a:ea typeface="Tahoma" pitchFamily="34" charset="0"/>
                <a:cs typeface="Tahoma" pitchFamily="34" charset="0"/>
              </a:rPr>
              <a:t>Injury:</a:t>
            </a:r>
            <a:r>
              <a:rPr lang="en-GB" sz="1200" b="1" dirty="0" smtClean="0">
                <a:solidFill>
                  <a:srgbClr val="333399"/>
                </a:solidFill>
                <a:latin typeface="Tahoma" pitchFamily="34" charset="0"/>
                <a:ea typeface="Tahoma" pitchFamily="34" charset="0"/>
                <a:cs typeface="Tahoma" pitchFamily="34" charset="0"/>
              </a:rPr>
              <a:t>Left Hand finger tip amputated</a:t>
            </a:r>
          </a:p>
          <a:p>
            <a:pPr marL="342900" lvl="0" indent="-342900" eaLnBrk="1" hangingPunct="1">
              <a:defRPr/>
            </a:pPr>
            <a:endParaRPr lang="en-US" sz="1600" b="1" dirty="0" smtClean="0">
              <a:solidFill>
                <a:srgbClr val="FF0000"/>
              </a:solidFill>
              <a:latin typeface="Tahoma" pitchFamily="34" charset="0"/>
            </a:endParaRPr>
          </a:p>
          <a:p>
            <a:pPr marL="342900" lvl="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lvl="0" indent="-342900" eaLnBrk="1" hangingPunct="1">
              <a:defRPr/>
            </a:pPr>
            <a:r>
              <a:rPr lang="en-US" sz="1600" b="1" dirty="0">
                <a:solidFill>
                  <a:srgbClr val="FF0000"/>
                </a:solidFill>
                <a:latin typeface="Tahoma" pitchFamily="34" charset="0"/>
              </a:rPr>
              <a:t>managers are to review their HSE HEMP against the questions asked below        </a:t>
            </a:r>
          </a:p>
          <a:p>
            <a:pPr marL="342900" lvl="0" indent="-342900" eaLnBrk="1" hangingPunct="1">
              <a:defRPr/>
            </a:pPr>
            <a:endParaRPr lang="en-US" sz="1600" b="1" dirty="0">
              <a:solidFill>
                <a:srgbClr val="FF0000"/>
              </a:solidFill>
              <a:latin typeface="Tahoma" pitchFamily="34" charset="0"/>
            </a:endParaRPr>
          </a:p>
          <a:p>
            <a:pPr marL="342900" lvl="0" indent="-342900" eaLnBrk="1" hangingPunct="1">
              <a:defRPr/>
            </a:pPr>
            <a:r>
              <a:rPr lang="en-US" sz="1600" b="1" dirty="0">
                <a:solidFill>
                  <a:srgbClr val="333399"/>
                </a:solidFill>
                <a:latin typeface="Tahoma" pitchFamily="34" charset="0"/>
                <a:ea typeface="Tahoma" pitchFamily="34" charset="0"/>
                <a:cs typeface="Tahoma" pitchFamily="34" charset="0"/>
              </a:rPr>
              <a:t>Confirm the following:</a:t>
            </a:r>
          </a:p>
          <a:p>
            <a:pPr marL="342900" lvl="0" indent="-342900" eaLnBrk="1" hangingPunct="1">
              <a:defRPr/>
            </a:pPr>
            <a:endParaRPr lang="en-US" sz="1400" dirty="0">
              <a:solidFill>
                <a:srgbClr val="000000"/>
              </a:solidFill>
              <a:latin typeface="Arial" charset="0"/>
            </a:endParaRPr>
          </a:p>
          <a:p>
            <a:pPr marL="342900" lvl="0" indent="-342900" eaLnBrk="1" hangingPunct="1">
              <a:buFont typeface="+mj-lt"/>
              <a:buAutoNum type="arabicPeriod"/>
              <a:defRPr/>
            </a:pPr>
            <a:r>
              <a:rPr lang="en-US" sz="1400" dirty="0">
                <a:latin typeface="Tahoma" pitchFamily="34" charset="0"/>
                <a:ea typeface="Tahoma" pitchFamily="34" charset="0"/>
                <a:cs typeface="Tahoma" pitchFamily="34" charset="0"/>
                <a:sym typeface="Wingdings" pitchFamily="2" charset="2"/>
              </a:rPr>
              <a:t>Do you have </a:t>
            </a:r>
            <a:r>
              <a:rPr lang="en-US" sz="1400" dirty="0" smtClean="0">
                <a:latin typeface="Tahoma" pitchFamily="34" charset="0"/>
                <a:ea typeface="Tahoma" pitchFamily="34" charset="0"/>
                <a:cs typeface="Tahoma" pitchFamily="34" charset="0"/>
                <a:sym typeface="Wingdings" pitchFamily="2" charset="2"/>
              </a:rPr>
              <a:t>an effective program to address 4 Hand &amp; Fingers Questionnaire before the task?</a:t>
            </a:r>
          </a:p>
          <a:p>
            <a:pPr marL="342900" lvl="0" indent="-342900" eaLnBrk="1" hangingPunct="1">
              <a:buFont typeface="+mj-lt"/>
              <a:buAutoNum type="arabicPeriod"/>
              <a:defRPr/>
            </a:pPr>
            <a:r>
              <a:rPr lang="en-US" sz="1400" dirty="0" smtClean="0">
                <a:latin typeface="Tahoma" pitchFamily="34" charset="0"/>
                <a:ea typeface="Tahoma" pitchFamily="34" charset="0"/>
                <a:cs typeface="Tahoma" pitchFamily="34" charset="0"/>
                <a:sym typeface="Wingdings" pitchFamily="2" charset="2"/>
              </a:rPr>
              <a:t>Do you have an  </a:t>
            </a:r>
            <a:r>
              <a:rPr lang="en-GB" sz="1400" dirty="0" smtClean="0">
                <a:latin typeface="Tahoma" pitchFamily="34" charset="0"/>
                <a:ea typeface="Tahoma" pitchFamily="34" charset="0"/>
                <a:cs typeface="Tahoma" pitchFamily="34" charset="0"/>
              </a:rPr>
              <a:t>adequate system to implement learning </a:t>
            </a:r>
            <a:r>
              <a:rPr lang="en-GB" sz="1400" dirty="0">
                <a:latin typeface="Tahoma" pitchFamily="34" charset="0"/>
                <a:ea typeface="Tahoma" pitchFamily="34" charset="0"/>
                <a:cs typeface="Tahoma" pitchFamily="34" charset="0"/>
              </a:rPr>
              <a:t>from </a:t>
            </a:r>
            <a:r>
              <a:rPr lang="en-GB" sz="1400" dirty="0" smtClean="0">
                <a:latin typeface="Tahoma" pitchFamily="34" charset="0"/>
                <a:ea typeface="Tahoma" pitchFamily="34" charset="0"/>
                <a:cs typeface="Tahoma" pitchFamily="34" charset="0"/>
              </a:rPr>
              <a:t>incidents?</a:t>
            </a:r>
            <a:endParaRPr lang="en-GB" sz="1400" dirty="0">
              <a:latin typeface="Tahoma" pitchFamily="34" charset="0"/>
              <a:ea typeface="Tahoma" pitchFamily="34" charset="0"/>
              <a:cs typeface="Tahoma" pitchFamily="34" charset="0"/>
            </a:endParaRPr>
          </a:p>
          <a:p>
            <a:pPr marL="342900" lvl="0" indent="-342900" eaLnBrk="1" hangingPunct="1">
              <a:buFont typeface="+mj-lt"/>
              <a:buAutoNum type="arabicPeriod"/>
              <a:defRPr/>
            </a:pPr>
            <a:r>
              <a:rPr lang="en-US" sz="1400" dirty="0" smtClean="0">
                <a:latin typeface="Tahoma" pitchFamily="34" charset="0"/>
                <a:ea typeface="Tahoma" pitchFamily="34" charset="0"/>
                <a:cs typeface="Tahoma" pitchFamily="34" charset="0"/>
                <a:sym typeface="Wingdings" pitchFamily="2" charset="2"/>
              </a:rPr>
              <a:t>Do </a:t>
            </a:r>
            <a:r>
              <a:rPr lang="en-US" sz="1400" dirty="0">
                <a:latin typeface="Tahoma" pitchFamily="34" charset="0"/>
                <a:ea typeface="Tahoma" pitchFamily="34" charset="0"/>
                <a:cs typeface="Tahoma" pitchFamily="34" charset="0"/>
                <a:sym typeface="Wingdings" pitchFamily="2" charset="2"/>
              </a:rPr>
              <a:t>you have </a:t>
            </a:r>
            <a:r>
              <a:rPr lang="en-US" sz="1400" dirty="0" smtClean="0">
                <a:latin typeface="Tahoma" pitchFamily="34" charset="0"/>
                <a:ea typeface="Tahoma" pitchFamily="34" charset="0"/>
                <a:cs typeface="Tahoma" pitchFamily="34" charset="0"/>
                <a:sym typeface="Wingdings" pitchFamily="2" charset="2"/>
              </a:rPr>
              <a:t>adequate protective equipment to prevent hands &amp; Finger injuries?</a:t>
            </a:r>
            <a:r>
              <a:rPr lang="en-US" sz="1400" dirty="0">
                <a:latin typeface="Tahoma" pitchFamily="34" charset="0"/>
                <a:ea typeface="Tahoma" pitchFamily="34" charset="0"/>
                <a:cs typeface="Tahoma" pitchFamily="34" charset="0"/>
                <a:sym typeface="Wingdings" pitchFamily="2" charset="2"/>
              </a:rPr>
              <a:t> </a:t>
            </a:r>
            <a:endParaRPr lang="en-US" sz="1400" dirty="0" smtClean="0">
              <a:latin typeface="Tahoma" pitchFamily="34" charset="0"/>
              <a:ea typeface="Tahoma" pitchFamily="34" charset="0"/>
              <a:cs typeface="Tahoma" pitchFamily="34" charset="0"/>
              <a:sym typeface="Wingdings" pitchFamily="2" charset="2"/>
            </a:endParaRPr>
          </a:p>
          <a:p>
            <a:pPr marL="342900" lvl="0" indent="-342900" eaLnBrk="1" hangingPunct="1">
              <a:buFont typeface="+mj-lt"/>
              <a:buAutoNum type="arabicPeriod"/>
              <a:defRPr/>
            </a:pPr>
            <a:r>
              <a:rPr lang="en-US" sz="1400" dirty="0" smtClean="0">
                <a:latin typeface="Tahoma" pitchFamily="34" charset="0"/>
                <a:ea typeface="Tahoma" pitchFamily="34" charset="0"/>
                <a:cs typeface="Tahoma" pitchFamily="34" charset="0"/>
                <a:sym typeface="Wingdings" pitchFamily="2" charset="2"/>
              </a:rPr>
              <a:t>Does your Supervisors set a good example and supervise the task effectively identifying the </a:t>
            </a:r>
            <a:r>
              <a:rPr lang="en-US" sz="1400" dirty="0">
                <a:latin typeface="Tahoma" pitchFamily="34" charset="0"/>
                <a:ea typeface="Tahoma" pitchFamily="34" charset="0"/>
                <a:cs typeface="Tahoma" pitchFamily="34" charset="0"/>
                <a:sym typeface="Wingdings" pitchFamily="2" charset="2"/>
              </a:rPr>
              <a:t>hazards and risks for the task</a:t>
            </a:r>
            <a:r>
              <a:rPr lang="en-US" sz="1400" dirty="0" smtClean="0">
                <a:latin typeface="Tahoma" pitchFamily="34" charset="0"/>
                <a:ea typeface="Tahoma" pitchFamily="34" charset="0"/>
                <a:cs typeface="Tahoma" pitchFamily="34" charset="0"/>
                <a:sym typeface="Wingdings" pitchFamily="2" charset="2"/>
              </a:rPr>
              <a:t>?</a:t>
            </a:r>
            <a:endParaRPr lang="en-US" sz="1400" dirty="0">
              <a:latin typeface="Tahoma" pitchFamily="34" charset="0"/>
              <a:ea typeface="Tahoma" pitchFamily="34" charset="0"/>
              <a:cs typeface="Tahoma" pitchFamily="34" charset="0"/>
              <a:sym typeface="Wingdings" pitchFamily="2"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18874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DE42DFC8-CDE8-4EBA-A6D4-EFB8E24072CB}"/>
</file>

<file path=customXml/itemProps2.xml><?xml version="1.0" encoding="utf-8"?>
<ds:datastoreItem xmlns:ds="http://schemas.openxmlformats.org/officeDocument/2006/customXml" ds:itemID="{53021086-79A5-463B-ACB2-8182434E0EBC}"/>
</file>

<file path=customXml/itemProps3.xml><?xml version="1.0" encoding="utf-8"?>
<ds:datastoreItem xmlns:ds="http://schemas.openxmlformats.org/officeDocument/2006/customXml" ds:itemID="{27C55160-CEC6-4435-B762-2CC0956AABBF}"/>
</file>

<file path=docProps/app.xml><?xml version="1.0" encoding="utf-8"?>
<Properties xmlns="http://schemas.openxmlformats.org/officeDocument/2006/extended-properties" xmlns:vt="http://schemas.openxmlformats.org/officeDocument/2006/docPropsVTypes">
  <Template/>
  <TotalTime>1605</TotalTime>
  <Words>378</Words>
  <Application>Microsoft Office PowerPoint</Application>
  <PresentationFormat>On-screen Show (4:3)</PresentationFormat>
  <Paragraphs>37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mu55250</cp:lastModifiedBy>
  <cp:revision>143</cp:revision>
  <dcterms:created xsi:type="dcterms:W3CDTF">2001-05-03T06:07:08Z</dcterms:created>
  <dcterms:modified xsi:type="dcterms:W3CDTF">2014-09-25T09:57:59Z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