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exercising&amp;source=images&amp;cd=&amp;cad=rja&amp;docid=zpDUOZtdpi4m2M&amp;tbnid=IwVW7FsN0br-XM:&amp;ved=0CAUQjRw&amp;url=http://www.basic-fit.nl/fitness-blog/fitness-basics/&amp;ei=nX2QUafSCsborAfH1oDwBQ&amp;bvm=bv.46340616,d.bmk&amp;psig=AFQjCNEn3SBwAU3SRuKgBKWsnRwOuG4bKA&amp;ust=1368510160121457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heart+attack&amp;source=images&amp;cd=&amp;cad=rja&amp;docid=aU6SOv84hK6B4M&amp;tbnid=Oin8-srOEIAdnM:&amp;ved=0CAUQjRw&amp;url=http://www.buteykokent.co.uk/blog/category/heart-attacks/&amp;ei=8HyQUfHkFsPmrAfeloDICg&amp;bvm=bv.46340616,d.bmk&amp;psig=AFQjCNEr6zDZZ1xFLbsQ-cAoOeChLwc3ww&amp;ust=136850998353410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No13                                                              07/02/2014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pic>
        <p:nvPicPr>
          <p:cNvPr id="7" name="Picture 6" descr="http://www.buteykokent.co.uk/blog/wp-content/uploads/2012/11/heartattac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495425"/>
            <a:ext cx="235585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http://www.basic-fit.nl/fitness-blog/wp-content/blogs.dir/3/files/2012/09/Maximale-hartslag-berekene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552825"/>
            <a:ext cx="2362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6176962" cy="37148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114300" indent="-114300" algn="just">
              <a:defRPr/>
            </a:pPr>
            <a:r>
              <a:rPr lang="en-GB" sz="1200" b="1" dirty="0">
                <a:solidFill>
                  <a:schemeClr val="accent6"/>
                </a:solidFill>
                <a:latin typeface="Tahoma" pitchFamily="34" charset="0"/>
                <a:cs typeface="+mn-cs"/>
              </a:rPr>
              <a:t>Date:</a:t>
            </a:r>
            <a:r>
              <a:rPr lang="en-US" sz="1200" b="1" dirty="0">
                <a:solidFill>
                  <a:schemeClr val="accent6"/>
                </a:solidFill>
                <a:latin typeface="Tahoma" pitchFamily="34" charset="0"/>
                <a:cs typeface="+mn-cs"/>
              </a:rPr>
              <a:t> 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cs typeface="+mn-cs"/>
              </a:rPr>
              <a:t>07/02/2014 </a:t>
            </a:r>
            <a:endParaRPr lang="en-US" sz="1200" b="1" dirty="0">
              <a:solidFill>
                <a:schemeClr val="accent6"/>
              </a:solidFill>
              <a:latin typeface="Tahoma" pitchFamily="34" charset="0"/>
              <a:cs typeface="+mn-cs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cs typeface="+mn-cs"/>
              </a:rPr>
              <a:t>NAD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An 54 year expatriate working as a Sr. Quantity Surveyor found unresponsive in his accommodation, could not be revived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and died due to a heart attack ( myocardial infarction ).</a:t>
            </a:r>
          </a:p>
          <a:p>
            <a:pPr>
              <a:spcBef>
                <a:spcPct val="20000"/>
              </a:spcBef>
              <a:buClr>
                <a:schemeClr val="tx1"/>
              </a:buClr>
              <a:defRPr/>
            </a:pPr>
            <a:endParaRPr lang="en-US" sz="1600" b="1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defRPr/>
            </a:pPr>
            <a:endParaRPr lang="en-GB" sz="800" b="1" dirty="0">
              <a:latin typeface="Tahoma" pitchFamily="34" charset="0"/>
              <a:cs typeface="+mn-cs"/>
            </a:endParaRPr>
          </a:p>
          <a:p>
            <a:pPr marL="457200" indent="-457200" eaLnBrk="1" hangingPunct="1">
              <a:lnSpc>
                <a:spcPct val="190000"/>
              </a:lnSpc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cs typeface="+mn-cs"/>
              </a:rPr>
              <a:t>Your learning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  <a:cs typeface="+mn-cs"/>
              </a:rPr>
              <a:t>:</a:t>
            </a:r>
          </a:p>
          <a:p>
            <a:pPr marL="457200" indent="-457200" eaLnBrk="1" hangingPunct="1">
              <a:buFont typeface="Arial" charset="0"/>
              <a:buChar char="•"/>
              <a:defRPr/>
            </a:pPr>
            <a:r>
              <a:rPr lang="en-GB" sz="1600" b="1" dirty="0" smtClean="0">
                <a:solidFill>
                  <a:schemeClr val="accent2"/>
                </a:solidFill>
                <a:latin typeface="Calibri" pitchFamily="34" charset="0"/>
                <a:cs typeface="Times New Roman" pitchFamily="18" charset="0"/>
              </a:rPr>
              <a:t>Take chest pains as probable sign of heart </a:t>
            </a:r>
            <a:r>
              <a:rPr lang="en-GB" sz="1600" b="1" dirty="0">
                <a:solidFill>
                  <a:schemeClr val="accent2"/>
                </a:solidFill>
                <a:latin typeface="Calibri" pitchFamily="34" charset="0"/>
                <a:cs typeface="Times New Roman" pitchFamily="18" charset="0"/>
              </a:rPr>
              <a:t>disease. Always prioritise to  get medical assistance as soon as possible .</a:t>
            </a:r>
          </a:p>
          <a:p>
            <a:pPr marL="457200" indent="-457200" eaLnBrk="1" hangingPunct="1">
              <a:buFont typeface="Arial" charset="0"/>
              <a:buChar char="•"/>
              <a:defRPr/>
            </a:pPr>
            <a:endParaRPr lang="en-GB" sz="16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 eaLnBrk="1" hangingPunct="1">
              <a:buFont typeface="Arial" charset="0"/>
              <a:buChar char="•"/>
              <a:defRPr/>
            </a:pPr>
            <a:endParaRPr lang="en-GB" sz="16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85800" y="5562600"/>
            <a:ext cx="6629400" cy="584775"/>
          </a:xfrm>
          <a:prstGeom prst="rect">
            <a:avLst/>
          </a:prstGeom>
          <a:solidFill>
            <a:srgbClr val="003366"/>
          </a:solidFill>
          <a:ln w="3175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CHEST PAIN IS NOT A TRIVIAL SIGN !!! GET MEDICAL ASSISTANCE ASAP</a:t>
            </a:r>
            <a:endParaRPr lang="en-US" sz="16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b="1" dirty="0" smtClean="0">
                <a:solidFill>
                  <a:schemeClr val="bg1"/>
                </a:solidFill>
              </a:rPr>
              <a:t> 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</a:t>
            </a:r>
            <a:r>
              <a:rPr lang="en-US" sz="1000" b="0" smtClean="0">
                <a:latin typeface="+mn-lt"/>
                <a:cs typeface="Calibri" pitchFamily="34" charset="0"/>
              </a:rPr>
              <a:t>Learning </a:t>
            </a:r>
            <a:r>
              <a:rPr lang="en-US" sz="1000" b="0" smtClean="0">
                <a:latin typeface="+mn-lt"/>
                <a:cs typeface="Calibri" pitchFamily="34" charset="0"/>
              </a:rPr>
              <a:t>No13                                                              07/02/2014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838200"/>
            <a:ext cx="899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</a:rPr>
              <a:t> 07/02/2014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</a:rPr>
              <a:t>NAD</a:t>
            </a:r>
          </a:p>
          <a:p>
            <a:pPr eaLnBrk="1" hangingPunct="1"/>
            <a:endParaRPr lang="en-US" sz="16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rgbClr val="FF0000"/>
                </a:solidFill>
              </a:rPr>
              <a:t>As a learning from this incident and ensure continual improvement all contract</a:t>
            </a:r>
          </a:p>
          <a:p>
            <a:pPr eaLnBrk="1" hangingPunct="1"/>
            <a:r>
              <a:rPr lang="en-US" sz="1600" b="1" dirty="0" smtClean="0">
                <a:solidFill>
                  <a:srgbClr val="FF0000"/>
                </a:solidFill>
              </a:rPr>
              <a:t>managers are to review their HSE HEMP against the questions asked below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18878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E38FBDF-D827-49CD-974C-084A80A38A1C}"/>
</file>

<file path=customXml/itemProps2.xml><?xml version="1.0" encoding="utf-8"?>
<ds:datastoreItem xmlns:ds="http://schemas.openxmlformats.org/officeDocument/2006/customXml" ds:itemID="{9077A152-F86C-402E-858F-64CBA89524D1}"/>
</file>

<file path=customXml/itemProps3.xml><?xml version="1.0" encoding="utf-8"?>
<ds:datastoreItem xmlns:ds="http://schemas.openxmlformats.org/officeDocument/2006/customXml" ds:itemID="{C11A3115-70FB-41BC-9921-B3B8C4B791C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195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141</cp:revision>
  <dcterms:created xsi:type="dcterms:W3CDTF">2001-05-03T06:07:08Z</dcterms:created>
  <dcterms:modified xsi:type="dcterms:W3CDTF">2014-05-14T03:46:55Z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