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6019800" y="5105400"/>
            <a:ext cx="781050" cy="1636695"/>
          </a:xfrm>
          <a:prstGeom prst="rect">
            <a:avLst/>
          </a:prstGeom>
          <a:noFill/>
          <a:ln w="9525">
            <a:noFill/>
            <a:miter lim="800000"/>
            <a:headEnd/>
            <a:tailEnd/>
          </a:ln>
          <a:effectLst/>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2277547"/>
          </a:xfrm>
          <a:prstGeom prst="rect">
            <a:avLst/>
          </a:prstGeom>
          <a:noFill/>
          <a:ln w="9525">
            <a:noFill/>
            <a:miter lim="800000"/>
            <a:headEnd/>
            <a:tailEnd/>
          </a:ln>
        </p:spPr>
        <p:txBody>
          <a:bodyPr>
            <a:spAutoFit/>
          </a:bodyPr>
          <a:lstStyle/>
          <a:p>
            <a:r>
              <a:rPr lang="en-US" sz="1600" b="1" dirty="0">
                <a:solidFill>
                  <a:schemeClr val="accent2"/>
                </a:solidFill>
                <a:latin typeface="Calibri" pitchFamily="34" charset="0"/>
                <a:cs typeface="Calibri" pitchFamily="34" charset="0"/>
              </a:rPr>
              <a:t>What happened </a:t>
            </a:r>
          </a:p>
          <a:p>
            <a:pPr algn="just">
              <a:spcBef>
                <a:spcPct val="50000"/>
              </a:spcBef>
            </a:pPr>
            <a:r>
              <a:rPr lang="en-US" sz="1200" dirty="0">
                <a:latin typeface="Calibri" pitchFamily="34" charset="0"/>
                <a:cs typeface="Calibri" pitchFamily="34" charset="0"/>
              </a:rPr>
              <a:t>During a routine inspection of a back up engine, the Chief Mechanic put his right foot on the skid 40 cm above ground and was holding the cross bar with his right hand.  His right hand slipped from the cross bar and he lost his balance falling to the ground landing on his left hand fracturing his left wrist. </a:t>
            </a:r>
          </a:p>
          <a:p>
            <a:pPr algn="just">
              <a:spcBef>
                <a:spcPct val="50000"/>
              </a:spcBef>
            </a:pPr>
            <a:endParaRPr lang="en-US" sz="1200" dirty="0">
              <a:latin typeface="Calibri" pitchFamily="34" charset="0"/>
              <a:cs typeface="Calibri" pitchFamily="34" charset="0"/>
            </a:endParaRPr>
          </a:p>
          <a:p>
            <a:pPr algn="just">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4025244238"/>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LTI(#11)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1089061</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31/03/2015 (18:00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dirty="0">
                          <a:latin typeface="Calibri" pitchFamily="34" charset="0"/>
                          <a:cs typeface="Calibri" pitchFamily="34" charset="0"/>
                        </a:rPr>
                        <a:t>Rig-88 - Sakhiya-30, Harweel area</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sp>
        <p:nvSpPr>
          <p:cNvPr id="6181" name="Rounded Rectangular Callout 20"/>
          <p:cNvSpPr>
            <a:spLocks noChangeArrowheads="1"/>
          </p:cNvSpPr>
          <p:nvPr/>
        </p:nvSpPr>
        <p:spPr bwMode="auto">
          <a:xfrm>
            <a:off x="762000" y="4114800"/>
            <a:ext cx="4191000" cy="990600"/>
          </a:xfrm>
          <a:prstGeom prst="wedgeRoundRectCallout">
            <a:avLst>
              <a:gd name="adj1" fmla="val 80728"/>
              <a:gd name="adj2" fmla="val 93073"/>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100" dirty="0">
                <a:latin typeface="Calibri" pitchFamily="34" charset="0"/>
                <a:cs typeface="Calibri" pitchFamily="34" charset="0"/>
              </a:rPr>
              <a:t>How do you ensure safe access and egress?</a:t>
            </a:r>
          </a:p>
          <a:p>
            <a:pPr marL="342900" indent="-342900">
              <a:buFont typeface="Arial" charset="0"/>
              <a:buAutoNum type="arabicPeriod"/>
            </a:pPr>
            <a:r>
              <a:rPr lang="en-US" sz="1100" dirty="0">
                <a:latin typeface="Calibri" pitchFamily="34" charset="0"/>
                <a:cs typeface="Calibri" pitchFamily="34" charset="0"/>
              </a:rPr>
              <a:t>How do you ensure identification of all hazards associated with the task you are performing?</a:t>
            </a:r>
          </a:p>
          <a:p>
            <a:pPr marL="342900" indent="-342900">
              <a:buFont typeface="Arial" charset="0"/>
              <a:buAutoNum type="arabicPeriod"/>
            </a:pPr>
            <a:r>
              <a:rPr lang="en-US" sz="1100" dirty="0">
                <a:latin typeface="Calibri" pitchFamily="34" charset="0"/>
                <a:cs typeface="Calibri" pitchFamily="34" charset="0"/>
              </a:rPr>
              <a:t>What checks do you carry out on new equipment?  </a:t>
            </a:r>
          </a:p>
          <a:p>
            <a:pPr marL="342900" indent="-342900"/>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1026" name="Picture 2" descr="\\MUSNAS04\mu50033$\My Documents\Alerts\LTI#11\DSCI0254.jpg"/>
          <p:cNvPicPr>
            <a:picLocks noChangeAspect="1" noChangeArrowheads="1"/>
          </p:cNvPicPr>
          <p:nvPr/>
        </p:nvPicPr>
        <p:blipFill>
          <a:blip r:embed="rId5" cstate="print"/>
          <a:srcRect/>
          <a:stretch>
            <a:fillRect/>
          </a:stretch>
        </p:blipFill>
        <p:spPr bwMode="auto">
          <a:xfrm>
            <a:off x="6096000" y="2286000"/>
            <a:ext cx="2895600" cy="2209800"/>
          </a:xfrm>
          <a:prstGeom prst="rect">
            <a:avLst/>
          </a:prstGeom>
          <a:noFill/>
        </p:spPr>
      </p:pic>
      <p:cxnSp>
        <p:nvCxnSpPr>
          <p:cNvPr id="25" name="Straight Arrow Connector 24"/>
          <p:cNvCxnSpPr/>
          <p:nvPr/>
        </p:nvCxnSpPr>
        <p:spPr bwMode="auto">
          <a:xfrm rot="5400000">
            <a:off x="7467600" y="3886200"/>
            <a:ext cx="304800" cy="1588"/>
          </a:xfrm>
          <a:prstGeom prst="straightConnector1">
            <a:avLst/>
          </a:prstGeom>
          <a:solidFill>
            <a:schemeClr val="accent1"/>
          </a:solidFill>
          <a:ln w="9525" cap="flat" cmpd="sng" algn="ctr">
            <a:solidFill>
              <a:schemeClr val="tx1"/>
            </a:solidFill>
            <a:prstDash val="solid"/>
            <a:round/>
            <a:headEnd type="arrow"/>
            <a:tailEnd type="arrow"/>
          </a:ln>
          <a:effectLst/>
        </p:spPr>
      </p:cxnSp>
      <p:sp>
        <p:nvSpPr>
          <p:cNvPr id="27" name="TextBox 26"/>
          <p:cNvSpPr txBox="1"/>
          <p:nvPr/>
        </p:nvSpPr>
        <p:spPr>
          <a:xfrm>
            <a:off x="7848600" y="3810000"/>
            <a:ext cx="609600" cy="276999"/>
          </a:xfrm>
          <a:prstGeom prst="rect">
            <a:avLst/>
          </a:prstGeom>
          <a:solidFill>
            <a:schemeClr val="bg1"/>
          </a:solidFill>
        </p:spPr>
        <p:txBody>
          <a:bodyPr wrap="square" rtlCol="0">
            <a:spAutoFit/>
          </a:bodyPr>
          <a:lstStyle/>
          <a:p>
            <a:r>
              <a:rPr lang="en-GB" sz="1200" dirty="0"/>
              <a:t>40 cm</a:t>
            </a:r>
          </a:p>
        </p:txBody>
      </p:sp>
      <p:sp>
        <p:nvSpPr>
          <p:cNvPr id="28" name="Left Arrow 27"/>
          <p:cNvSpPr/>
          <p:nvPr/>
        </p:nvSpPr>
        <p:spPr bwMode="auto">
          <a:xfrm rot="18651920">
            <a:off x="7814024" y="2461349"/>
            <a:ext cx="533400" cy="152400"/>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6858000" y="2133600"/>
            <a:ext cx="1981200" cy="246221"/>
          </a:xfrm>
          <a:prstGeom prst="rect">
            <a:avLst/>
          </a:prstGeom>
          <a:solidFill>
            <a:schemeClr val="bg1"/>
          </a:solidFill>
        </p:spPr>
        <p:txBody>
          <a:bodyPr wrap="square" rtlCol="0">
            <a:spAutoFit/>
          </a:bodyPr>
          <a:lstStyle/>
          <a:p>
            <a:r>
              <a:rPr lang="en-GB" sz="1000" dirty="0"/>
              <a:t>Hand position before loss of grip</a:t>
            </a:r>
          </a:p>
        </p:txBody>
      </p:sp>
      <p:pic>
        <p:nvPicPr>
          <p:cNvPr id="4" name="Picture 2"/>
          <p:cNvPicPr>
            <a:picLocks noChangeAspect="1" noChangeArrowheads="1"/>
          </p:cNvPicPr>
          <p:nvPr/>
        </p:nvPicPr>
        <p:blipFill>
          <a:blip r:embed="rId6" cstate="print"/>
          <a:srcRect/>
          <a:stretch>
            <a:fillRect/>
          </a:stretch>
        </p:blipFill>
        <p:spPr bwMode="auto">
          <a:xfrm>
            <a:off x="152400" y="762000"/>
            <a:ext cx="1244468" cy="12192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18881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7D73DE9-B2AE-4A99-9B32-DFDCD1D29DC6}"/>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terms/"/>
    <ds:schemaRef ds:uri="http://purl.org/dc/elements/1.1/"/>
    <ds:schemaRef ds:uri="4880E4F8-4B7D-4BDD-91E3-E10D47036ECA"/>
    <ds:schemaRef ds:uri="http://schemas.microsoft.com/office/2006/metadata/properties"/>
    <ds:schemaRef ds:uri="http://schemas.microsoft.com/office/2006/documentManagement/types"/>
    <ds:schemaRef ds:uri="http://schemas.microsoft.com/sharepoint/v3"/>
    <ds:schemaRef ds:uri="4880e4f8-4b7d-4bdd-91e3-e10d47036eca"/>
    <ds:schemaRef ds:uri="9d51eac6-a7d5-47f5-a119-63d146adb134"/>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2622</TotalTime>
  <Words>177</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227</cp:revision>
  <dcterms:created xsi:type="dcterms:W3CDTF">2001-05-03T06:07:08Z</dcterms:created>
  <dcterms:modified xsi:type="dcterms:W3CDTF">2024-04-21T11:25:52Z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