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9" r:id="rId2"/>
    <p:sldId id="270"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581" y="7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CA" altLang="en-US" smtClean="0"/>
          </a:p>
        </p:txBody>
      </p:sp>
      <p:sp>
        <p:nvSpPr>
          <p:cNvPr id="32772" name="Slide Number Placeholder 3"/>
          <p:cNvSpPr>
            <a:spLocks noGrp="1"/>
          </p:cNvSpPr>
          <p:nvPr>
            <p:ph type="sldNum" sz="quarter" idx="5"/>
          </p:nvPr>
        </p:nvSpPr>
        <p:spPr>
          <a:noFill/>
        </p:spPr>
        <p:txBody>
          <a:bodyPr/>
          <a:lstStyle/>
          <a:p>
            <a:fld id="{A1035DA1-8746-464C-AE78-4AEB367F04C4}"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mailto:talib.z.shaqsi@pdo.co.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mailto:talib.z.shaqsi@pdo.co.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66800"/>
            <a:ext cx="4752975" cy="4339650"/>
          </a:xfrm>
          <a:prstGeom prst="rect">
            <a:avLst/>
          </a:prstGeom>
          <a:noFill/>
          <a:ln w="19050">
            <a:noFill/>
            <a:miter lim="800000"/>
            <a:headEnd/>
            <a:tailEnd/>
          </a:ln>
        </p:spPr>
        <p:txBody>
          <a:bodyPr>
            <a:spAutoFit/>
          </a:bodyPr>
          <a:lstStyle/>
          <a:p>
            <a:pPr marL="114300" indent="-114300" algn="just">
              <a:defRPr/>
            </a:pPr>
            <a:r>
              <a:rPr lang="en-GB" sz="1200" b="1" dirty="0">
                <a:solidFill>
                  <a:srgbClr val="333399"/>
                </a:solidFill>
                <a:latin typeface="Tahoma" pitchFamily="34" charset="0"/>
              </a:rPr>
              <a:t>Date: </a:t>
            </a:r>
            <a:r>
              <a:rPr lang="en-GB" sz="1200" b="1" dirty="0" smtClean="0">
                <a:solidFill>
                  <a:srgbClr val="333399"/>
                </a:solidFill>
                <a:latin typeface="Tahoma" pitchFamily="34" charset="0"/>
              </a:rPr>
              <a:t>09-01-2015</a:t>
            </a:r>
            <a:r>
              <a:rPr lang="en-US" sz="1200" b="1" dirty="0" smtClean="0">
                <a:solidFill>
                  <a:srgbClr val="333399"/>
                </a:solidFill>
                <a:latin typeface="Tahoma" pitchFamily="34" charset="0"/>
              </a:rPr>
              <a:t> </a:t>
            </a:r>
          </a:p>
          <a:p>
            <a:pPr marL="114300" indent="-114300" algn="just">
              <a:defRPr/>
            </a:pPr>
            <a:r>
              <a:rPr lang="en-US" sz="1200" b="1" dirty="0" smtClean="0">
                <a:solidFill>
                  <a:srgbClr val="333399"/>
                </a:solidFill>
                <a:latin typeface="Tahoma" pitchFamily="34" charset="0"/>
              </a:rPr>
              <a:t>Injury: Left Knee fracture</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p>
          <a:p>
            <a:pPr marL="114300" indent="-114300" algn="just">
              <a:defRPr/>
            </a:pPr>
            <a:endParaRPr lang="en-US" sz="1600" dirty="0">
              <a:solidFill>
                <a:srgbClr val="FF0000"/>
              </a:solidFill>
              <a:latin typeface="Tahoma" pitchFamily="34" charset="0"/>
            </a:endParaRPr>
          </a:p>
          <a:p>
            <a:pPr marL="342900" indent="-342900" eaLnBrk="1" hangingPunct="1">
              <a:defRPr/>
            </a:pPr>
            <a:r>
              <a:rPr lang="en-CA" sz="1050" dirty="0">
                <a:solidFill>
                  <a:srgbClr val="000000"/>
                </a:solidFill>
                <a:latin typeface="Arial" pitchFamily="34" charset="0"/>
              </a:rPr>
              <a:t>         </a:t>
            </a:r>
            <a:r>
              <a:rPr lang="en-CA" sz="1200" dirty="0">
                <a:solidFill>
                  <a:srgbClr val="000000"/>
                </a:solidFill>
                <a:latin typeface="Tahoma" pitchFamily="34" charset="0"/>
                <a:ea typeface="Tahoma" pitchFamily="34" charset="0"/>
                <a:cs typeface="Tahoma" pitchFamily="34" charset="0"/>
              </a:rPr>
              <a:t>While the injured person (IP) was exiting the rig site bathroom stall, the IP slipped and fell causing him to twist and strike his left knee on the floor of the bathroom.</a:t>
            </a:r>
          </a:p>
          <a:p>
            <a:pPr marL="342900" indent="-342900" eaLnBrk="1" hangingPunct="1">
              <a:defRPr/>
            </a:pPr>
            <a:endParaRPr lang="en-CA" sz="1050" dirty="0">
              <a:solidFill>
                <a:srgbClr val="000000"/>
              </a:solidFill>
              <a:latin typeface="Arial" pitchFamily="34" charset="0"/>
            </a:endParaRPr>
          </a:p>
          <a:p>
            <a:pPr marL="342900" indent="-342900" eaLnBrk="1" hangingPunct="1">
              <a:defRPr/>
            </a:pPr>
            <a:r>
              <a:rPr lang="en-CA" sz="1050" dirty="0">
                <a:solidFill>
                  <a:srgbClr val="000000"/>
                </a:solidFill>
                <a:latin typeface="Arial" pitchFamily="34" charset="0"/>
              </a:rPr>
              <a:t> </a:t>
            </a: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eaLnBrk="1" hangingPunct="1">
              <a:defRPr/>
            </a:pPr>
            <a:endParaRPr lang="en-CA" sz="1050" dirty="0">
              <a:solidFill>
                <a:srgbClr val="FF0000"/>
              </a:solidFill>
              <a:latin typeface="Arial" charset="0"/>
              <a:cs typeface="Tahoma" pitchFamily="34" charset="0"/>
            </a:endParaRPr>
          </a:p>
          <a:p>
            <a:pPr eaLnBrk="1" hangingPunct="1">
              <a:buFont typeface="Arial" pitchFamily="34" charset="0"/>
              <a:buChar char="•"/>
              <a:tabLst>
                <a:tab pos="117475" algn="l"/>
              </a:tabLst>
              <a:defRPr/>
            </a:pPr>
            <a:r>
              <a:rPr lang="en-CA" sz="1200" dirty="0">
                <a:solidFill>
                  <a:srgbClr val="000000"/>
                </a:solidFill>
                <a:latin typeface="Tahoma" pitchFamily="34" charset="0"/>
                <a:ea typeface="Tahoma" pitchFamily="34" charset="0"/>
                <a:cs typeface="Tahoma" pitchFamily="34" charset="0"/>
              </a:rPr>
              <a:t> Make sure toilet facilities located at the rig and at camp sites have </a:t>
            </a:r>
            <a:r>
              <a:rPr lang="en-CA" sz="1200" dirty="0" smtClean="0">
                <a:solidFill>
                  <a:srgbClr val="000000"/>
                </a:solidFill>
                <a:latin typeface="Tahoma" pitchFamily="34" charset="0"/>
                <a:ea typeface="Tahoma" pitchFamily="34" charset="0"/>
                <a:cs typeface="Tahoma" pitchFamily="34" charset="0"/>
              </a:rPr>
              <a:t>	non-slip </a:t>
            </a:r>
            <a:r>
              <a:rPr lang="en-CA" sz="1200" dirty="0">
                <a:solidFill>
                  <a:srgbClr val="000000"/>
                </a:solidFill>
                <a:latin typeface="Tahoma" pitchFamily="34" charset="0"/>
                <a:ea typeface="Tahoma" pitchFamily="34" charset="0"/>
                <a:cs typeface="Tahoma" pitchFamily="34" charset="0"/>
              </a:rPr>
              <a:t>git based coatings applied to prevent slip hazards. </a:t>
            </a:r>
          </a:p>
          <a:p>
            <a:pPr eaLnBrk="1" hangingPunct="1">
              <a:tabLst>
                <a:tab pos="117475" algn="l"/>
              </a:tabLst>
              <a:defRPr/>
            </a:pPr>
            <a:endParaRPr lang="en-CA" sz="1200" dirty="0">
              <a:solidFill>
                <a:srgbClr val="000000"/>
              </a:solidFill>
              <a:latin typeface="Tahoma" pitchFamily="34" charset="0"/>
              <a:ea typeface="Tahoma" pitchFamily="34" charset="0"/>
              <a:cs typeface="Tahoma" pitchFamily="34" charset="0"/>
            </a:endParaRPr>
          </a:p>
          <a:p>
            <a:pPr eaLnBrk="1" hangingPunct="1">
              <a:buFont typeface="Arial" pitchFamily="34" charset="0"/>
              <a:buChar char="•"/>
              <a:tabLst>
                <a:tab pos="117475" algn="l"/>
              </a:tabLst>
              <a:defRPr/>
            </a:pPr>
            <a:r>
              <a:rPr lang="en-CA" sz="1200" dirty="0">
                <a:solidFill>
                  <a:srgbClr val="000000"/>
                </a:solidFill>
                <a:latin typeface="Tahoma" pitchFamily="34" charset="0"/>
                <a:ea typeface="Tahoma" pitchFamily="34" charset="0"/>
                <a:cs typeface="Tahoma" pitchFamily="34" charset="0"/>
              </a:rPr>
              <a:t> Accommodation units supplied as new for PDO Operations should </a:t>
            </a:r>
            <a:r>
              <a:rPr lang="en-CA" sz="1200" dirty="0" smtClean="0">
                <a:solidFill>
                  <a:srgbClr val="000000"/>
                </a:solidFill>
                <a:latin typeface="Tahoma" pitchFamily="34" charset="0"/>
                <a:ea typeface="Tahoma" pitchFamily="34" charset="0"/>
                <a:cs typeface="Tahoma" pitchFamily="34" charset="0"/>
              </a:rPr>
              <a:t>	have </a:t>
            </a:r>
            <a:r>
              <a:rPr lang="en-CA" sz="1200" dirty="0">
                <a:solidFill>
                  <a:srgbClr val="000000"/>
                </a:solidFill>
                <a:latin typeface="Tahoma" pitchFamily="34" charset="0"/>
                <a:ea typeface="Tahoma" pitchFamily="34" charset="0"/>
                <a:cs typeface="Tahoma" pitchFamily="34" charset="0"/>
              </a:rPr>
              <a:t>these coatings as standard. Pre-acceptance inspection </a:t>
            </a:r>
            <a:r>
              <a:rPr lang="en-CA" sz="1200" dirty="0" smtClean="0">
                <a:solidFill>
                  <a:srgbClr val="000000"/>
                </a:solidFill>
                <a:latin typeface="Tahoma" pitchFamily="34" charset="0"/>
                <a:ea typeface="Tahoma" pitchFamily="34" charset="0"/>
                <a:cs typeface="Tahoma" pitchFamily="34" charset="0"/>
              </a:rPr>
              <a:t>	checklist </a:t>
            </a:r>
            <a:r>
              <a:rPr lang="en-CA" sz="1200" dirty="0">
                <a:solidFill>
                  <a:srgbClr val="000000"/>
                </a:solidFill>
                <a:latin typeface="Tahoma" pitchFamily="34" charset="0"/>
                <a:ea typeface="Tahoma" pitchFamily="34" charset="0"/>
                <a:cs typeface="Tahoma" pitchFamily="34" charset="0"/>
              </a:rPr>
              <a:t>should be altered to reflect this requirement.  </a:t>
            </a:r>
          </a:p>
          <a:p>
            <a:pPr eaLnBrk="1" hangingPunct="1">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18435" name="Text Box 5"/>
          <p:cNvSpPr txBox="1">
            <a:spLocks noChangeArrowheads="1"/>
          </p:cNvSpPr>
          <p:nvPr/>
        </p:nvSpPr>
        <p:spPr bwMode="auto">
          <a:xfrm>
            <a:off x="6126163" y="1219200"/>
            <a:ext cx="2306637" cy="461963"/>
          </a:xfrm>
          <a:prstGeom prst="rect">
            <a:avLst/>
          </a:prstGeom>
          <a:noFill/>
          <a:ln w="9525">
            <a:noFill/>
            <a:miter lim="800000"/>
            <a:headEnd/>
            <a:tailEnd/>
          </a:ln>
        </p:spPr>
        <p:txBody>
          <a:bodyPr>
            <a:spAutoFit/>
          </a:bodyPr>
          <a:lstStyle/>
          <a:p>
            <a:pPr algn="ctr">
              <a:spcBef>
                <a:spcPct val="50000"/>
              </a:spcBef>
            </a:pPr>
            <a:r>
              <a:rPr lang="en-AU" altLang="en-US" sz="1200" b="1"/>
              <a:t> Bathroom floor at time of incident</a:t>
            </a:r>
            <a:endParaRPr lang="en-GB" altLang="en-US" sz="1200">
              <a:solidFill>
                <a:srgbClr val="FF0000"/>
              </a:solidFill>
              <a:sym typeface="Webdings" pitchFamily="18" charset="2"/>
            </a:endParaRPr>
          </a:p>
        </p:txBody>
      </p:sp>
      <p:sp>
        <p:nvSpPr>
          <p:cNvPr id="18436" name="TextBox 16"/>
          <p:cNvSpPr txBox="1">
            <a:spLocks noChangeArrowheads="1"/>
          </p:cNvSpPr>
          <p:nvPr/>
        </p:nvSpPr>
        <p:spPr bwMode="auto">
          <a:xfrm>
            <a:off x="304800" y="5410200"/>
            <a:ext cx="5181600" cy="338554"/>
          </a:xfrm>
          <a:prstGeom prst="rect">
            <a:avLst/>
          </a:prstGeom>
          <a:solidFill>
            <a:schemeClr val="accent2"/>
          </a:solidFill>
          <a:ln w="38100">
            <a:solidFill>
              <a:srgbClr val="FFFF00"/>
            </a:solidFill>
            <a:miter lim="800000"/>
            <a:headEnd/>
            <a:tailEnd/>
          </a:ln>
        </p:spPr>
        <p:txBody>
          <a:bodyPr wrap="square">
            <a:spAutoFit/>
          </a:bodyPr>
          <a:lstStyle/>
          <a:p>
            <a:pPr algn="ctr">
              <a:spcBef>
                <a:spcPct val="50000"/>
              </a:spcBef>
            </a:pPr>
            <a:r>
              <a:rPr lang="en-US" altLang="en-US" sz="1600" b="1" dirty="0" smtClean="0">
                <a:solidFill>
                  <a:srgbClr val="FFFF00"/>
                </a:solidFill>
                <a:latin typeface="Tahoma" pitchFamily="34" charset="0"/>
                <a:ea typeface="Tahoma" pitchFamily="34" charset="0"/>
                <a:cs typeface="Tahoma" pitchFamily="34" charset="0"/>
              </a:rPr>
              <a:t>Slippery surfaces – report </a:t>
            </a:r>
            <a:r>
              <a:rPr lang="en-US" altLang="en-US" sz="1600" b="1" dirty="0" smtClean="0">
                <a:solidFill>
                  <a:srgbClr val="FFFF00"/>
                </a:solidFill>
                <a:latin typeface="Tahoma" pitchFamily="34" charset="0"/>
                <a:ea typeface="Tahoma" pitchFamily="34" charset="0"/>
                <a:cs typeface="Tahoma" pitchFamily="34" charset="0"/>
              </a:rPr>
              <a:t>&amp; </a:t>
            </a:r>
            <a:r>
              <a:rPr lang="en-US" altLang="en-US" sz="1600" b="1" dirty="0" smtClean="0">
                <a:solidFill>
                  <a:srgbClr val="FFFF00"/>
                </a:solidFill>
                <a:latin typeface="Tahoma" pitchFamily="34" charset="0"/>
                <a:ea typeface="Tahoma" pitchFamily="34" charset="0"/>
                <a:cs typeface="Tahoma" pitchFamily="34" charset="0"/>
              </a:rPr>
              <a:t>correct them</a:t>
            </a:r>
          </a:p>
        </p:txBody>
      </p:sp>
      <p:sp>
        <p:nvSpPr>
          <p:cNvPr id="18437" name="Slide Number Placeholder 12"/>
          <p:cNvSpPr>
            <a:spLocks noGrp="1"/>
          </p:cNvSpPr>
          <p:nvPr>
            <p:ph type="sldNum" sz="quarter" idx="12"/>
          </p:nvPr>
        </p:nvSpPr>
        <p:spPr>
          <a:xfrm>
            <a:off x="7391400" y="6324600"/>
            <a:ext cx="1905000" cy="457200"/>
          </a:xfrm>
          <a:noFill/>
        </p:spPr>
        <p:txBody>
          <a:bodyPr/>
          <a:lstStyle/>
          <a:p>
            <a:r>
              <a:rPr lang="en-US" altLang="en-US" dirty="0" smtClean="0"/>
              <a:t>1</a:t>
            </a:r>
          </a:p>
        </p:txBody>
      </p:sp>
      <p:pic>
        <p:nvPicPr>
          <p:cNvPr id="18439" name="Picture 17"/>
          <p:cNvPicPr>
            <a:picLocks noChangeAspect="1" noChangeArrowheads="1"/>
          </p:cNvPicPr>
          <p:nvPr/>
        </p:nvPicPr>
        <p:blipFill>
          <a:blip r:embed="rId3" cstate="print"/>
          <a:srcRect/>
          <a:stretch>
            <a:fillRect/>
          </a:stretch>
        </p:blipFill>
        <p:spPr bwMode="auto">
          <a:xfrm>
            <a:off x="6127750" y="1676400"/>
            <a:ext cx="2305050" cy="1724025"/>
          </a:xfrm>
          <a:prstGeom prst="rect">
            <a:avLst/>
          </a:prstGeom>
          <a:noFill/>
          <a:ln w="9525">
            <a:noFill/>
            <a:miter lim="800000"/>
            <a:headEnd/>
            <a:tailEnd/>
          </a:ln>
        </p:spPr>
      </p:pic>
      <p:pic>
        <p:nvPicPr>
          <p:cNvPr id="18440" name="Picture 19"/>
          <p:cNvPicPr>
            <a:picLocks noChangeAspect="1" noChangeArrowheads="1"/>
          </p:cNvPicPr>
          <p:nvPr/>
        </p:nvPicPr>
        <p:blipFill>
          <a:blip r:embed="rId4" cstate="print"/>
          <a:srcRect/>
          <a:stretch>
            <a:fillRect/>
          </a:stretch>
        </p:blipFill>
        <p:spPr bwMode="auto">
          <a:xfrm>
            <a:off x="6127750" y="4033838"/>
            <a:ext cx="2305050" cy="1714500"/>
          </a:xfrm>
          <a:prstGeom prst="rect">
            <a:avLst/>
          </a:prstGeom>
          <a:noFill/>
          <a:ln w="9525">
            <a:noFill/>
            <a:miter lim="800000"/>
            <a:headEnd/>
            <a:tailEnd/>
          </a:ln>
        </p:spPr>
      </p:pic>
      <p:sp>
        <p:nvSpPr>
          <p:cNvPr id="18441" name="TextBox 1"/>
          <p:cNvSpPr txBox="1">
            <a:spLocks noChangeArrowheads="1"/>
          </p:cNvSpPr>
          <p:nvPr/>
        </p:nvSpPr>
        <p:spPr bwMode="auto">
          <a:xfrm>
            <a:off x="5791200" y="3648075"/>
            <a:ext cx="2873375" cy="276225"/>
          </a:xfrm>
          <a:prstGeom prst="rect">
            <a:avLst/>
          </a:prstGeom>
          <a:noFill/>
          <a:ln w="9525">
            <a:noFill/>
            <a:miter lim="800000"/>
            <a:headEnd/>
            <a:tailEnd/>
          </a:ln>
        </p:spPr>
        <p:txBody>
          <a:bodyPr wrap="none">
            <a:spAutoFit/>
          </a:bodyPr>
          <a:lstStyle/>
          <a:p>
            <a:r>
              <a:rPr lang="en-AU" altLang="en-US" sz="1200" b="1"/>
              <a:t>Bathroom After Initial Corrective Action</a:t>
            </a:r>
            <a:endParaRPr lang="en-CA" altLang="en-US" sz="1200"/>
          </a:p>
        </p:txBody>
      </p:sp>
      <p:grpSp>
        <p:nvGrpSpPr>
          <p:cNvPr id="2" name="Group 131"/>
          <p:cNvGrpSpPr>
            <a:grpSpLocks/>
          </p:cNvGrpSpPr>
          <p:nvPr/>
        </p:nvGrpSpPr>
        <p:grpSpPr bwMode="auto">
          <a:xfrm>
            <a:off x="8259763" y="2768600"/>
            <a:ext cx="336550" cy="544513"/>
            <a:chOff x="3504" y="544"/>
            <a:chExt cx="2287" cy="1855"/>
          </a:xfrm>
        </p:grpSpPr>
        <p:sp>
          <p:nvSpPr>
            <p:cNvPr id="1844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844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8443" name="Freeform 132"/>
          <p:cNvSpPr>
            <a:spLocks/>
          </p:cNvSpPr>
          <p:nvPr/>
        </p:nvSpPr>
        <p:spPr bwMode="auto">
          <a:xfrm>
            <a:off x="8191500" y="512286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cxnSp>
        <p:nvCxnSpPr>
          <p:cNvPr id="18444" name="Straight Arrow Connector 2"/>
          <p:cNvCxnSpPr>
            <a:cxnSpLocks noChangeShapeType="1"/>
          </p:cNvCxnSpPr>
          <p:nvPr/>
        </p:nvCxnSpPr>
        <p:spPr bwMode="auto">
          <a:xfrm flipH="1" flipV="1">
            <a:off x="7010400" y="5013325"/>
            <a:ext cx="1252538" cy="338138"/>
          </a:xfrm>
          <a:prstGeom prst="straightConnector1">
            <a:avLst/>
          </a:prstGeom>
          <a:noFill/>
          <a:ln w="38100" algn="ctr">
            <a:solidFill>
              <a:srgbClr val="00B050"/>
            </a:solidFill>
            <a:round/>
            <a:headEnd/>
            <a:tailEnd type="arrow" w="med" len="med"/>
          </a:ln>
        </p:spPr>
      </p:cxnSp>
      <p:sp>
        <p:nvSpPr>
          <p:cNvPr id="15" name="Rectangle 14"/>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17"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8"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cs typeface="Calibri" pitchFamily="34" charset="0"/>
              </a:rPr>
              <a:t>Contact</a:t>
            </a:r>
            <a:r>
              <a:rPr lang="en-US" sz="1000" dirty="0" smtClean="0">
                <a:cs typeface="Calibri" pitchFamily="34" charset="0"/>
                <a:hlinkClick r:id="rId5"/>
              </a:rPr>
              <a:t>:  </a:t>
            </a:r>
            <a:r>
              <a:rPr lang="en-US" sz="1000" dirty="0" smtClean="0">
                <a:solidFill>
                  <a:srgbClr val="0070C0"/>
                </a:solidFill>
                <a:cs typeface="Calibri" pitchFamily="34" charset="0"/>
                <a:hlinkClick r:id="rId5"/>
              </a:rPr>
              <a:t>MSE34</a:t>
            </a:r>
            <a:r>
              <a:rPr lang="en-US" sz="1000" dirty="0" smtClean="0">
                <a:cs typeface="Calibri" pitchFamily="34" charset="0"/>
                <a:hlinkClick r:id="rId5"/>
              </a:rPr>
              <a:t> </a:t>
            </a:r>
            <a:r>
              <a:rPr lang="en-US" sz="1000" dirty="0" smtClean="0">
                <a:cs typeface="Calibri" pitchFamily="34" charset="0"/>
              </a:rPr>
              <a:t>for further information 		Learning No 01                                                            09/01/2015</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231654"/>
          </a:xfrm>
          <a:prstGeom prst="rect">
            <a:avLst/>
          </a:prstGeom>
          <a:noFill/>
          <a:ln w="19050">
            <a:noFill/>
            <a:miter lim="800000"/>
            <a:headEnd/>
            <a:tailEnd/>
          </a:ln>
        </p:spPr>
        <p:txBody>
          <a:bodyPr>
            <a:spAutoFit/>
          </a:bodyPr>
          <a:lstStyle/>
          <a:p>
            <a:pPr marL="114300" indent="-114300" algn="just">
              <a:defRPr/>
            </a:pPr>
            <a:r>
              <a:rPr lang="en-GB" sz="1200" b="1" dirty="0" smtClean="0">
                <a:solidFill>
                  <a:srgbClr val="333399"/>
                </a:solidFill>
                <a:latin typeface="Tahoma" pitchFamily="34" charset="0"/>
              </a:rPr>
              <a:t>Date: 09-01-2015</a:t>
            </a:r>
            <a:r>
              <a:rPr lang="en-US" sz="1200" b="1" dirty="0" smtClean="0">
                <a:solidFill>
                  <a:srgbClr val="333399"/>
                </a:solidFill>
                <a:latin typeface="Tahoma" pitchFamily="34" charset="0"/>
              </a:rPr>
              <a:t> </a:t>
            </a:r>
          </a:p>
          <a:p>
            <a:pPr marL="114300" indent="-114300" algn="just">
              <a:defRPr/>
            </a:pPr>
            <a:r>
              <a:rPr lang="en-US" sz="1200" b="1" dirty="0" smtClean="0">
                <a:solidFill>
                  <a:srgbClr val="333399"/>
                </a:solidFill>
                <a:latin typeface="Tahoma" pitchFamily="34" charset="0"/>
              </a:rPr>
              <a:t>Injury: Left Knee fracture</a:t>
            </a:r>
          </a:p>
          <a:p>
            <a:pPr marL="114300" indent="-114300" algn="just">
              <a:defRPr/>
            </a:pPr>
            <a:endParaRPr lang="en-US" sz="1200" b="1" dirty="0" smtClean="0">
              <a:solidFill>
                <a:srgbClr val="333399"/>
              </a:solidFill>
              <a:latin typeface="Tahoma" pitchFamily="34" charset="0"/>
            </a:endParaRPr>
          </a:p>
          <a:p>
            <a:pPr marL="342900" indent="-342900" eaLnBrk="1" hangingPunct="1">
              <a:defRPr/>
            </a:pPr>
            <a:endParaRPr lang="en-US" sz="600" dirty="0">
              <a:solidFill>
                <a:srgbClr val="000000"/>
              </a:solidFill>
              <a:latin typeface="Arial" charset="0"/>
            </a:endParaRPr>
          </a:p>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are to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119063" indent="-119063" eaLnBrk="1" hangingPunct="1">
              <a:buFontTx/>
              <a:buChar char="•"/>
              <a:defRPr/>
            </a:pPr>
            <a:r>
              <a:rPr lang="en-US" sz="1200" dirty="0">
                <a:solidFill>
                  <a:srgbClr val="000000"/>
                </a:solidFill>
                <a:latin typeface="Tahoma" pitchFamily="34" charset="0"/>
                <a:ea typeface="Tahoma" pitchFamily="34" charset="0"/>
                <a:cs typeface="Tahoma" pitchFamily="34" charset="0"/>
                <a:sym typeface="Wingdings" pitchFamily="2" charset="2"/>
              </a:rPr>
              <a:t>Has all information been accurately communicated to workers involved in HSE activities?</a:t>
            </a:r>
          </a:p>
          <a:p>
            <a:pPr marL="119063" indent="-119063" eaLnBrk="1" hangingPunct="1">
              <a:buFontTx/>
              <a:buChar char="•"/>
              <a:defRPr/>
            </a:pPr>
            <a:endParaRPr lang="en-US" sz="1200" dirty="0">
              <a:solidFill>
                <a:srgbClr val="000000"/>
              </a:solidFill>
              <a:latin typeface="Tahoma" pitchFamily="34" charset="0"/>
              <a:ea typeface="Tahoma" pitchFamily="34" charset="0"/>
              <a:cs typeface="Tahoma" pitchFamily="34" charset="0"/>
              <a:sym typeface="Wingdings" pitchFamily="2" charset="2"/>
            </a:endParaRPr>
          </a:p>
          <a:p>
            <a:pPr marL="119063" indent="-119063" eaLnBrk="1" hangingPunct="1">
              <a:buFontTx/>
              <a:buChar char="•"/>
              <a:defRPr/>
            </a:pPr>
            <a:r>
              <a:rPr lang="en-US" sz="1200" dirty="0">
                <a:solidFill>
                  <a:srgbClr val="000000"/>
                </a:solidFill>
                <a:latin typeface="Tahoma" pitchFamily="34" charset="0"/>
                <a:ea typeface="Tahoma" pitchFamily="34" charset="0"/>
                <a:cs typeface="Tahoma" pitchFamily="34" charset="0"/>
                <a:sym typeface="Wingdings" pitchFamily="2" charset="2"/>
              </a:rPr>
              <a:t>Have appropriate audits and checks </a:t>
            </a:r>
            <a:r>
              <a:rPr lang="en-US" sz="1200">
                <a:solidFill>
                  <a:srgbClr val="000000"/>
                </a:solidFill>
                <a:latin typeface="Tahoma" pitchFamily="34" charset="0"/>
                <a:ea typeface="Tahoma" pitchFamily="34" charset="0"/>
                <a:cs typeface="Tahoma" pitchFamily="34" charset="0"/>
                <a:sym typeface="Wingdings" pitchFamily="2" charset="2"/>
              </a:rPr>
              <a:t>been </a:t>
            </a:r>
            <a:r>
              <a:rPr lang="en-US" sz="1200" smtClean="0">
                <a:solidFill>
                  <a:srgbClr val="000000"/>
                </a:solidFill>
                <a:latin typeface="Tahoma" pitchFamily="34" charset="0"/>
                <a:ea typeface="Tahoma" pitchFamily="34" charset="0"/>
                <a:cs typeface="Tahoma" pitchFamily="34" charset="0"/>
                <a:sym typeface="Wingdings" pitchFamily="2" charset="2"/>
              </a:rPr>
              <a:t>conducted properly </a:t>
            </a:r>
            <a:r>
              <a:rPr lang="en-US" sz="1200" dirty="0">
                <a:solidFill>
                  <a:srgbClr val="000000"/>
                </a:solidFill>
                <a:latin typeface="Tahoma" pitchFamily="34" charset="0"/>
                <a:ea typeface="Tahoma" pitchFamily="34" charset="0"/>
                <a:cs typeface="Tahoma" pitchFamily="34" charset="0"/>
                <a:sym typeface="Wingdings" pitchFamily="2" charset="2"/>
              </a:rPr>
              <a:t>and have hazards identified been rectified in a timely manner? </a:t>
            </a:r>
          </a:p>
          <a:p>
            <a:pPr marL="119063" indent="-119063" eaLnBrk="1" hangingPunct="1">
              <a:buFontTx/>
              <a:buChar char="•"/>
              <a:defRPr/>
            </a:pPr>
            <a:endParaRPr lang="en-US" sz="1200" dirty="0">
              <a:solidFill>
                <a:srgbClr val="000000"/>
              </a:solidFill>
              <a:latin typeface="Tahoma" pitchFamily="34" charset="0"/>
              <a:ea typeface="Tahoma" pitchFamily="34" charset="0"/>
              <a:cs typeface="Tahoma" pitchFamily="34" charset="0"/>
              <a:sym typeface="Wingdings" pitchFamily="2" charset="2"/>
            </a:endParaRPr>
          </a:p>
          <a:p>
            <a:pPr marL="119063" indent="-119063" eaLnBrk="1" hangingPunct="1">
              <a:buFontTx/>
              <a:buChar char="•"/>
              <a:defRPr/>
            </a:pPr>
            <a:r>
              <a:rPr lang="en-US" sz="1200" dirty="0">
                <a:solidFill>
                  <a:srgbClr val="000000"/>
                </a:solidFill>
                <a:latin typeface="Tahoma" pitchFamily="34" charset="0"/>
                <a:ea typeface="Tahoma" pitchFamily="34" charset="0"/>
                <a:cs typeface="Tahoma" pitchFamily="34" charset="0"/>
                <a:sym typeface="Wingdings" pitchFamily="2" charset="2"/>
              </a:rPr>
              <a:t>Are Hazard Hunts being carried out regularly at both rig sites and camps and have hazards identified been rectified in a timely manner? </a:t>
            </a:r>
          </a:p>
        </p:txBody>
      </p:sp>
      <p:sp>
        <p:nvSpPr>
          <p:cNvPr id="19460" name="Slide Number Placeholder 8"/>
          <p:cNvSpPr>
            <a:spLocks noGrp="1"/>
          </p:cNvSpPr>
          <p:nvPr>
            <p:ph type="sldNum" sz="quarter" idx="12"/>
          </p:nvPr>
        </p:nvSpPr>
        <p:spPr>
          <a:xfrm>
            <a:off x="7543800" y="6324600"/>
            <a:ext cx="1905000" cy="457200"/>
          </a:xfrm>
          <a:noFill/>
        </p:spPr>
        <p:txBody>
          <a:bodyPr/>
          <a:lstStyle/>
          <a:p>
            <a:r>
              <a:rPr lang="en-US" altLang="en-US" dirty="0" smtClean="0"/>
              <a:t>2</a:t>
            </a: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MSE34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Learning No </a:t>
            </a:r>
            <a:r>
              <a:rPr lang="en-US" sz="1000" dirty="0" smtClean="0">
                <a:latin typeface="+mn-lt"/>
                <a:cs typeface="Calibri" pitchFamily="34" charset="0"/>
              </a:rPr>
              <a:t>01</a:t>
            </a:r>
            <a:r>
              <a:rPr lang="en-US" sz="1000" b="0" dirty="0" smtClean="0">
                <a:latin typeface="+mn-lt"/>
                <a:cs typeface="Calibri" pitchFamily="34" charset="0"/>
              </a:rPr>
              <a:t>                                                            09/01/2015</a:t>
            </a: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18982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B9FB9401-6CFB-49CB-AC18-511268F7CB94}"/>
</file>

<file path=customXml/itemProps2.xml><?xml version="1.0" encoding="utf-8"?>
<ds:datastoreItem xmlns:ds="http://schemas.openxmlformats.org/officeDocument/2006/customXml" ds:itemID="{4DF218A8-932E-45D2-8730-2AEE7E7D544E}"/>
</file>

<file path=customXml/itemProps3.xml><?xml version="1.0" encoding="utf-8"?>
<ds:datastoreItem xmlns:ds="http://schemas.openxmlformats.org/officeDocument/2006/customXml" ds:itemID="{EBDDE3FD-E983-4C98-A5BC-0B814E81742C}"/>
</file>

<file path=docProps/app.xml><?xml version="1.0" encoding="utf-8"?>
<Properties xmlns="http://schemas.openxmlformats.org/officeDocument/2006/extended-properties" xmlns:vt="http://schemas.openxmlformats.org/officeDocument/2006/docPropsVTypes">
  <Template/>
  <TotalTime>1673</TotalTime>
  <Words>238</Words>
  <Application>Microsoft Office PowerPoint</Application>
  <PresentationFormat>On-screen Show (4:3)</PresentationFormat>
  <Paragraphs>42</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155</cp:revision>
  <dcterms:created xsi:type="dcterms:W3CDTF">2001-05-03T06:07:08Z</dcterms:created>
  <dcterms:modified xsi:type="dcterms:W3CDTF">2015-04-08T10:48:13Z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