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2.xml" ContentType="application/vnd.openxmlformats-officedocument.presentationml.slide+xml"/>
  <Override PartName="/ppt/slides/slide1.xml" ContentType="application/vnd.openxmlformats-officedocument.presentationml.slide+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Masters/slideMaster1.xml" ContentType="application/vnd.openxmlformats-officedocument.presentationml.slideMaster+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
  </p:notesMasterIdLst>
  <p:handoutMasterIdLst>
    <p:handoutMasterId r:id="rId5"/>
  </p:handoutMasterIdLst>
  <p:sldIdLst>
    <p:sldId id="267" r:id="rId2"/>
    <p:sldId id="266" r:id="rId3"/>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DD5FF"/>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10" d="100"/>
          <a:sy n="110" d="100"/>
        </p:scale>
        <p:origin x="-581" y="8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8" d="100"/>
          <a:sy n="88" d="100"/>
        </p:scale>
        <p:origin x="-3870" y="-108"/>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12" Type="http://schemas.openxmlformats.org/officeDocument/2006/relationships/customXml" Target="../customXml/item3.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11" Type="http://schemas.openxmlformats.org/officeDocument/2006/relationships/customXml" Target="../customXml/item2.xml"/><Relationship Id="rId5" Type="http://schemas.openxmlformats.org/officeDocument/2006/relationships/handoutMaster" Target="handoutMasters/handoutMaster1.xml"/><Relationship Id="rId10" Type="http://schemas.openxmlformats.org/officeDocument/2006/relationships/customXml" Target="../customXml/item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9219"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9220"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9221"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42C5A89C-F310-4B09-BFF9-9AE7E9730137}"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8195"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2662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8197"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8198"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8199"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00C7E593-5981-4A10-A638-46ED3433BB8A}"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Rectangle 3"/>
          <p:cNvSpPr/>
          <p:nvPr userDrawn="1"/>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Rectangle 4"/>
          <p:cNvSpPr>
            <a:spLocks noGrp="1" noChangeArrowheads="1"/>
          </p:cNvSpPr>
          <p:nvPr>
            <p:ph type="dt" sz="half" idx="10"/>
          </p:nvPr>
        </p:nvSpPr>
        <p:spPr/>
        <p:txBody>
          <a:bodyPr/>
          <a:lstStyle>
            <a:lvl1pPr>
              <a:defRPr/>
            </a:lvl1pPr>
          </a:lstStyle>
          <a:p>
            <a:pPr>
              <a:defRPr/>
            </a:pPr>
            <a:endParaRPr lang="en-US"/>
          </a:p>
        </p:txBody>
      </p:sp>
      <p:sp>
        <p:nvSpPr>
          <p:cNvPr id="6" name="Rectangle 5"/>
          <p:cNvSpPr>
            <a:spLocks noGrp="1" noChangeArrowheads="1"/>
          </p:cNvSpPr>
          <p:nvPr>
            <p:ph type="ftr" sz="quarter" idx="11"/>
          </p:nvPr>
        </p:nvSpPr>
        <p:spPr/>
        <p:txBody>
          <a:bodyPr/>
          <a:lstStyle>
            <a:lvl1pPr>
              <a:defRPr/>
            </a:lvl1pPr>
          </a:lstStyle>
          <a:p>
            <a:pPr>
              <a:defRPr/>
            </a:pPr>
            <a:endParaRPr lang="en-US"/>
          </a:p>
        </p:txBody>
      </p:sp>
      <p:sp>
        <p:nvSpPr>
          <p:cNvPr id="7" name="Rectangle 6"/>
          <p:cNvSpPr>
            <a:spLocks noGrp="1" noChangeArrowheads="1"/>
          </p:cNvSpPr>
          <p:nvPr>
            <p:ph type="sldNum" sz="quarter" idx="12"/>
          </p:nvPr>
        </p:nvSpPr>
        <p:spPr/>
        <p:txBody>
          <a:bodyPr/>
          <a:lstStyle>
            <a:lvl1pPr algn="ctr">
              <a:defRPr/>
            </a:lvl1pPr>
          </a:lstStyle>
          <a:p>
            <a:pPr>
              <a:defRPr/>
            </a:pPr>
            <a:fld id="{EDDD7CF8-826C-4EAD-9C4E-022CC4725672}"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8077200" cy="685800"/>
          </a:xfrm>
          <a:prstGeom prst="rect">
            <a:avLst/>
          </a:prstGeom>
        </p:spPr>
        <p:txBody>
          <a:bodyPr/>
          <a:lstStyle>
            <a:lvl1pPr>
              <a:defRPr sz="2000"/>
            </a:lvl1pPr>
          </a:lstStyle>
          <a:p>
            <a:r>
              <a:rPr lang="en-US" smtClean="0"/>
              <a:t>Click to edit Master title style</a:t>
            </a:r>
            <a:endParaRPr lang="en-US" dirty="0"/>
          </a:p>
        </p:txBody>
      </p:sp>
      <p:sp>
        <p:nvSpPr>
          <p:cNvPr id="3" name="Rectangle 4"/>
          <p:cNvSpPr>
            <a:spLocks noGrp="1" noChangeArrowheads="1"/>
          </p:cNvSpPr>
          <p:nvPr>
            <p:ph type="dt" sz="half" idx="10"/>
          </p:nvPr>
        </p:nvSpPr>
        <p:spPr/>
        <p:txBody>
          <a:bodyPr/>
          <a:lstStyle>
            <a:lvl1pPr>
              <a:defRPr/>
            </a:lvl1pPr>
          </a:lstStyle>
          <a:p>
            <a:pPr>
              <a:defRPr/>
            </a:pPr>
            <a:endParaRPr lang="en-US"/>
          </a:p>
        </p:txBody>
      </p:sp>
      <p:sp>
        <p:nvSpPr>
          <p:cNvPr id="4" name="Rectangle 5"/>
          <p:cNvSpPr>
            <a:spLocks noGrp="1" noChangeArrowheads="1"/>
          </p:cNvSpPr>
          <p:nvPr>
            <p:ph type="ftr" sz="quarter" idx="11"/>
          </p:nvPr>
        </p:nvSpPr>
        <p:spPr/>
        <p:txBody>
          <a:bodyPr/>
          <a:lstStyle>
            <a:lvl1pPr>
              <a:defRPr/>
            </a:lvl1pPr>
          </a:lstStyle>
          <a:p>
            <a:pPr>
              <a:defRPr/>
            </a:pPr>
            <a:endParaRPr lang="en-US"/>
          </a:p>
        </p:txBody>
      </p:sp>
      <p:sp>
        <p:nvSpPr>
          <p:cNvPr id="5" name="Rectangle 6"/>
          <p:cNvSpPr>
            <a:spLocks noGrp="1" noChangeArrowheads="1"/>
          </p:cNvSpPr>
          <p:nvPr>
            <p:ph type="sldNum" sz="quarter" idx="12"/>
          </p:nvPr>
        </p:nvSpPr>
        <p:spPr/>
        <p:txBody>
          <a:bodyPr/>
          <a:lstStyle>
            <a:lvl1pPr algn="ctr">
              <a:defRPr/>
            </a:lvl1pPr>
          </a:lstStyle>
          <a:p>
            <a:pPr>
              <a:defRPr/>
            </a:pPr>
            <a:fld id="{5ECC799C-25FE-4C08-8A12-B3B3E526506B}"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endParaRPr lang="en-US"/>
          </a:p>
        </p:txBody>
      </p:sp>
      <p:sp>
        <p:nvSpPr>
          <p:cNvPr id="3" name="Rectangle 5"/>
          <p:cNvSpPr>
            <a:spLocks noGrp="1" noChangeArrowheads="1"/>
          </p:cNvSpPr>
          <p:nvPr>
            <p:ph type="ftr" sz="quarter" idx="11"/>
          </p:nvPr>
        </p:nvSpPr>
        <p:spPr/>
        <p:txBody>
          <a:bodyPr/>
          <a:lstStyle>
            <a:lvl1pPr>
              <a:defRPr/>
            </a:lvl1pPr>
          </a:lstStyle>
          <a:p>
            <a:pPr>
              <a:defRPr/>
            </a:pPr>
            <a:endParaRPr lang="en-US"/>
          </a:p>
        </p:txBody>
      </p:sp>
      <p:sp>
        <p:nvSpPr>
          <p:cNvPr id="4" name="Rectangle 6"/>
          <p:cNvSpPr>
            <a:spLocks noGrp="1" noChangeArrowheads="1"/>
          </p:cNvSpPr>
          <p:nvPr>
            <p:ph type="sldNum" sz="quarter" idx="12"/>
          </p:nvPr>
        </p:nvSpPr>
        <p:spPr/>
        <p:txBody>
          <a:bodyPr/>
          <a:lstStyle>
            <a:lvl1pPr algn="ctr">
              <a:defRPr/>
            </a:lvl1pPr>
          </a:lstStyle>
          <a:p>
            <a:pPr>
              <a:defRPr/>
            </a:pPr>
            <a:fld id="{44EB0343-92F4-423D-84C1-8B26F61D2401}"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Table">
    <p:spTree>
      <p:nvGrpSpPr>
        <p:cNvPr id="1" name=""/>
        <p:cNvGrpSpPr/>
        <p:nvPr/>
      </p:nvGrpSpPr>
      <p:grpSpPr>
        <a:xfrm>
          <a:off x="0" y="0"/>
          <a:ext cx="0" cy="0"/>
          <a:chOff x="0" y="0"/>
          <a:chExt cx="0" cy="0"/>
        </a:xfrm>
      </p:grpSpPr>
      <p:sp>
        <p:nvSpPr>
          <p:cNvPr id="3" name="Table Placeholder 2"/>
          <p:cNvSpPr>
            <a:spLocks noGrp="1"/>
          </p:cNvSpPr>
          <p:nvPr>
            <p:ph type="tbl" idx="1"/>
          </p:nvPr>
        </p:nvSpPr>
        <p:spPr>
          <a:xfrm>
            <a:off x="685800" y="1981200"/>
            <a:ext cx="7772400" cy="4114800"/>
          </a:xfrm>
        </p:spPr>
        <p:txBody>
          <a:bodyPr/>
          <a:lstStyle/>
          <a:p>
            <a:pPr lvl="0"/>
            <a:endParaRPr lang="en-US" noProof="0" dirty="0" smtClean="0"/>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endParaRPr lang="en-US"/>
          </a:p>
        </p:txBody>
      </p:sp>
      <p:sp>
        <p:nvSpPr>
          <p:cNvPr id="6" name="Rectangle 6"/>
          <p:cNvSpPr>
            <a:spLocks noGrp="1" noChangeArrowheads="1"/>
          </p:cNvSpPr>
          <p:nvPr>
            <p:ph type="sldNum" sz="quarter" idx="12"/>
          </p:nvPr>
        </p:nvSpPr>
        <p:spPr/>
        <p:txBody>
          <a:bodyPr/>
          <a:lstStyle>
            <a:lvl1pPr algn="ctr">
              <a:defRPr/>
            </a:lvl1pPr>
          </a:lstStyle>
          <a:p>
            <a:pPr>
              <a:defRPr/>
            </a:pPr>
            <a:fld id="{796600C4-9961-444A-8BFF-D87D7E82BF17}"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1030" name="Rectangle 6"/>
          <p:cNvSpPr>
            <a:spLocks noGrp="1" noChangeArrowheads="1"/>
          </p:cNvSpPr>
          <p:nvPr>
            <p:ph type="sldNum" sz="quarter" idx="4"/>
          </p:nvPr>
        </p:nvSpPr>
        <p:spPr bwMode="auto">
          <a:xfrm>
            <a:off x="70104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93B2CDF5-6674-432C-8BEB-FD9BC991DE45}" type="slidenum">
              <a:rPr lang="en-US"/>
              <a:pPr>
                <a:defRPr/>
              </a:pPr>
              <a:t>‹#›</a:t>
            </a:fld>
            <a:endParaRPr lang="en-US"/>
          </a:p>
        </p:txBody>
      </p:sp>
      <p:sp>
        <p:nvSpPr>
          <p:cNvPr id="7" name="TextBox 6"/>
          <p:cNvSpPr txBox="1"/>
          <p:nvPr userDrawn="1"/>
        </p:nvSpPr>
        <p:spPr>
          <a:xfrm>
            <a:off x="762000" y="228600"/>
            <a:ext cx="7467600" cy="400050"/>
          </a:xfrm>
          <a:prstGeom prst="rect">
            <a:avLst/>
          </a:prstGeom>
          <a:noFill/>
        </p:spPr>
        <p:txBody>
          <a:bodyPr>
            <a:spAutoFit/>
          </a:bodyPr>
          <a:lstStyle/>
          <a:p>
            <a:pPr>
              <a:defRPr/>
            </a:pPr>
            <a:r>
              <a:rPr lang="en-US" sz="2000" b="1" i="1" kern="0" dirty="0">
                <a:solidFill>
                  <a:srgbClr val="CCCCFF"/>
                </a:solidFill>
                <a:latin typeface="Arial"/>
                <a:ea typeface="+mj-ea"/>
                <a:cs typeface="Arial"/>
              </a:rPr>
              <a:t>Main contractor name – LTI# - Date of incident</a:t>
            </a:r>
            <a:endParaRPr lang="en-US" dirty="0"/>
          </a:p>
        </p:txBody>
      </p:sp>
      <p:sp>
        <p:nvSpPr>
          <p:cNvPr id="8" name="Rectangle 7"/>
          <p:cNvSpPr/>
          <p:nvPr userDrawn="1"/>
        </p:nvSpPr>
        <p:spPr bwMode="auto">
          <a:xfrm>
            <a:off x="0" y="0"/>
            <a:ext cx="9144000" cy="68580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a:lstStyle/>
          <a:p>
            <a:pPr>
              <a:defRPr/>
            </a:pPr>
            <a:endParaRPr lang="en-US"/>
          </a:p>
        </p:txBody>
      </p:sp>
      <p:pic>
        <p:nvPicPr>
          <p:cNvPr id="1032" name="Content Placeholder 3" descr="PPT option1.jpg"/>
          <p:cNvPicPr>
            <a:picLocks noChangeAspect="1"/>
          </p:cNvPicPr>
          <p:nvPr userDrawn="1"/>
        </p:nvPicPr>
        <p:blipFill>
          <a:blip r:embed="rId6" cstate="print"/>
          <a:srcRect/>
          <a:stretch>
            <a:fillRect/>
          </a:stretch>
        </p:blipFill>
        <p:spPr bwMode="auto">
          <a:xfrm>
            <a:off x="-11113" y="0"/>
            <a:ext cx="9155113" cy="68580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79" r:id="rId1"/>
    <p:sldLayoutId id="2147483780" r:id="rId2"/>
    <p:sldLayoutId id="2147483781" r:id="rId3"/>
    <p:sldLayoutId id="2147483782" r:id="rId4"/>
  </p:sldLayoutIdLst>
  <p:hf hdr="0" ftr="0" dt="0"/>
  <p:txStyles>
    <p:titleStyle>
      <a:lvl1pPr algn="ctr" rtl="0" eaLnBrk="0" fontAlgn="base" hangingPunct="0">
        <a:spcBef>
          <a:spcPct val="0"/>
        </a:spcBef>
        <a:spcAft>
          <a:spcPct val="0"/>
        </a:spcAft>
        <a:defRPr sz="2000" i="1">
          <a:solidFill>
            <a:schemeClr val="hlink"/>
          </a:solidFill>
          <a:latin typeface="+mj-lt"/>
          <a:ea typeface="+mj-ea"/>
          <a:cs typeface="+mj-cs"/>
        </a:defRPr>
      </a:lvl1pPr>
      <a:lvl2pPr algn="ctr" rtl="0" eaLnBrk="0" fontAlgn="base" hangingPunct="0">
        <a:spcBef>
          <a:spcPct val="0"/>
        </a:spcBef>
        <a:spcAft>
          <a:spcPct val="0"/>
        </a:spcAft>
        <a:defRPr sz="2000" i="1">
          <a:solidFill>
            <a:schemeClr val="hlink"/>
          </a:solidFill>
          <a:latin typeface="Arial" charset="0"/>
          <a:cs typeface="Arial" charset="0"/>
        </a:defRPr>
      </a:lvl2pPr>
      <a:lvl3pPr algn="ctr" rtl="0" eaLnBrk="0" fontAlgn="base" hangingPunct="0">
        <a:spcBef>
          <a:spcPct val="0"/>
        </a:spcBef>
        <a:spcAft>
          <a:spcPct val="0"/>
        </a:spcAft>
        <a:defRPr sz="2000" i="1">
          <a:solidFill>
            <a:schemeClr val="hlink"/>
          </a:solidFill>
          <a:latin typeface="Arial" charset="0"/>
          <a:cs typeface="Arial" charset="0"/>
        </a:defRPr>
      </a:lvl3pPr>
      <a:lvl4pPr algn="ctr" rtl="0" eaLnBrk="0" fontAlgn="base" hangingPunct="0">
        <a:spcBef>
          <a:spcPct val="0"/>
        </a:spcBef>
        <a:spcAft>
          <a:spcPct val="0"/>
        </a:spcAft>
        <a:defRPr sz="2000" i="1">
          <a:solidFill>
            <a:schemeClr val="hlink"/>
          </a:solidFill>
          <a:latin typeface="Arial" charset="0"/>
          <a:cs typeface="Arial" charset="0"/>
        </a:defRPr>
      </a:lvl4pPr>
      <a:lvl5pPr algn="ctr" rtl="0" eaLnBrk="0" fontAlgn="base" hangingPunct="0">
        <a:spcBef>
          <a:spcPct val="0"/>
        </a:spcBef>
        <a:spcAft>
          <a:spcPct val="0"/>
        </a:spcAft>
        <a:defRPr sz="2000" i="1">
          <a:solidFill>
            <a:schemeClr val="hlink"/>
          </a:solidFill>
          <a:latin typeface="Arial" charset="0"/>
          <a:cs typeface="Arial" charset="0"/>
        </a:defRPr>
      </a:lvl5pPr>
      <a:lvl6pPr marL="457200" algn="ctr" rtl="0" eaLnBrk="0" fontAlgn="base" hangingPunct="0">
        <a:spcBef>
          <a:spcPct val="0"/>
        </a:spcBef>
        <a:spcAft>
          <a:spcPct val="0"/>
        </a:spcAft>
        <a:defRPr sz="2800">
          <a:solidFill>
            <a:schemeClr val="hlink"/>
          </a:solidFill>
          <a:latin typeface="Arial" charset="0"/>
          <a:cs typeface="Arial" charset="0"/>
        </a:defRPr>
      </a:lvl6pPr>
      <a:lvl7pPr marL="914400" algn="ctr" rtl="0" eaLnBrk="0" fontAlgn="base" hangingPunct="0">
        <a:spcBef>
          <a:spcPct val="0"/>
        </a:spcBef>
        <a:spcAft>
          <a:spcPct val="0"/>
        </a:spcAft>
        <a:defRPr sz="2800">
          <a:solidFill>
            <a:schemeClr val="hlink"/>
          </a:solidFill>
          <a:latin typeface="Arial" charset="0"/>
          <a:cs typeface="Arial" charset="0"/>
        </a:defRPr>
      </a:lvl7pPr>
      <a:lvl8pPr marL="1371600" algn="ctr" rtl="0" eaLnBrk="0" fontAlgn="base" hangingPunct="0">
        <a:spcBef>
          <a:spcPct val="0"/>
        </a:spcBef>
        <a:spcAft>
          <a:spcPct val="0"/>
        </a:spcAft>
        <a:defRPr sz="2800">
          <a:solidFill>
            <a:schemeClr val="hlink"/>
          </a:solidFill>
          <a:latin typeface="Arial" charset="0"/>
          <a:cs typeface="Arial" charset="0"/>
        </a:defRPr>
      </a:lvl8pPr>
      <a:lvl9pPr marL="1828800" algn="ctr" rtl="0" eaLnBrk="0" fontAlgn="base" hangingPunct="0">
        <a:spcBef>
          <a:spcPct val="0"/>
        </a:spcBef>
        <a:spcAft>
          <a:spcPct val="0"/>
        </a:spcAft>
        <a:defRPr sz="2800">
          <a:solidFill>
            <a:schemeClr val="hlink"/>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14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mailto:talib.z.shaqsi@pdo.co.om" TargetMode="Externa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hyperlink" Target="mailto:talib.z.shaqsi@pdo.co.om"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ext Box 2"/>
          <p:cNvSpPr txBox="1">
            <a:spLocks noChangeArrowheads="1"/>
          </p:cNvSpPr>
          <p:nvPr/>
        </p:nvSpPr>
        <p:spPr bwMode="auto">
          <a:xfrm>
            <a:off x="200025" y="838200"/>
            <a:ext cx="5667375" cy="3985706"/>
          </a:xfrm>
          <a:prstGeom prst="rect">
            <a:avLst/>
          </a:prstGeom>
          <a:noFill/>
          <a:ln w="19050">
            <a:noFill/>
            <a:miter lim="800000"/>
            <a:headEnd/>
            <a:tailEnd/>
          </a:ln>
        </p:spPr>
        <p:txBody>
          <a:bodyPr wrap="square">
            <a:spAutoFit/>
          </a:bodyPr>
          <a:lstStyle/>
          <a:p>
            <a:pPr marL="114300" indent="-114300">
              <a:defRPr/>
            </a:pPr>
            <a:r>
              <a:rPr lang="en-GB" sz="1200" b="1" dirty="0">
                <a:solidFill>
                  <a:srgbClr val="000099"/>
                </a:solidFill>
                <a:latin typeface="Tahoma" pitchFamily="34" charset="0"/>
              </a:rPr>
              <a:t>Date : </a:t>
            </a:r>
            <a:r>
              <a:rPr lang="en-GB" sz="1200" b="1" dirty="0" smtClean="0">
                <a:solidFill>
                  <a:srgbClr val="000099"/>
                </a:solidFill>
                <a:latin typeface="Tahoma" pitchFamily="34" charset="0"/>
              </a:rPr>
              <a:t>09/01/2015</a:t>
            </a:r>
          </a:p>
          <a:p>
            <a:pPr marL="114300" indent="-114300">
              <a:defRPr/>
            </a:pPr>
            <a:r>
              <a:rPr lang="en-US" sz="1200" b="1" dirty="0" smtClean="0">
                <a:solidFill>
                  <a:srgbClr val="000099"/>
                </a:solidFill>
                <a:latin typeface="Tahoma" pitchFamily="34" charset="0"/>
              </a:rPr>
              <a:t>Non Accidental Death</a:t>
            </a:r>
            <a:r>
              <a:rPr lang="en-US" sz="1400" b="1" dirty="0">
                <a:solidFill>
                  <a:srgbClr val="000099"/>
                </a:solidFill>
                <a:latin typeface="Tahoma" pitchFamily="34" charset="0"/>
              </a:rPr>
              <a:t>	</a:t>
            </a:r>
          </a:p>
          <a:p>
            <a:pPr marL="114300" indent="-114300">
              <a:defRPr/>
            </a:pPr>
            <a:endParaRPr lang="en-US" sz="1300" b="1" dirty="0">
              <a:solidFill>
                <a:srgbClr val="FF0000"/>
              </a:solidFill>
              <a:latin typeface="Tahoma" pitchFamily="34" charset="0"/>
            </a:endParaRPr>
          </a:p>
          <a:p>
            <a:pPr marL="114300" indent="-114300" algn="just">
              <a:defRPr/>
            </a:pPr>
            <a:r>
              <a:rPr lang="en-US" sz="1600" b="1" dirty="0">
                <a:solidFill>
                  <a:srgbClr val="FF0000"/>
                </a:solidFill>
                <a:latin typeface="Tahoma" pitchFamily="34" charset="0"/>
              </a:rPr>
              <a:t>What happened?</a:t>
            </a:r>
          </a:p>
          <a:p>
            <a:pPr marL="114300" indent="-114300" algn="just">
              <a:defRPr/>
            </a:pPr>
            <a:endParaRPr lang="en-US" sz="1600" dirty="0">
              <a:solidFill>
                <a:srgbClr val="FF0000"/>
              </a:solidFill>
              <a:latin typeface="Tahoma" pitchFamily="34" charset="0"/>
            </a:endParaRPr>
          </a:p>
          <a:p>
            <a:pPr algn="just" eaLnBrk="1" hangingPunct="1">
              <a:defRPr/>
            </a:pPr>
            <a:r>
              <a:rPr lang="en-US" sz="1200" dirty="0" smtClean="0">
                <a:latin typeface="Tahoma" pitchFamily="34" charset="0"/>
                <a:ea typeface="Tahoma" pitchFamily="34" charset="0"/>
                <a:cs typeface="Tahoma" pitchFamily="34" charset="0"/>
              </a:rPr>
              <a:t>Around </a:t>
            </a:r>
            <a:r>
              <a:rPr lang="en-US" sz="1200" dirty="0">
                <a:latin typeface="Tahoma" pitchFamily="34" charset="0"/>
                <a:ea typeface="Tahoma" pitchFamily="34" charset="0"/>
                <a:cs typeface="Tahoma" pitchFamily="34" charset="0"/>
              </a:rPr>
              <a:t>01:00 am, three roommates heard a sound from </a:t>
            </a:r>
            <a:r>
              <a:rPr lang="en-US" sz="1200" dirty="0" smtClean="0">
                <a:latin typeface="Tahoma" pitchFamily="34" charset="0"/>
                <a:ea typeface="Tahoma" pitchFamily="34" charset="0"/>
                <a:cs typeface="Tahoma" pitchFamily="34" charset="0"/>
              </a:rPr>
              <a:t>their colleague, they </a:t>
            </a:r>
            <a:r>
              <a:rPr lang="en-US" sz="1200" dirty="0">
                <a:latin typeface="Tahoma" pitchFamily="34" charset="0"/>
                <a:ea typeface="Tahoma" pitchFamily="34" charset="0"/>
                <a:cs typeface="Tahoma" pitchFamily="34" charset="0"/>
              </a:rPr>
              <a:t>woke up and </a:t>
            </a:r>
            <a:r>
              <a:rPr lang="en-US" sz="1200" dirty="0" smtClean="0">
                <a:latin typeface="Tahoma" pitchFamily="34" charset="0"/>
                <a:ea typeface="Tahoma" pitchFamily="34" charset="0"/>
                <a:cs typeface="Tahoma" pitchFamily="34" charset="0"/>
              </a:rPr>
              <a:t>found him </a:t>
            </a:r>
            <a:r>
              <a:rPr lang="en-US" sz="1200" dirty="0">
                <a:latin typeface="Tahoma" pitchFamily="34" charset="0"/>
                <a:ea typeface="Tahoma" pitchFamily="34" charset="0"/>
                <a:cs typeface="Tahoma" pitchFamily="34" charset="0"/>
              </a:rPr>
              <a:t>shaking </a:t>
            </a:r>
            <a:r>
              <a:rPr lang="en-US" sz="1200" dirty="0" smtClean="0">
                <a:latin typeface="Tahoma" pitchFamily="34" charset="0"/>
                <a:ea typeface="Tahoma" pitchFamily="34" charset="0"/>
                <a:cs typeface="Tahoma" pitchFamily="34" charset="0"/>
              </a:rPr>
              <a:t>with </a:t>
            </a:r>
            <a:r>
              <a:rPr lang="en-US" sz="1200" dirty="0">
                <a:latin typeface="Tahoma" pitchFamily="34" charset="0"/>
                <a:ea typeface="Tahoma" pitchFamily="34" charset="0"/>
                <a:cs typeface="Tahoma" pitchFamily="34" charset="0"/>
              </a:rPr>
              <a:t>his hands </a:t>
            </a:r>
            <a:r>
              <a:rPr lang="en-US" sz="1200" dirty="0" smtClean="0">
                <a:latin typeface="Tahoma" pitchFamily="34" charset="0"/>
                <a:ea typeface="Tahoma" pitchFamily="34" charset="0"/>
                <a:cs typeface="Tahoma" pitchFamily="34" charset="0"/>
              </a:rPr>
              <a:t>gripping his </a:t>
            </a:r>
            <a:r>
              <a:rPr lang="en-US" sz="1200" dirty="0">
                <a:latin typeface="Tahoma" pitchFamily="34" charset="0"/>
                <a:ea typeface="Tahoma" pitchFamily="34" charset="0"/>
                <a:cs typeface="Tahoma" pitchFamily="34" charset="0"/>
              </a:rPr>
              <a:t>chest. </a:t>
            </a:r>
            <a:r>
              <a:rPr lang="en-US" sz="1200" dirty="0" smtClean="0">
                <a:latin typeface="Tahoma" pitchFamily="34" charset="0"/>
                <a:ea typeface="Tahoma" pitchFamily="34" charset="0"/>
                <a:cs typeface="Tahoma" pitchFamily="34" charset="0"/>
              </a:rPr>
              <a:t>They calmed </a:t>
            </a:r>
            <a:r>
              <a:rPr lang="en-US" sz="1200" dirty="0">
                <a:latin typeface="Tahoma" pitchFamily="34" charset="0"/>
                <a:ea typeface="Tahoma" pitchFamily="34" charset="0"/>
                <a:cs typeface="Tahoma" pitchFamily="34" charset="0"/>
              </a:rPr>
              <a:t>him </a:t>
            </a:r>
            <a:r>
              <a:rPr lang="en-US" sz="1200" dirty="0" smtClean="0">
                <a:latin typeface="Tahoma" pitchFamily="34" charset="0"/>
                <a:ea typeface="Tahoma" pitchFamily="34" charset="0"/>
                <a:cs typeface="Tahoma" pitchFamily="34" charset="0"/>
              </a:rPr>
              <a:t>down </a:t>
            </a:r>
            <a:r>
              <a:rPr lang="en-US" sz="1200" dirty="0" smtClean="0">
                <a:latin typeface="Tahoma" pitchFamily="34" charset="0"/>
                <a:ea typeface="Tahoma" pitchFamily="34" charset="0"/>
                <a:cs typeface="Tahoma" pitchFamily="34" charset="0"/>
              </a:rPr>
              <a:t>and </a:t>
            </a:r>
            <a:r>
              <a:rPr lang="en-US" sz="1200" dirty="0" smtClean="0">
                <a:latin typeface="Tahoma" pitchFamily="34" charset="0"/>
                <a:ea typeface="Tahoma" pitchFamily="34" charset="0"/>
                <a:cs typeface="Tahoma" pitchFamily="34" charset="0"/>
              </a:rPr>
              <a:t>after </a:t>
            </a:r>
            <a:r>
              <a:rPr lang="en-US" sz="1200" dirty="0">
                <a:latin typeface="Tahoma" pitchFamily="34" charset="0"/>
                <a:ea typeface="Tahoma" pitchFamily="34" charset="0"/>
                <a:cs typeface="Tahoma" pitchFamily="34" charset="0"/>
              </a:rPr>
              <a:t>a few minutes he stopped shaking and was able to respond verbally. He was asked by his room mates if he needed medical assistance. He refused and informed them that he was fine. </a:t>
            </a:r>
            <a:r>
              <a:rPr lang="en-US" sz="1200" dirty="0" smtClean="0">
                <a:latin typeface="Tahoma" pitchFamily="34" charset="0"/>
                <a:ea typeface="Tahoma" pitchFamily="34" charset="0"/>
                <a:cs typeface="Tahoma" pitchFamily="34" charset="0"/>
              </a:rPr>
              <a:t>At </a:t>
            </a:r>
            <a:r>
              <a:rPr lang="en-US" sz="1200" dirty="0">
                <a:latin typeface="Tahoma" pitchFamily="34" charset="0"/>
                <a:ea typeface="Tahoma" pitchFamily="34" charset="0"/>
                <a:cs typeface="Tahoma" pitchFamily="34" charset="0"/>
              </a:rPr>
              <a:t>around 05:40 am, </a:t>
            </a:r>
            <a:r>
              <a:rPr lang="en-US" sz="1200" dirty="0" smtClean="0">
                <a:latin typeface="Tahoma" pitchFamily="34" charset="0"/>
                <a:ea typeface="Tahoma" pitchFamily="34" charset="0"/>
                <a:cs typeface="Tahoma" pitchFamily="34" charset="0"/>
              </a:rPr>
              <a:t>their colleague was </a:t>
            </a:r>
            <a:r>
              <a:rPr lang="en-US" sz="1200" dirty="0">
                <a:latin typeface="Tahoma" pitchFamily="34" charset="0"/>
                <a:ea typeface="Tahoma" pitchFamily="34" charset="0"/>
                <a:cs typeface="Tahoma" pitchFamily="34" charset="0"/>
              </a:rPr>
              <a:t>found to be unresponsive </a:t>
            </a:r>
            <a:r>
              <a:rPr lang="en-US" sz="1200" dirty="0" smtClean="0">
                <a:latin typeface="Tahoma" pitchFamily="34" charset="0"/>
                <a:ea typeface="Tahoma" pitchFamily="34" charset="0"/>
                <a:cs typeface="Tahoma" pitchFamily="34" charset="0"/>
              </a:rPr>
              <a:t>and found stiff</a:t>
            </a:r>
            <a:r>
              <a:rPr lang="en-US" sz="1200" dirty="0">
                <a:latin typeface="Tahoma" pitchFamily="34" charset="0"/>
                <a:ea typeface="Tahoma" pitchFamily="34" charset="0"/>
                <a:cs typeface="Tahoma" pitchFamily="34" charset="0"/>
              </a:rPr>
              <a:t>, cold, no pulse, pupil fixed and dilated. </a:t>
            </a:r>
            <a:r>
              <a:rPr lang="en-US" sz="1200" dirty="0" smtClean="0">
                <a:latin typeface="Tahoma" pitchFamily="34" charset="0"/>
                <a:ea typeface="Tahoma" pitchFamily="34" charset="0"/>
                <a:cs typeface="Tahoma" pitchFamily="34" charset="0"/>
              </a:rPr>
              <a:t>He </a:t>
            </a:r>
            <a:r>
              <a:rPr lang="en-US" sz="1200" dirty="0">
                <a:latin typeface="Tahoma" pitchFamily="34" charset="0"/>
                <a:ea typeface="Tahoma" pitchFamily="34" charset="0"/>
                <a:cs typeface="Tahoma" pitchFamily="34" charset="0"/>
              </a:rPr>
              <a:t>was pronounced dead.</a:t>
            </a:r>
          </a:p>
          <a:p>
            <a:pPr algn="just" eaLnBrk="1" hangingPunct="1">
              <a:defRPr/>
            </a:pPr>
            <a:endParaRPr lang="en-US" sz="1600" b="1" dirty="0">
              <a:solidFill>
                <a:srgbClr val="333399"/>
              </a:solidFill>
              <a:latin typeface="Tahoma" pitchFamily="34" charset="0"/>
            </a:endParaRPr>
          </a:p>
          <a:p>
            <a:pPr marL="114300" indent="-114300" algn="just">
              <a:defRPr/>
            </a:pPr>
            <a:r>
              <a:rPr lang="en-US" sz="1600" b="1" dirty="0">
                <a:solidFill>
                  <a:srgbClr val="333399"/>
                </a:solidFill>
                <a:latin typeface="Tahoma" pitchFamily="34" charset="0"/>
              </a:rPr>
              <a:t>Your learning from this incident...</a:t>
            </a:r>
          </a:p>
          <a:p>
            <a:pPr marL="114300" indent="-114300" algn="just">
              <a:defRPr/>
            </a:pPr>
            <a:endParaRPr lang="en-US" sz="1600" b="1" dirty="0">
              <a:solidFill>
                <a:srgbClr val="333399"/>
              </a:solidFill>
              <a:latin typeface="Tahoma" pitchFamily="34" charset="0"/>
            </a:endParaRPr>
          </a:p>
          <a:p>
            <a:pPr marL="114300" indent="-114300" algn="just">
              <a:buFont typeface="Arial" pitchFamily="34" charset="0"/>
              <a:buChar char="•"/>
              <a:defRPr/>
            </a:pPr>
            <a:r>
              <a:rPr lang="en-US" sz="1400" dirty="0"/>
              <a:t>  </a:t>
            </a:r>
            <a:r>
              <a:rPr lang="en-US" sz="1200" dirty="0">
                <a:latin typeface="Tahoma" pitchFamily="34" charset="0"/>
                <a:ea typeface="Tahoma" pitchFamily="34" charset="0"/>
                <a:cs typeface="Tahoma" pitchFamily="34" charset="0"/>
              </a:rPr>
              <a:t>Emergency services shall be alerted </a:t>
            </a:r>
            <a:r>
              <a:rPr lang="en-US" sz="1200" dirty="0" smtClean="0">
                <a:latin typeface="Tahoma" pitchFamily="34" charset="0"/>
                <a:ea typeface="Tahoma" pitchFamily="34" charset="0"/>
                <a:cs typeface="Tahoma" pitchFamily="34" charset="0"/>
              </a:rPr>
              <a:t>for </a:t>
            </a:r>
            <a:r>
              <a:rPr lang="en-US" sz="1200" dirty="0">
                <a:latin typeface="Tahoma" pitchFamily="34" charset="0"/>
                <a:ea typeface="Tahoma" pitchFamily="34" charset="0"/>
                <a:cs typeface="Tahoma" pitchFamily="34" charset="0"/>
              </a:rPr>
              <a:t>any abnormal medical situation. </a:t>
            </a:r>
          </a:p>
          <a:p>
            <a:pPr marL="114300" indent="-114300" algn="just">
              <a:buFont typeface="Arial" pitchFamily="34" charset="0"/>
              <a:buChar char="•"/>
              <a:defRPr/>
            </a:pPr>
            <a:r>
              <a:rPr lang="en-US" sz="1200" dirty="0">
                <a:latin typeface="Tahoma" pitchFamily="34" charset="0"/>
                <a:ea typeface="Tahoma" pitchFamily="34" charset="0"/>
                <a:cs typeface="Tahoma" pitchFamily="34" charset="0"/>
              </a:rPr>
              <a:t>  While assisting the victim inform the medical team parallely. </a:t>
            </a:r>
          </a:p>
          <a:p>
            <a:pPr marL="114300" indent="-114300" algn="just">
              <a:buFont typeface="Arial" pitchFamily="34" charset="0"/>
              <a:buChar char="•"/>
              <a:defRPr/>
            </a:pPr>
            <a:r>
              <a:rPr lang="en-US" sz="1200" dirty="0">
                <a:latin typeface="Tahoma" pitchFamily="34" charset="0"/>
                <a:ea typeface="Tahoma" pitchFamily="34" charset="0"/>
                <a:cs typeface="Tahoma" pitchFamily="34" charset="0"/>
              </a:rPr>
              <a:t>  Early medical symptoms </a:t>
            </a:r>
            <a:r>
              <a:rPr lang="en-US" sz="1200" dirty="0" smtClean="0">
                <a:latin typeface="Tahoma" pitchFamily="34" charset="0"/>
                <a:ea typeface="Tahoma" pitchFamily="34" charset="0"/>
                <a:cs typeface="Tahoma" pitchFamily="34" charset="0"/>
              </a:rPr>
              <a:t>must </a:t>
            </a:r>
            <a:r>
              <a:rPr lang="en-US" sz="1200" dirty="0">
                <a:latin typeface="Tahoma" pitchFamily="34" charset="0"/>
                <a:ea typeface="Tahoma" pitchFamily="34" charset="0"/>
                <a:cs typeface="Tahoma" pitchFamily="34" charset="0"/>
              </a:rPr>
              <a:t>not be ignored</a:t>
            </a:r>
            <a:r>
              <a:rPr lang="en-US" sz="1200" dirty="0" smtClean="0">
                <a:latin typeface="Tahoma" pitchFamily="34" charset="0"/>
                <a:ea typeface="Tahoma" pitchFamily="34" charset="0"/>
                <a:cs typeface="Tahoma" pitchFamily="34" charset="0"/>
              </a:rPr>
              <a:t>.</a:t>
            </a:r>
            <a:endParaRPr lang="en-US" sz="1200" dirty="0">
              <a:latin typeface="Tahoma" pitchFamily="34" charset="0"/>
              <a:ea typeface="Tahoma" pitchFamily="34" charset="0"/>
              <a:cs typeface="Tahoma" pitchFamily="34" charset="0"/>
            </a:endParaRPr>
          </a:p>
          <a:p>
            <a:pPr marL="114300" indent="-114300" algn="just">
              <a:buFont typeface="Arial" pitchFamily="34" charset="0"/>
              <a:buChar char="•"/>
              <a:defRPr/>
            </a:pPr>
            <a:r>
              <a:rPr lang="en-US" sz="1200" dirty="0">
                <a:latin typeface="Tahoma" pitchFamily="34" charset="0"/>
                <a:ea typeface="Tahoma" pitchFamily="34" charset="0"/>
                <a:cs typeface="Tahoma" pitchFamily="34" charset="0"/>
              </a:rPr>
              <a:t>  </a:t>
            </a:r>
            <a:r>
              <a:rPr lang="en-US" sz="1200" dirty="0" smtClean="0">
                <a:latin typeface="Tahoma" pitchFamily="34" charset="0"/>
                <a:ea typeface="Tahoma" pitchFamily="34" charset="0"/>
                <a:cs typeface="Tahoma" pitchFamily="34" charset="0"/>
              </a:rPr>
              <a:t>Employees </a:t>
            </a:r>
            <a:r>
              <a:rPr lang="en-US" sz="1200" dirty="0">
                <a:latin typeface="Tahoma" pitchFamily="34" charset="0"/>
                <a:ea typeface="Tahoma" pitchFamily="34" charset="0"/>
                <a:cs typeface="Tahoma" pitchFamily="34" charset="0"/>
              </a:rPr>
              <a:t>shall be </a:t>
            </a:r>
            <a:r>
              <a:rPr lang="en-US" sz="1200" dirty="0" smtClean="0">
                <a:latin typeface="Tahoma" pitchFamily="34" charset="0"/>
                <a:ea typeface="Tahoma" pitchFamily="34" charset="0"/>
                <a:cs typeface="Tahoma" pitchFamily="34" charset="0"/>
              </a:rPr>
              <a:t>encouraged </a:t>
            </a:r>
            <a:r>
              <a:rPr lang="en-US" sz="1200" dirty="0">
                <a:latin typeface="Tahoma" pitchFamily="34" charset="0"/>
                <a:ea typeface="Tahoma" pitchFamily="34" charset="0"/>
                <a:cs typeface="Tahoma" pitchFamily="34" charset="0"/>
              </a:rPr>
              <a:t>to go on annual leave in time. </a:t>
            </a:r>
          </a:p>
        </p:txBody>
      </p:sp>
      <p:sp>
        <p:nvSpPr>
          <p:cNvPr id="37892" name="TextBox 5"/>
          <p:cNvSpPr txBox="1">
            <a:spLocks noChangeArrowheads="1"/>
          </p:cNvSpPr>
          <p:nvPr/>
        </p:nvSpPr>
        <p:spPr bwMode="auto">
          <a:xfrm>
            <a:off x="107950" y="3989388"/>
            <a:ext cx="184150" cy="307975"/>
          </a:xfrm>
          <a:prstGeom prst="rect">
            <a:avLst/>
          </a:prstGeom>
          <a:noFill/>
          <a:ln w="9525">
            <a:noFill/>
            <a:miter lim="800000"/>
            <a:headEnd/>
            <a:tailEnd/>
          </a:ln>
        </p:spPr>
        <p:txBody>
          <a:bodyPr wrap="none">
            <a:spAutoFit/>
          </a:bodyPr>
          <a:lstStyle/>
          <a:p>
            <a:pPr>
              <a:buSzPct val="130000"/>
            </a:pPr>
            <a:endParaRPr lang="en-US" sz="1400">
              <a:cs typeface="Arial" charset="0"/>
            </a:endParaRPr>
          </a:p>
        </p:txBody>
      </p:sp>
      <p:sp>
        <p:nvSpPr>
          <p:cNvPr id="5" name="Rectangle 4"/>
          <p:cNvSpPr>
            <a:spLocks noChangeArrowheads="1"/>
          </p:cNvSpPr>
          <p:nvPr/>
        </p:nvSpPr>
        <p:spPr bwMode="auto">
          <a:xfrm>
            <a:off x="0" y="533400"/>
            <a:ext cx="9144000" cy="254000"/>
          </a:xfrm>
          <a:prstGeom prst="rect">
            <a:avLst/>
          </a:prstGeom>
          <a:solidFill>
            <a:schemeClr val="bg1">
              <a:lumMod val="85000"/>
            </a:schemeClr>
          </a:solidFill>
          <a:ln w="9525">
            <a:solidFill>
              <a:schemeClr val="tx1"/>
            </a:solidFill>
            <a:miter lim="800000"/>
            <a:headEnd/>
            <a:tailEnd/>
          </a:ln>
        </p:spPr>
        <p:txBody>
          <a:bodyPr>
            <a:spAutoFit/>
          </a:bodyPr>
          <a:ls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lgn="ctr" eaLnBrk="0" fontAlgn="auto" hangingPunct="0">
              <a:spcBef>
                <a:spcPts val="0"/>
              </a:spcBef>
              <a:spcAft>
                <a:spcPts val="0"/>
              </a:spcAft>
              <a:defRPr/>
            </a:pPr>
            <a:r>
              <a:rPr lang="en-US" sz="1050" b="1" dirty="0">
                <a:solidFill>
                  <a:schemeClr val="tx2">
                    <a:lumMod val="75000"/>
                  </a:schemeClr>
                </a:solidFill>
                <a:cs typeface="Calibri" pitchFamily="34" charset="0"/>
              </a:rPr>
              <a:t>Use this Alert: Discuss in Tool Box Talks and HSE Meetings </a:t>
            </a:r>
            <a:r>
              <a:rPr lang="en-US" sz="1050" b="1" dirty="0">
                <a:solidFill>
                  <a:schemeClr val="tx2">
                    <a:lumMod val="75000"/>
                  </a:schemeClr>
                </a:solidFill>
                <a:cs typeface="Calibri" pitchFamily="34" charset="0"/>
                <a:sym typeface="Wingdings" pitchFamily="2" charset="2"/>
              </a:rPr>
              <a:t> Distribute to contractors  Post on HSE Notice Boards  Include in site HSE Induction</a:t>
            </a:r>
            <a:endParaRPr lang="en-US" sz="1050" b="1" dirty="0">
              <a:solidFill>
                <a:schemeClr val="tx2">
                  <a:lumMod val="75000"/>
                </a:schemeClr>
              </a:solidFill>
              <a:cs typeface="Calibri" pitchFamily="34" charset="0"/>
            </a:endParaRPr>
          </a:p>
        </p:txBody>
      </p:sp>
      <p:sp>
        <p:nvSpPr>
          <p:cNvPr id="6" name="TextBox 1"/>
          <p:cNvSpPr txBox="1">
            <a:spLocks noChangeArrowheads="1"/>
          </p:cNvSpPr>
          <p:nvPr/>
        </p:nvSpPr>
        <p:spPr bwMode="auto">
          <a:xfrm>
            <a:off x="0" y="-51375"/>
            <a:ext cx="9144000" cy="584775"/>
          </a:xfrm>
          <a:prstGeom prst="rect">
            <a:avLst/>
          </a:prstGeom>
          <a:noFill/>
          <a:ln>
            <a:noFill/>
          </a:ln>
          <a:extLst/>
        </p:spPr>
        <p:txBody>
          <a:bodyPr wrap="square" anchor="ctr">
            <a:spAutoFit/>
          </a:bodyPr>
          <a:lstStyle>
            <a:lvl1pPr>
              <a:defRPr sz="2400">
                <a:solidFill>
                  <a:schemeClr val="tx1"/>
                </a:solidFill>
                <a:latin typeface="Times New Roman" pitchFamily="18" charset="0"/>
                <a:cs typeface="Arial" charset="0"/>
              </a:defRPr>
            </a:lvl1pPr>
            <a:lvl2pPr marL="742950" indent="-285750">
              <a:defRPr sz="2400">
                <a:solidFill>
                  <a:schemeClr val="tx1"/>
                </a:solidFill>
                <a:latin typeface="Times New Roman" pitchFamily="18" charset="0"/>
                <a:cs typeface="Arial" charset="0"/>
              </a:defRPr>
            </a:lvl2pPr>
            <a:lvl3pPr marL="1143000" indent="-228600">
              <a:defRPr sz="2400">
                <a:solidFill>
                  <a:schemeClr val="tx1"/>
                </a:solidFill>
                <a:latin typeface="Times New Roman" pitchFamily="18" charset="0"/>
                <a:cs typeface="Arial" charset="0"/>
              </a:defRPr>
            </a:lvl3pPr>
            <a:lvl4pPr marL="1600200" indent="-228600">
              <a:defRPr sz="2400">
                <a:solidFill>
                  <a:schemeClr val="tx1"/>
                </a:solidFill>
                <a:latin typeface="Times New Roman" pitchFamily="18" charset="0"/>
                <a:cs typeface="Arial" charset="0"/>
              </a:defRPr>
            </a:lvl4pPr>
            <a:lvl5pPr marL="2057400" indent="-228600">
              <a:defRPr sz="2400">
                <a:solidFill>
                  <a:schemeClr val="tx1"/>
                </a:solidFill>
                <a:latin typeface="Times New Roman" pitchFamily="18" charset="0"/>
                <a:cs typeface="Arial" charset="0"/>
              </a:defRPr>
            </a:lvl5pPr>
            <a:lvl6pPr marL="2514600" indent="-228600" eaLnBrk="0" fontAlgn="base" hangingPunct="0">
              <a:spcBef>
                <a:spcPct val="0"/>
              </a:spcBef>
              <a:spcAft>
                <a:spcPct val="0"/>
              </a:spcAft>
              <a:defRPr sz="2400">
                <a:solidFill>
                  <a:schemeClr val="tx1"/>
                </a:solidFill>
                <a:latin typeface="Times New Roman" pitchFamily="18" charset="0"/>
                <a:cs typeface="Arial" charset="0"/>
              </a:defRPr>
            </a:lvl6pPr>
            <a:lvl7pPr marL="2971800" indent="-228600" eaLnBrk="0" fontAlgn="base" hangingPunct="0">
              <a:spcBef>
                <a:spcPct val="0"/>
              </a:spcBef>
              <a:spcAft>
                <a:spcPct val="0"/>
              </a:spcAft>
              <a:defRPr sz="2400">
                <a:solidFill>
                  <a:schemeClr val="tx1"/>
                </a:solidFill>
                <a:latin typeface="Times New Roman" pitchFamily="18" charset="0"/>
                <a:cs typeface="Arial" charset="0"/>
              </a:defRPr>
            </a:lvl7pPr>
            <a:lvl8pPr marL="3429000" indent="-228600" eaLnBrk="0" fontAlgn="base" hangingPunct="0">
              <a:spcBef>
                <a:spcPct val="0"/>
              </a:spcBef>
              <a:spcAft>
                <a:spcPct val="0"/>
              </a:spcAft>
              <a:defRPr sz="2400">
                <a:solidFill>
                  <a:schemeClr val="tx1"/>
                </a:solidFill>
                <a:latin typeface="Times New Roman" pitchFamily="18" charset="0"/>
                <a:cs typeface="Arial" charset="0"/>
              </a:defRPr>
            </a:lvl8pPr>
            <a:lvl9pPr marL="3886200" indent="-228600" eaLnBrk="0" fontAlgn="base" hangingPunct="0">
              <a:spcBef>
                <a:spcPct val="0"/>
              </a:spcBef>
              <a:spcAft>
                <a:spcPct val="0"/>
              </a:spcAft>
              <a:defRPr sz="2400">
                <a:solidFill>
                  <a:schemeClr val="tx1"/>
                </a:solidFill>
                <a:latin typeface="Times New Roman" pitchFamily="18" charset="0"/>
                <a:cs typeface="Arial" charset="0"/>
              </a:defRPr>
            </a:lvl9pPr>
          </a:lstStyle>
          <a:p>
            <a:pPr algn="ctr"/>
            <a:r>
              <a:rPr lang="en-GB" sz="3200" b="1" dirty="0" smtClean="0">
                <a:solidFill>
                  <a:srgbClr val="0000FF"/>
                </a:solidFill>
              </a:rPr>
              <a:t>PDO Safety Advice</a:t>
            </a:r>
          </a:p>
        </p:txBody>
      </p:sp>
      <p:sp>
        <p:nvSpPr>
          <p:cNvPr id="7" name="Title 1"/>
          <p:cNvSpPr txBox="1">
            <a:spLocks/>
          </p:cNvSpPr>
          <p:nvPr/>
        </p:nvSpPr>
        <p:spPr>
          <a:xfrm>
            <a:off x="0" y="6705600"/>
            <a:ext cx="9144000" cy="152400"/>
          </a:xfrm>
          <a:prstGeom prst="rect">
            <a:avLst/>
          </a:prstGeom>
          <a:solidFill>
            <a:srgbClr val="FFFF00"/>
          </a:solidFill>
          <a:ln>
            <a:solidFill>
              <a:schemeClr val="tx1"/>
            </a:solidFill>
          </a:ln>
        </p:spPr>
        <p:txBody>
          <a:bodyPr anchor="ctr"/>
          <a:ls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lgn="ctr" fontAlgn="auto">
              <a:spcBef>
                <a:spcPts val="0"/>
              </a:spcBef>
              <a:spcAft>
                <a:spcPts val="0"/>
              </a:spcAft>
              <a:defRPr/>
            </a:pPr>
            <a:r>
              <a:rPr lang="en-US" sz="1000" dirty="0" smtClean="0">
                <a:cs typeface="Calibri" pitchFamily="34" charset="0"/>
              </a:rPr>
              <a:t>Contact</a:t>
            </a:r>
            <a:r>
              <a:rPr lang="en-US" sz="1000" dirty="0" smtClean="0">
                <a:cs typeface="Calibri" pitchFamily="34" charset="0"/>
                <a:hlinkClick r:id="rId2"/>
              </a:rPr>
              <a:t>:  </a:t>
            </a:r>
            <a:r>
              <a:rPr lang="en-US" sz="1000" dirty="0" smtClean="0">
                <a:solidFill>
                  <a:srgbClr val="0070C0"/>
                </a:solidFill>
                <a:cs typeface="Calibri" pitchFamily="34" charset="0"/>
                <a:hlinkClick r:id="rId2"/>
              </a:rPr>
              <a:t>MSE34</a:t>
            </a:r>
            <a:r>
              <a:rPr lang="en-US" sz="1000" dirty="0" smtClean="0">
                <a:cs typeface="Calibri" pitchFamily="34" charset="0"/>
                <a:hlinkClick r:id="rId2"/>
              </a:rPr>
              <a:t> </a:t>
            </a:r>
            <a:r>
              <a:rPr lang="en-US" sz="1000" dirty="0" smtClean="0">
                <a:cs typeface="Calibri" pitchFamily="34" charset="0"/>
              </a:rPr>
              <a:t>for further information 		Learning No 02                                                            01/01/2015</a:t>
            </a:r>
            <a:endParaRPr lang="en-US" sz="1000" b="0" dirty="0" smtClean="0">
              <a:latin typeface="+mn-lt"/>
              <a:cs typeface="Calibri" pitchFamily="34" charset="0"/>
            </a:endParaRPr>
          </a:p>
        </p:txBody>
      </p:sp>
      <p:pic>
        <p:nvPicPr>
          <p:cNvPr id="1026" name="Picture 2" descr="نتيجة بحث الصور عن ‪heart attack‬‏"/>
          <p:cNvPicPr>
            <a:picLocks noChangeAspect="1" noChangeArrowheads="1"/>
          </p:cNvPicPr>
          <p:nvPr/>
        </p:nvPicPr>
        <p:blipFill>
          <a:blip r:embed="rId3" cstate="print"/>
          <a:srcRect/>
          <a:stretch>
            <a:fillRect/>
          </a:stretch>
        </p:blipFill>
        <p:spPr bwMode="auto">
          <a:xfrm>
            <a:off x="6324600" y="2362200"/>
            <a:ext cx="2619375" cy="1743076"/>
          </a:xfrm>
          <a:prstGeom prst="rect">
            <a:avLst/>
          </a:prstGeom>
          <a:noFill/>
        </p:spPr>
      </p:pic>
      <p:sp>
        <p:nvSpPr>
          <p:cNvPr id="9" name="TextBox 16"/>
          <p:cNvSpPr txBox="1">
            <a:spLocks noChangeArrowheads="1"/>
          </p:cNvSpPr>
          <p:nvPr/>
        </p:nvSpPr>
        <p:spPr bwMode="auto">
          <a:xfrm>
            <a:off x="304800" y="5410200"/>
            <a:ext cx="5181600" cy="584775"/>
          </a:xfrm>
          <a:prstGeom prst="rect">
            <a:avLst/>
          </a:prstGeom>
          <a:solidFill>
            <a:schemeClr val="accent2"/>
          </a:solidFill>
          <a:ln w="38100">
            <a:solidFill>
              <a:srgbClr val="FFFF00"/>
            </a:solidFill>
            <a:miter lim="800000"/>
            <a:headEnd/>
            <a:tailEnd/>
          </a:ln>
        </p:spPr>
        <p:txBody>
          <a:bodyPr wrap="square">
            <a:spAutoFit/>
          </a:bodyPr>
          <a:lstStyle/>
          <a:p>
            <a:pPr algn="ctr">
              <a:spcBef>
                <a:spcPct val="50000"/>
              </a:spcBef>
            </a:pPr>
            <a:r>
              <a:rPr lang="en-US" altLang="en-US" sz="1600" b="1" dirty="0" smtClean="0">
                <a:solidFill>
                  <a:srgbClr val="FFFF00"/>
                </a:solidFill>
                <a:latin typeface="Tahoma" pitchFamily="34" charset="0"/>
                <a:ea typeface="Tahoma" pitchFamily="34" charset="0"/>
                <a:cs typeface="Tahoma" pitchFamily="34" charset="0"/>
              </a:rPr>
              <a:t>Alert medic team for any abnormal medical situation</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5ECC799C-25FE-4C08-8A12-B3B3E526506B}" type="slidenum">
              <a:rPr lang="en-US" smtClean="0"/>
              <a:pPr>
                <a:defRPr/>
              </a:pPr>
              <a:t>2</a:t>
            </a:fld>
            <a:endParaRPr lang="en-US"/>
          </a:p>
        </p:txBody>
      </p:sp>
      <p:sp>
        <p:nvSpPr>
          <p:cNvPr id="6" name="Text Box 12"/>
          <p:cNvSpPr txBox="1">
            <a:spLocks noChangeArrowheads="1"/>
          </p:cNvSpPr>
          <p:nvPr/>
        </p:nvSpPr>
        <p:spPr bwMode="auto">
          <a:xfrm>
            <a:off x="0" y="0"/>
            <a:ext cx="9144000" cy="584775"/>
          </a:xfrm>
          <a:prstGeom prst="rect">
            <a:avLst/>
          </a:prstGeom>
          <a:noFill/>
          <a:ln w="9525">
            <a:noFill/>
            <a:miter lim="800000"/>
            <a:headEnd/>
            <a:tailEnd/>
          </a:ln>
        </p:spPr>
        <p:txBody>
          <a:bodyPr wrap="square">
            <a:spAutoFit/>
          </a:bodyPr>
          <a:lstStyle/>
          <a:p>
            <a:pPr algn="ctr">
              <a:defRPr/>
            </a:pPr>
            <a:r>
              <a:rPr lang="en-GB" sz="3200" b="1" dirty="0" smtClean="0">
                <a:solidFill>
                  <a:srgbClr val="0000FF"/>
                </a:solidFill>
              </a:rPr>
              <a:t>Management learning's</a:t>
            </a:r>
            <a:endParaRPr lang="en-GB" sz="3200" dirty="0"/>
          </a:p>
        </p:txBody>
      </p:sp>
      <p:sp>
        <p:nvSpPr>
          <p:cNvPr id="7" name="TextBox 6"/>
          <p:cNvSpPr txBox="1"/>
          <p:nvPr/>
        </p:nvSpPr>
        <p:spPr>
          <a:xfrm>
            <a:off x="0" y="914400"/>
            <a:ext cx="9144000" cy="1969770"/>
          </a:xfrm>
          <a:prstGeom prst="rect">
            <a:avLst/>
          </a:prstGeom>
          <a:noFill/>
        </p:spPr>
        <p:txBody>
          <a:bodyPr wrap="square" rtlCol="0">
            <a:spAutoFit/>
          </a:bodyPr>
          <a:lstStyle/>
          <a:p>
            <a:pPr marL="114300" indent="-114300" algn="just" fontAlgn="auto">
              <a:spcBef>
                <a:spcPts val="0"/>
              </a:spcBef>
              <a:spcAft>
                <a:spcPts val="0"/>
              </a:spcAft>
              <a:defRPr/>
            </a:pPr>
            <a:r>
              <a:rPr lang="en-GB" sz="1200" b="1" dirty="0" smtClean="0">
                <a:solidFill>
                  <a:srgbClr val="333399"/>
                </a:solidFill>
                <a:latin typeface="Tahoma" pitchFamily="34" charset="0"/>
              </a:rPr>
              <a:t>Date:</a:t>
            </a:r>
            <a:r>
              <a:rPr lang="en-US" sz="1200" b="1" dirty="0" smtClean="0">
                <a:solidFill>
                  <a:srgbClr val="333399"/>
                </a:solidFill>
                <a:latin typeface="Tahoma" pitchFamily="34" charset="0"/>
              </a:rPr>
              <a:t> 01/01/2014 </a:t>
            </a:r>
          </a:p>
          <a:p>
            <a:pPr marL="114300" indent="-114300">
              <a:defRPr/>
            </a:pPr>
            <a:r>
              <a:rPr lang="en-US" sz="1200" b="1" dirty="0" smtClean="0">
                <a:solidFill>
                  <a:srgbClr val="000099"/>
                </a:solidFill>
                <a:latin typeface="Tahoma" pitchFamily="34" charset="0"/>
              </a:rPr>
              <a:t>Non Accidental Death</a:t>
            </a:r>
            <a:r>
              <a:rPr lang="en-US" sz="1400" b="1" dirty="0" smtClean="0">
                <a:solidFill>
                  <a:srgbClr val="000099"/>
                </a:solidFill>
                <a:latin typeface="Tahoma" pitchFamily="34" charset="0"/>
              </a:rPr>
              <a:t>	</a:t>
            </a:r>
          </a:p>
          <a:p>
            <a:pPr marL="114300" indent="-114300" algn="just" fontAlgn="auto">
              <a:spcBef>
                <a:spcPts val="0"/>
              </a:spcBef>
              <a:spcAft>
                <a:spcPts val="0"/>
              </a:spcAft>
              <a:defRPr/>
            </a:pPr>
            <a:endParaRPr lang="en-US" sz="1200" b="1" dirty="0" smtClean="0">
              <a:solidFill>
                <a:srgbClr val="333399"/>
              </a:solidFill>
              <a:latin typeface="Tahoma" pitchFamily="34" charset="0"/>
            </a:endParaRPr>
          </a:p>
          <a:p>
            <a:pPr eaLnBrk="1" hangingPunct="1"/>
            <a:r>
              <a:rPr lang="en-US" sz="1600" b="1" dirty="0" smtClean="0">
                <a:solidFill>
                  <a:srgbClr val="FF0000"/>
                </a:solidFill>
              </a:rPr>
              <a:t>As a learning from this incident and ensure continual improvement all contract</a:t>
            </a:r>
          </a:p>
          <a:p>
            <a:pPr eaLnBrk="1" hangingPunct="1"/>
            <a:r>
              <a:rPr lang="en-US" sz="1600" b="1" dirty="0" smtClean="0">
                <a:solidFill>
                  <a:srgbClr val="FF0000"/>
                </a:solidFill>
              </a:rPr>
              <a:t>managers are to review their HSE HEMP against the questions asked below:-</a:t>
            </a:r>
          </a:p>
          <a:p>
            <a:pPr eaLnBrk="1" hangingPunct="1"/>
            <a:endParaRPr lang="en-US" sz="1600" b="1" dirty="0" smtClean="0">
              <a:solidFill>
                <a:srgbClr val="FF0000"/>
              </a:solidFill>
            </a:endParaRPr>
          </a:p>
          <a:p>
            <a:pPr marL="342900" indent="-342900" eaLnBrk="1" hangingPunct="1">
              <a:buFont typeface="+mj-lt"/>
              <a:buAutoNum type="arabicPeriod"/>
            </a:pPr>
            <a:r>
              <a:rPr lang="en-US" sz="1200" dirty="0" smtClean="0">
                <a:latin typeface="Tahoma" pitchFamily="34" charset="0"/>
                <a:ea typeface="Tahoma" pitchFamily="34" charset="0"/>
                <a:cs typeface="Tahoma" pitchFamily="34" charset="0"/>
              </a:rPr>
              <a:t>Do all your staff attend their routine medical check?</a:t>
            </a:r>
          </a:p>
          <a:p>
            <a:pPr marL="342900" indent="-342900" eaLnBrk="1" hangingPunct="1">
              <a:buFont typeface="+mj-lt"/>
              <a:buAutoNum type="arabicPeriod"/>
            </a:pPr>
            <a:r>
              <a:rPr lang="en-US" sz="1200" dirty="0" smtClean="0">
                <a:latin typeface="Tahoma" pitchFamily="34" charset="0"/>
                <a:ea typeface="Tahoma" pitchFamily="34" charset="0"/>
                <a:cs typeface="Tahoma" pitchFamily="34" charset="0"/>
              </a:rPr>
              <a:t>Do your staff know the process for reporting medical issues?</a:t>
            </a:r>
          </a:p>
          <a:p>
            <a:pPr marL="342900" indent="-342900" eaLnBrk="1" hangingPunct="1">
              <a:buFont typeface="+mj-lt"/>
              <a:buAutoNum type="arabicPeriod"/>
            </a:pPr>
            <a:r>
              <a:rPr lang="en-US" sz="1200" dirty="0" smtClean="0">
                <a:latin typeface="Tahoma" pitchFamily="34" charset="0"/>
                <a:ea typeface="Tahoma" pitchFamily="34" charset="0"/>
                <a:cs typeface="Tahoma" pitchFamily="34" charset="0"/>
              </a:rPr>
              <a:t>Do your staff go for the annual leave every year? </a:t>
            </a:r>
          </a:p>
        </p:txBody>
      </p:sp>
      <p:sp>
        <p:nvSpPr>
          <p:cNvPr id="8" name="Rectangle 7"/>
          <p:cNvSpPr>
            <a:spLocks noChangeArrowheads="1"/>
          </p:cNvSpPr>
          <p:nvPr/>
        </p:nvSpPr>
        <p:spPr bwMode="auto">
          <a:xfrm>
            <a:off x="0" y="533400"/>
            <a:ext cx="9144000" cy="254000"/>
          </a:xfrm>
          <a:prstGeom prst="rect">
            <a:avLst/>
          </a:prstGeom>
          <a:solidFill>
            <a:schemeClr val="bg1">
              <a:lumMod val="85000"/>
            </a:schemeClr>
          </a:solidFill>
          <a:ln w="9525">
            <a:solidFill>
              <a:schemeClr val="tx1"/>
            </a:solidFill>
            <a:miter lim="800000"/>
            <a:headEnd/>
            <a:tailEnd/>
          </a:ln>
        </p:spPr>
        <p:txBody>
          <a:bodyPr wrap="square">
            <a:spAutoFit/>
          </a:bodyPr>
          <a:ls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lgn="ctr" fontAlgn="auto">
              <a:spcBef>
                <a:spcPts val="0"/>
              </a:spcBef>
              <a:spcAft>
                <a:spcPts val="0"/>
              </a:spcAft>
              <a:defRPr/>
            </a:pPr>
            <a:r>
              <a:rPr lang="en-US" sz="1050" b="1" dirty="0">
                <a:solidFill>
                  <a:schemeClr val="tx2">
                    <a:lumMod val="75000"/>
                  </a:schemeClr>
                </a:solidFill>
                <a:cs typeface="Calibri" pitchFamily="34" charset="0"/>
              </a:rPr>
              <a:t>Use this Alert: </a:t>
            </a:r>
            <a:r>
              <a:rPr lang="en-US" sz="1050" b="1" dirty="0" smtClean="0">
                <a:solidFill>
                  <a:schemeClr val="tx2">
                    <a:lumMod val="75000"/>
                  </a:schemeClr>
                </a:solidFill>
                <a:cs typeface="Calibri" pitchFamily="34" charset="0"/>
                <a:sym typeface="Wingdings" pitchFamily="2" charset="2"/>
              </a:rPr>
              <a:t>Distribute to contractors  </a:t>
            </a:r>
            <a:r>
              <a:rPr lang="en-US" sz="1050" b="1" dirty="0" smtClean="0">
                <a:solidFill>
                  <a:schemeClr val="tx2">
                    <a:lumMod val="75000"/>
                  </a:schemeClr>
                </a:solidFill>
                <a:cs typeface="Calibri" pitchFamily="34" charset="0"/>
              </a:rPr>
              <a:t>HSE </a:t>
            </a:r>
            <a:r>
              <a:rPr lang="en-US" sz="1050" b="1" dirty="0">
                <a:solidFill>
                  <a:schemeClr val="tx2">
                    <a:lumMod val="75000"/>
                  </a:schemeClr>
                </a:solidFill>
                <a:cs typeface="Calibri" pitchFamily="34" charset="0"/>
              </a:rPr>
              <a:t>Meetings </a:t>
            </a:r>
          </a:p>
        </p:txBody>
      </p:sp>
      <p:sp>
        <p:nvSpPr>
          <p:cNvPr id="9" name="Title 1"/>
          <p:cNvSpPr txBox="1">
            <a:spLocks/>
          </p:cNvSpPr>
          <p:nvPr/>
        </p:nvSpPr>
        <p:spPr>
          <a:xfrm>
            <a:off x="0" y="6705600"/>
            <a:ext cx="9144000" cy="152400"/>
          </a:xfrm>
          <a:prstGeom prst="rect">
            <a:avLst/>
          </a:prstGeom>
          <a:solidFill>
            <a:srgbClr val="FFFF00"/>
          </a:solidFill>
          <a:ln>
            <a:solidFill>
              <a:schemeClr val="tx1"/>
            </a:solidFill>
          </a:ln>
        </p:spPr>
        <p:txBody>
          <a:bodyPr anchor="ctr"/>
          <a:ls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lgn="ctr" fontAlgn="auto">
              <a:spcBef>
                <a:spcPts val="0"/>
              </a:spcBef>
              <a:spcAft>
                <a:spcPts val="0"/>
              </a:spcAft>
              <a:defRPr/>
            </a:pPr>
            <a:r>
              <a:rPr lang="en-US" sz="1000" dirty="0" smtClean="0">
                <a:cs typeface="Calibri" pitchFamily="34" charset="0"/>
              </a:rPr>
              <a:t>Contact</a:t>
            </a:r>
            <a:r>
              <a:rPr lang="en-US" sz="1000" dirty="0" smtClean="0">
                <a:cs typeface="Calibri" pitchFamily="34" charset="0"/>
                <a:hlinkClick r:id="rId2"/>
              </a:rPr>
              <a:t>:  </a:t>
            </a:r>
            <a:r>
              <a:rPr lang="en-US" sz="1000" dirty="0" smtClean="0">
                <a:solidFill>
                  <a:srgbClr val="0070C0"/>
                </a:solidFill>
                <a:cs typeface="Calibri" pitchFamily="34" charset="0"/>
                <a:hlinkClick r:id="rId2"/>
              </a:rPr>
              <a:t>MSE34</a:t>
            </a:r>
            <a:r>
              <a:rPr lang="en-US" sz="1000" dirty="0" smtClean="0">
                <a:cs typeface="Calibri" pitchFamily="34" charset="0"/>
                <a:hlinkClick r:id="rId2"/>
              </a:rPr>
              <a:t> </a:t>
            </a:r>
            <a:r>
              <a:rPr lang="en-US" sz="1000" dirty="0" smtClean="0">
                <a:cs typeface="Calibri" pitchFamily="34" charset="0"/>
              </a:rPr>
              <a:t>for further information 		Learning No 02                                                            01/01/2015</a:t>
            </a:r>
            <a:endParaRPr lang="en-US" sz="1000" b="0" dirty="0" smtClean="0">
              <a:latin typeface="+mn-lt"/>
              <a:cs typeface="Calibri" pitchFamily="34" charset="0"/>
            </a:endParaRPr>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Arial"/>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Image" ma:contentTypeID="0x0101009148F5A04DDD49CBA7127AADA5FB792B00AADE34325A8B49CDA8BB4DB53328F214009C4067D375EDA046866D1CFD34BA6725" ma:contentTypeVersion="4" ma:contentTypeDescription="Upload an image." ma:contentTypeScope="" ma:versionID="5568808217e8896a20d35b78a187a54b">
  <xsd:schema xmlns:xsd="http://www.w3.org/2001/XMLSchema" xmlns:xs="http://www.w3.org/2001/XMLSchema" xmlns:p="http://schemas.microsoft.com/office/2006/metadata/properties" xmlns:ns1="http://schemas.microsoft.com/sharepoint/v3" xmlns:ns2="4880E4F8-4B7D-4BDD-91E3-E10D47036ECA" xmlns:ns3="http://schemas.microsoft.com/sharepoint/v3/fields" xmlns:ns4="4880e4f8-4b7d-4bdd-91e3-e10d47036eca" xmlns:ns5="9d51eac6-a7d5-47f5-a119-63d146adb134" targetNamespace="http://schemas.microsoft.com/office/2006/metadata/properties" ma:root="true" ma:fieldsID="95b9b289a8e8f4d106e4c69b136198e4" ns1:_="" ns2:_="" ns3:_="" ns4:_="" ns5:_="">
    <xsd:import namespace="http://schemas.microsoft.com/sharepoint/v3"/>
    <xsd:import namespace="4880E4F8-4B7D-4BDD-91E3-E10D47036ECA"/>
    <xsd:import namespace="http://schemas.microsoft.com/sharepoint/v3/fields"/>
    <xsd:import namespace="4880e4f8-4b7d-4bdd-91e3-e10d47036eca"/>
    <xsd:import namespace="9d51eac6-a7d5-47f5-a119-63d146adb134"/>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4:Language" minOccurs="0"/>
                <xsd:element ref="ns4:DocId" minOccurs="0"/>
                <xsd:element ref="ns5: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Path" ma:hidden="true" ma:list="Docs" ma:internalName="FileRef" ma:readOnly="true" ma:showField="FullUrl">
      <xsd:simpleType>
        <xsd:restriction base="dms:Lookup"/>
      </xsd:simpleType>
    </xsd:element>
    <xsd:element name="File_x0020_Type" ma:index="9" nillable="true" ma:displayName="File Type" ma:hidden="true" ma:internalName="File_x0020_Type" ma:readOnly="true">
      <xsd:simpleType>
        <xsd:restriction base="dms:Text"/>
      </xsd:simpleType>
    </xsd:element>
    <xsd:element name="HTML_x0020_File_x0020_Type" ma:index="10" nillable="true" ma:displayName="HTML File Type" ma:hidden="true" ma:internalName="HTML_x0020_File_x0020_Type" ma:readOnly="true">
      <xsd:simpleType>
        <xsd:restriction base="dms:Text"/>
      </xsd:simpleType>
    </xsd:element>
    <xsd:element name="FSObjType" ma:index="11" nillable="true" ma:displayName="Item Type" ma:hidden="true" ma:list="Docs" ma:internalName="FSObjType" ma:readOnly="true" ma:showField="FSType">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ThumbnailExists" ma:index="18" nillable="true" ma:displayName="Thumbnail Exists" ma:default="FALSE" ma:hidden="true" ma:internalName="ThumbnailExists" ma:readOnly="true">
      <xsd:simpleType>
        <xsd:restriction base="dms:Boolean"/>
      </xsd:simpleType>
    </xsd:element>
    <xsd:element name="PreviewExists" ma:index="19" nillable="true" ma:displayName="Preview Exists" ma:default="FALSE" ma:hidden="true" ma:internalName="PreviewExists" ma:readOnly="true">
      <xsd:simpleType>
        <xsd:restriction base="dms:Boolean"/>
      </xsd:simpleType>
    </xsd:element>
    <xsd:element name="ImageWidth" ma:index="20" nillable="true" ma:displayName="Width" ma:internalName="ImageWidth" ma:readOnly="true">
      <xsd:simpleType>
        <xsd:restriction base="dms:Unknown"/>
      </xsd:simpleType>
    </xsd:element>
    <xsd:element name="ImageHeight" ma:index="22" nillable="true" ma:displayName="Height" ma:internalName="ImageHeight" ma:readOnly="true">
      <xsd:simpleType>
        <xsd:restriction base="dms:Unknown"/>
      </xsd:simpleType>
    </xsd:element>
    <xsd:element name="ImageCreateDate" ma:index="25" nillable="true" ma:displayName="Date Picture Taken"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Copyright" ma:internalName="wic_System_Copyrigh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Language" ma:index="27" nillable="true" ma:displayName="Language" ma:default="English 1" ma:format="Dropdown" ma:internalName="Language">
      <xsd:simpleType>
        <xsd:restriction base="dms:Choice">
          <xsd:enumeration value="English"/>
          <xsd:enumeration value="Arabic"/>
          <xsd:enumeration value="Hindi"/>
          <xsd:enumeration value="English 1"/>
          <xsd:enumeration value="English 2"/>
          <xsd:enumeration value="Arabic 1"/>
          <xsd:enumeration value="Arabic 2"/>
          <xsd:enumeration value="Hindi 1"/>
          <xsd:enumeration value="Hindi 2"/>
          <xsd:enumeration value="Malayalam 1"/>
          <xsd:enumeration value="Malayalam 2"/>
        </xsd:restriction>
      </xsd:simpleType>
    </xsd:element>
    <xsd:element name="DocId" ma:index="28" nillable="true" ma:displayName="DocId" ma:list="{9de017a3-70b4-41a0-b3a1-4f7a098545da}" ma:internalName="DocId" ma:showField="ID" ma:web="9d51eac6-a7d5-47f5-a119-63d146adb134">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9d51eac6-a7d5-47f5-a119-63d146adb134" elementFormDefault="qualified">
    <xsd:import namespace="http://schemas.microsoft.com/office/2006/documentManagement/types"/>
    <xsd:import namespace="http://schemas.microsoft.com/office/infopath/2007/PartnerControls"/>
    <xsd:element name="SharedWithUsers" ma:index="2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3" ma:displayName="Comments"/>
        <xsd:element name="keywords" minOccurs="0" maxOccurs="1" type="xsd:string" ma:index="14"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anguage xmlns="4880e4f8-4b7d-4bdd-91e3-e10d47036eca">English 1</Language>
    <DocId xmlns="4880e4f8-4b7d-4bdd-91e3-e10d47036eca">18983</DocId>
    <ImageCreateDate xmlns="4880E4F8-4B7D-4BDD-91E3-E10D47036ECA" xsi:nil="true"/>
    <wic_System_Copyright xmlns="http://schemas.microsoft.com/sharepoint/v3/fields" xsi:nil="true"/>
  </documentManagement>
</p:properties>
</file>

<file path=customXml/itemProps1.xml><?xml version="1.0" encoding="utf-8"?>
<ds:datastoreItem xmlns:ds="http://schemas.openxmlformats.org/officeDocument/2006/customXml" ds:itemID="{24160765-C070-47C1-B0D6-EE8876F8B5F3}"/>
</file>

<file path=customXml/itemProps2.xml><?xml version="1.0" encoding="utf-8"?>
<ds:datastoreItem xmlns:ds="http://schemas.openxmlformats.org/officeDocument/2006/customXml" ds:itemID="{529DD226-E26E-4265-B6E0-A8A23A3A3121}"/>
</file>

<file path=customXml/itemProps3.xml><?xml version="1.0" encoding="utf-8"?>
<ds:datastoreItem xmlns:ds="http://schemas.openxmlformats.org/officeDocument/2006/customXml" ds:itemID="{B7F0000F-6B62-4907-8B1A-B5FC717FA79C}"/>
</file>

<file path=docProps/app.xml><?xml version="1.0" encoding="utf-8"?>
<Properties xmlns="http://schemas.openxmlformats.org/officeDocument/2006/extended-properties" xmlns:vt="http://schemas.openxmlformats.org/officeDocument/2006/docPropsVTypes">
  <Template/>
  <TotalTime>1663</TotalTime>
  <Words>76</Words>
  <Application>Microsoft Office PowerPoint</Application>
  <PresentationFormat>On-screen Show (4:3)</PresentationFormat>
  <Paragraphs>30</Paragraphs>
  <Slides>2</Slides>
  <Notes>0</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Default Design</vt:lpstr>
      <vt:lpstr>Slide 1</vt:lpstr>
      <vt:lpstr>Slide 2</vt:lpstr>
    </vt:vector>
  </TitlesOfParts>
  <Company>Shell Information Services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Contractor RTA LTI on xx.xx.xx</dc:title>
  <dc:creator>MU93647</dc:creator>
  <cp:lastModifiedBy>mu93647</cp:lastModifiedBy>
  <cp:revision>156</cp:revision>
  <dcterms:created xsi:type="dcterms:W3CDTF">2001-05-03T06:07:08Z</dcterms:created>
  <dcterms:modified xsi:type="dcterms:W3CDTF">2015-04-06T09:57:33Z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0x0101009148F5A04DDD49CBA7127AADA5FB792B00AADE34325A8B49CDA8BB4DB53328F214009C4067D375EDA046866D1CFD34BA6725</vt:lpwstr>
  </property>
</Properties>
</file>