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71" r:id="rId2"/>
    <p:sldId id="270"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581" y="4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alib.z.shaqsi@pdo.co.om" TargetMode="External"/><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838200"/>
            <a:ext cx="4752975" cy="3539430"/>
          </a:xfrm>
          <a:prstGeom prst="rect">
            <a:avLst/>
          </a:prstGeom>
          <a:noFill/>
          <a:ln w="19050">
            <a:noFill/>
            <a:miter lim="800000"/>
            <a:headEnd/>
            <a:tailEnd/>
          </a:ln>
        </p:spPr>
        <p:txBody>
          <a:bodyPr wrap="square" lIns="91440" rIns="91440">
            <a:spAutoFit/>
          </a:bodyPr>
          <a:lstStyle/>
          <a:p>
            <a:pPr marL="114300" indent="-114300" algn="just">
              <a:defRPr/>
            </a:pPr>
            <a:r>
              <a:rPr lang="en-GB" sz="1200" b="1" dirty="0">
                <a:solidFill>
                  <a:srgbClr val="333399"/>
                </a:solidFill>
                <a:latin typeface="Tahoma" pitchFamily="34" charset="0"/>
              </a:rPr>
              <a:t>Date</a:t>
            </a:r>
            <a:r>
              <a:rPr lang="en-GB" sz="1200" b="1" dirty="0" smtClean="0">
                <a:solidFill>
                  <a:srgbClr val="333399"/>
                </a:solidFill>
                <a:latin typeface="Tahoma" pitchFamily="34" charset="0"/>
              </a:rPr>
              <a:t>: 12-01-2015</a:t>
            </a:r>
            <a:r>
              <a:rPr lang="en-US" sz="1200" b="1" dirty="0" smtClean="0">
                <a:solidFill>
                  <a:srgbClr val="333399"/>
                </a:solidFill>
                <a:latin typeface="Tahoma" pitchFamily="34" charset="0"/>
              </a:rPr>
              <a:t>             </a:t>
            </a:r>
          </a:p>
          <a:p>
            <a:pPr marL="114300" indent="-114300" algn="just">
              <a:defRPr/>
            </a:pPr>
            <a:r>
              <a:rPr lang="en-US" sz="1200" b="1" dirty="0" smtClean="0">
                <a:solidFill>
                  <a:srgbClr val="333399"/>
                </a:solidFill>
                <a:latin typeface="Tahoma" pitchFamily="34" charset="0"/>
              </a:rPr>
              <a:t>AI PSM (Tier 1)</a:t>
            </a:r>
          </a:p>
          <a:p>
            <a:pPr marL="114300" indent="-114300">
              <a:defRPr/>
            </a:pPr>
            <a:endParaRPr lang="en-US" sz="1600" b="1" dirty="0" smtClean="0">
              <a:solidFill>
                <a:srgbClr val="FF0000"/>
              </a:solidFill>
              <a:latin typeface="Arial" pitchFamily="34" charset="0"/>
              <a:cs typeface="Arial" pitchFamily="34" charset="0"/>
            </a:endParaRPr>
          </a:p>
          <a:p>
            <a:pPr marL="114300" indent="-114300">
              <a:defRPr/>
            </a:pPr>
            <a:r>
              <a:rPr lang="en-US" sz="1600" b="1" dirty="0" smtClean="0">
                <a:solidFill>
                  <a:srgbClr val="FF0000"/>
                </a:solidFill>
                <a:latin typeface="Arial" pitchFamily="34" charset="0"/>
                <a:cs typeface="Arial" pitchFamily="34" charset="0"/>
              </a:rPr>
              <a:t>What happened:</a:t>
            </a:r>
            <a:endParaRPr lang="en-US" sz="1600" b="1" dirty="0">
              <a:solidFill>
                <a:srgbClr val="FF0000"/>
              </a:solidFill>
              <a:latin typeface="Arial" pitchFamily="34" charset="0"/>
              <a:cs typeface="Arial" pitchFamily="34" charset="0"/>
            </a:endParaRPr>
          </a:p>
          <a:p>
            <a:pPr algn="just">
              <a:defRPr/>
            </a:pPr>
            <a:r>
              <a:rPr lang="en-GB" sz="1200" kern="1300" dirty="0" smtClean="0">
                <a:latin typeface="Tahoma" pitchFamily="34" charset="0"/>
                <a:ea typeface="Tahoma" pitchFamily="34" charset="0"/>
                <a:cs typeface="Tahoma" pitchFamily="34" charset="0"/>
              </a:rPr>
              <a:t>The MAF crude oil storage tank T-107 was lined up for loading. At 04:55 hrs, operator discovered a leak</a:t>
            </a:r>
            <a:r>
              <a:rPr lang="en-US" sz="1200" kern="1300" dirty="0" smtClean="0">
                <a:latin typeface="Tahoma" pitchFamily="34" charset="0"/>
                <a:ea typeface="Tahoma" pitchFamily="34" charset="0"/>
                <a:cs typeface="Tahoma" pitchFamily="34" charset="0"/>
              </a:rPr>
              <a:t> behind the</a:t>
            </a:r>
            <a:r>
              <a:rPr lang="en-GB" sz="1200" kern="1300" dirty="0" smtClean="0">
                <a:latin typeface="Tahoma" pitchFamily="34" charset="0"/>
                <a:ea typeface="Tahoma" pitchFamily="34" charset="0"/>
                <a:cs typeface="Tahoma" pitchFamily="34" charset="0"/>
              </a:rPr>
              <a:t> </a:t>
            </a:r>
            <a:r>
              <a:rPr lang="en-US" sz="1200" kern="1300" dirty="0" smtClean="0">
                <a:latin typeface="Tahoma" pitchFamily="34" charset="0"/>
                <a:ea typeface="Tahoma" pitchFamily="34" charset="0"/>
                <a:cs typeface="Tahoma" pitchFamily="34" charset="0"/>
              </a:rPr>
              <a:t>Environment Treatment Plant (ETP) fence spraying from the ground.  </a:t>
            </a:r>
            <a:r>
              <a:rPr lang="en-US" sz="1200" kern="1300" dirty="0" smtClean="0">
                <a:latin typeface="Tahoma" pitchFamily="34" charset="0"/>
                <a:ea typeface="Tahoma" pitchFamily="34" charset="0"/>
                <a:cs typeface="Tahoma" pitchFamily="34" charset="0"/>
              </a:rPr>
              <a:t>Due to the darkness and defective lights the wrong valve was isolated which delayed the correct isolation until 12 m3 of crude had been lost and it had flowed approx. 300m downhill. </a:t>
            </a:r>
            <a:endParaRPr lang="en-GB" sz="1200" kern="1300" dirty="0" smtClean="0">
              <a:latin typeface="Tahoma" pitchFamily="34" charset="0"/>
              <a:ea typeface="Tahoma" pitchFamily="34" charset="0"/>
              <a:cs typeface="Tahoma" pitchFamily="34" charset="0"/>
            </a:endParaRPr>
          </a:p>
          <a:p>
            <a:pPr algn="just">
              <a:defRPr/>
            </a:pPr>
            <a:endParaRPr lang="en-GB" sz="1600" b="1" dirty="0" smtClean="0">
              <a:solidFill>
                <a:srgbClr val="FF0000"/>
              </a:solidFill>
              <a:latin typeface="Arial" pitchFamily="34" charset="0"/>
              <a:cs typeface="Arial" pitchFamily="34" charset="0"/>
            </a:endParaRPr>
          </a:p>
          <a:p>
            <a:pPr marL="114300" indent="-114300" algn="just">
              <a:defRPr/>
            </a:pPr>
            <a:r>
              <a:rPr lang="en-US" sz="1600" b="1" dirty="0" smtClean="0">
                <a:solidFill>
                  <a:srgbClr val="333399"/>
                </a:solidFill>
                <a:latin typeface="Tahoma" pitchFamily="34" charset="0"/>
              </a:rPr>
              <a:t>Your learning from this incident..</a:t>
            </a:r>
          </a:p>
          <a:p>
            <a:pPr marL="114300" indent="-114300" algn="just">
              <a:defRPr/>
            </a:pPr>
            <a:endParaRPr lang="en-US" sz="1600" b="1" dirty="0" smtClean="0">
              <a:solidFill>
                <a:srgbClr val="333399"/>
              </a:solidFill>
              <a:latin typeface="Tahoma" pitchFamily="34" charset="0"/>
            </a:endParaRPr>
          </a:p>
          <a:p>
            <a:pPr algn="just">
              <a:buFont typeface="Arial" pitchFamily="34" charset="0"/>
              <a:buChar char="•"/>
              <a:defRPr/>
            </a:pPr>
            <a:r>
              <a:rPr lang="en-US" sz="1100" kern="1300" dirty="0" smtClean="0">
                <a:latin typeface="Arial" pitchFamily="34" charset="0"/>
                <a:cs typeface="Arial" pitchFamily="34" charset="0"/>
              </a:rPr>
              <a:t> </a:t>
            </a:r>
            <a:r>
              <a:rPr lang="en-US" sz="1200" kern="1300" dirty="0" smtClean="0">
                <a:latin typeface="Tahoma" pitchFamily="34" charset="0"/>
                <a:ea typeface="Tahoma" pitchFamily="34" charset="0"/>
                <a:cs typeface="Tahoma" pitchFamily="34" charset="0"/>
              </a:rPr>
              <a:t>Ensure </a:t>
            </a:r>
            <a:r>
              <a:rPr lang="en-US" sz="1200" u="sng" kern="1300" dirty="0" smtClean="0">
                <a:latin typeface="Tahoma" pitchFamily="34" charset="0"/>
                <a:ea typeface="Tahoma" pitchFamily="34" charset="0"/>
                <a:cs typeface="Tahoma" pitchFamily="34" charset="0"/>
              </a:rPr>
              <a:t>above ground </a:t>
            </a:r>
            <a:r>
              <a:rPr lang="en-US" sz="1200" kern="1300" dirty="0" smtClean="0">
                <a:latin typeface="Tahoma" pitchFamily="34" charset="0"/>
                <a:ea typeface="Tahoma" pitchFamily="34" charset="0"/>
                <a:cs typeface="Tahoma" pitchFamily="34" charset="0"/>
              </a:rPr>
              <a:t>lines have not become buried</a:t>
            </a:r>
          </a:p>
          <a:p>
            <a:pPr algn="just">
              <a:buFont typeface="Arial" pitchFamily="34" charset="0"/>
              <a:buChar char="•"/>
              <a:defRPr/>
            </a:pPr>
            <a:r>
              <a:rPr lang="en-US" sz="1200" kern="1300" dirty="0" smtClean="0">
                <a:latin typeface="Tahoma" pitchFamily="34" charset="0"/>
                <a:ea typeface="Tahoma" pitchFamily="34" charset="0"/>
                <a:cs typeface="Tahoma" pitchFamily="34" charset="0"/>
              </a:rPr>
              <a:t> Ensure your inspections cover all your lines</a:t>
            </a:r>
          </a:p>
          <a:p>
            <a:pPr algn="just">
              <a:buFont typeface="Arial" pitchFamily="34" charset="0"/>
              <a:buChar char="•"/>
              <a:defRPr/>
            </a:pPr>
            <a:r>
              <a:rPr lang="en-US" sz="1200" kern="1300" dirty="0" smtClean="0">
                <a:latin typeface="Tahoma" pitchFamily="34" charset="0"/>
                <a:ea typeface="Tahoma" pitchFamily="34" charset="0"/>
                <a:cs typeface="Tahoma" pitchFamily="34" charset="0"/>
              </a:rPr>
              <a:t> Ensure any faulty equipment is repaired as soon as possible.</a:t>
            </a:r>
          </a:p>
          <a:p>
            <a:pPr algn="just">
              <a:buFont typeface="Arial" pitchFamily="34" charset="0"/>
              <a:buChar char="•"/>
              <a:defRPr/>
            </a:pPr>
            <a:r>
              <a:rPr lang="en-US" sz="1200" kern="1300" dirty="0" smtClean="0">
                <a:latin typeface="Tahoma" pitchFamily="34" charset="0"/>
                <a:ea typeface="Tahoma" pitchFamily="34" charset="0"/>
                <a:cs typeface="Tahoma" pitchFamily="34" charset="0"/>
              </a:rPr>
              <a:t> Question anything that you do not think is right.</a:t>
            </a:r>
          </a:p>
        </p:txBody>
      </p:sp>
      <p:sp>
        <p:nvSpPr>
          <p:cNvPr id="25603"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8" name="Text Box 5"/>
          <p:cNvSpPr txBox="1">
            <a:spLocks noChangeArrowheads="1"/>
          </p:cNvSpPr>
          <p:nvPr/>
        </p:nvSpPr>
        <p:spPr bwMode="auto">
          <a:xfrm>
            <a:off x="5915025" y="39624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pic>
        <p:nvPicPr>
          <p:cNvPr id="8" name="Picture 7" descr="DSC04189.JPG"/>
          <p:cNvPicPr>
            <a:picLocks noChangeAspect="1"/>
          </p:cNvPicPr>
          <p:nvPr/>
        </p:nvPicPr>
        <p:blipFill>
          <a:blip r:embed="rId2" cstate="print"/>
          <a:stretch>
            <a:fillRect/>
          </a:stretch>
        </p:blipFill>
        <p:spPr>
          <a:xfrm>
            <a:off x="5257800" y="990600"/>
            <a:ext cx="3479800" cy="2609850"/>
          </a:xfrm>
          <a:prstGeom prst="rect">
            <a:avLst/>
          </a:prstGeom>
        </p:spPr>
      </p:pic>
      <p:sp>
        <p:nvSpPr>
          <p:cNvPr id="9" name="Rectangle 8"/>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10"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1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a:t>
            </a:r>
            <a:r>
              <a:rPr lang="en-US" sz="1000" dirty="0" smtClean="0">
                <a:cs typeface="Calibri" pitchFamily="34" charset="0"/>
                <a:hlinkClick r:id="rId3"/>
              </a:rPr>
              <a:t>:  </a:t>
            </a:r>
            <a:r>
              <a:rPr lang="en-US" sz="1000" dirty="0" smtClean="0">
                <a:solidFill>
                  <a:srgbClr val="0070C0"/>
                </a:solidFill>
                <a:cs typeface="Calibri" pitchFamily="34" charset="0"/>
                <a:hlinkClick r:id="rId3"/>
              </a:rPr>
              <a:t>MSE34</a:t>
            </a:r>
            <a:r>
              <a:rPr lang="en-US" sz="1000" dirty="0" smtClean="0">
                <a:cs typeface="Calibri" pitchFamily="34" charset="0"/>
                <a:hlinkClick r:id="rId3"/>
              </a:rPr>
              <a:t> </a:t>
            </a:r>
            <a:r>
              <a:rPr lang="en-US" sz="1000" dirty="0" smtClean="0">
                <a:cs typeface="Calibri" pitchFamily="34" charset="0"/>
              </a:rPr>
              <a:t>for further information 		Learning No 03                                                            12/01/2015</a:t>
            </a:r>
            <a:endParaRPr lang="en-US" sz="1000" b="0" dirty="0" smtClean="0">
              <a:latin typeface="+mn-lt"/>
              <a:cs typeface="Calibri" pitchFamily="34" charset="0"/>
            </a:endParaRPr>
          </a:p>
        </p:txBody>
      </p:sp>
      <p:sp>
        <p:nvSpPr>
          <p:cNvPr id="12" name="TextBox 16"/>
          <p:cNvSpPr txBox="1">
            <a:spLocks noChangeArrowheads="1"/>
          </p:cNvSpPr>
          <p:nvPr/>
        </p:nvSpPr>
        <p:spPr bwMode="auto">
          <a:xfrm>
            <a:off x="304800" y="5410200"/>
            <a:ext cx="5181600" cy="338554"/>
          </a:xfrm>
          <a:prstGeom prst="rect">
            <a:avLst/>
          </a:prstGeom>
          <a:solidFill>
            <a:schemeClr val="accent2"/>
          </a:solidFill>
          <a:ln w="38100">
            <a:solidFill>
              <a:srgbClr val="FFFF00"/>
            </a:solidFill>
            <a:miter lim="800000"/>
            <a:headEnd/>
            <a:tailEnd/>
          </a:ln>
        </p:spPr>
        <p:txBody>
          <a:bodyPr wrap="square">
            <a:spAutoFit/>
          </a:bodyPr>
          <a:lstStyle/>
          <a:p>
            <a:pPr algn="ctr">
              <a:spcBef>
                <a:spcPct val="50000"/>
              </a:spcBef>
            </a:pPr>
            <a:r>
              <a:rPr lang="en-US" sz="1600" b="1" kern="1300" dirty="0" smtClean="0">
                <a:solidFill>
                  <a:srgbClr val="FFFF00"/>
                </a:solidFill>
                <a:latin typeface="Tahoma" pitchFamily="34" charset="0"/>
                <a:ea typeface="Tahoma" pitchFamily="34" charset="0"/>
                <a:cs typeface="Tahoma" pitchFamily="34" charset="0"/>
              </a:rPr>
              <a:t>You must understand the emergency response</a:t>
            </a:r>
            <a:endParaRPr lang="en-US" altLang="en-US" sz="1600" b="1" dirty="0" smtClean="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831544"/>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rPr>
              <a:t>Date: 12-01-2015</a:t>
            </a:r>
            <a:r>
              <a:rPr lang="en-US" sz="1200" b="1" dirty="0" smtClean="0">
                <a:solidFill>
                  <a:srgbClr val="333399"/>
                </a:solidFill>
                <a:latin typeface="Tahoma" pitchFamily="34" charset="0"/>
              </a:rPr>
              <a:t>             </a:t>
            </a:r>
          </a:p>
          <a:p>
            <a:pPr marL="114300" indent="-114300" algn="just">
              <a:defRPr/>
            </a:pPr>
            <a:r>
              <a:rPr lang="en-US" sz="1200" b="1" dirty="0" smtClean="0">
                <a:solidFill>
                  <a:srgbClr val="333399"/>
                </a:solidFill>
                <a:latin typeface="Tahoma" pitchFamily="34" charset="0"/>
              </a:rPr>
              <a:t>AI PSM (Tier 1)</a:t>
            </a:r>
          </a:p>
          <a:p>
            <a:pPr marL="114300" indent="-114300" algn="just">
              <a:defRPr/>
            </a:pPr>
            <a:endParaRPr lang="en-US" sz="1200" b="1" dirty="0" smtClean="0">
              <a:solidFill>
                <a:srgbClr val="333399"/>
              </a:solidFill>
              <a:latin typeface="Tahoma" pitchFamily="34" charset="0"/>
            </a:endParaRPr>
          </a:p>
          <a:p>
            <a:pPr marL="342900" indent="-342900" eaLnBrk="1" hangingPunct="1">
              <a:defRPr/>
            </a:pPr>
            <a:endParaRPr lang="en-US" sz="600" dirty="0">
              <a:solidFill>
                <a:srgbClr val="000000"/>
              </a:solidFill>
              <a:latin typeface="Arial" charset="0"/>
            </a:endParaRPr>
          </a:p>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p>
          <a:p>
            <a:pPr marL="342900" indent="-342900" eaLnBrk="1" hangingPunct="1">
              <a:defRPr/>
            </a:pPr>
            <a:endParaRPr lang="en-US" sz="1600" dirty="0">
              <a:solidFill>
                <a:srgbClr val="0000FF"/>
              </a:solidFill>
              <a:latin typeface="Tahoma" pitchFamily="34" charset="0"/>
            </a:endParaRPr>
          </a:p>
          <a:p>
            <a:pPr marL="342900" indent="-342900" eaLnBrk="1" hangingPunct="1">
              <a:buFont typeface="Arial" pitchFamily="34" charset="0"/>
              <a:buChar char="•"/>
              <a:defRPr/>
            </a:pPr>
            <a:r>
              <a:rPr lang="en-US" sz="1400" kern="1300" dirty="0" smtClean="0">
                <a:latin typeface="Tahoma" pitchFamily="34" charset="0"/>
                <a:ea typeface="Tahoma" pitchFamily="34" charset="0"/>
                <a:cs typeface="Tahoma" pitchFamily="34" charset="0"/>
              </a:rPr>
              <a:t>Are you sure your staff understand the emergency response required of them?</a:t>
            </a:r>
          </a:p>
          <a:p>
            <a:pPr marL="342900" indent="-342900" eaLnBrk="1" hangingPunct="1">
              <a:buFont typeface="Arial" pitchFamily="34" charset="0"/>
              <a:buChar char="•"/>
              <a:defRPr/>
            </a:pPr>
            <a:r>
              <a:rPr lang="en-US" sz="1400" kern="1300" dirty="0" smtClean="0">
                <a:latin typeface="Tahoma" pitchFamily="34" charset="0"/>
                <a:ea typeface="Tahoma" pitchFamily="34" charset="0"/>
                <a:cs typeface="Tahoma" pitchFamily="34" charset="0"/>
              </a:rPr>
              <a:t>Are you sure your team do </a:t>
            </a:r>
            <a:r>
              <a:rPr lang="en-US" sz="1400" kern="1300" dirty="0" smtClean="0">
                <a:latin typeface="Tahoma" pitchFamily="34" charset="0"/>
                <a:ea typeface="Tahoma" pitchFamily="34" charset="0"/>
                <a:cs typeface="Tahoma" pitchFamily="34" charset="0"/>
              </a:rPr>
              <a:t>inspections </a:t>
            </a:r>
            <a:r>
              <a:rPr lang="en-US" sz="1400" kern="1300" dirty="0" smtClean="0">
                <a:latin typeface="Tahoma" pitchFamily="34" charset="0"/>
                <a:ea typeface="Tahoma" pitchFamily="34" charset="0"/>
                <a:cs typeface="Tahoma" pitchFamily="34" charset="0"/>
              </a:rPr>
              <a:t>periodically?</a:t>
            </a:r>
          </a:p>
          <a:p>
            <a:pPr marL="342900" indent="-342900" eaLnBrk="1" hangingPunct="1">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Is the alert/learning advice understood by the crew members?</a:t>
            </a:r>
          </a:p>
          <a:p>
            <a:pPr marL="342900" indent="-342900" eaLnBrk="1" hangingPunct="1">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Do you have a system to ensure actions from lateral Learning's are implemented.</a:t>
            </a: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Learning No </a:t>
            </a:r>
            <a:r>
              <a:rPr lang="en-US" sz="1000" dirty="0" smtClean="0">
                <a:latin typeface="+mn-lt"/>
                <a:cs typeface="Calibri" pitchFamily="34" charset="0"/>
              </a:rPr>
              <a:t>03</a:t>
            </a:r>
            <a:r>
              <a:rPr lang="en-US" sz="1000" b="0" dirty="0" smtClean="0">
                <a:latin typeface="+mn-lt"/>
                <a:cs typeface="Calibri" pitchFamily="34" charset="0"/>
              </a:rPr>
              <a:t>                                                            12/01/2015</a:t>
            </a: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18984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F1CB12B-5CD6-4C5B-BF21-2D562B76CF3A}"/>
</file>

<file path=customXml/itemProps2.xml><?xml version="1.0" encoding="utf-8"?>
<ds:datastoreItem xmlns:ds="http://schemas.openxmlformats.org/officeDocument/2006/customXml" ds:itemID="{A507C3F5-1029-4BF1-BC24-7A6F49AA51AE}"/>
</file>

<file path=customXml/itemProps3.xml><?xml version="1.0" encoding="utf-8"?>
<ds:datastoreItem xmlns:ds="http://schemas.openxmlformats.org/officeDocument/2006/customXml" ds:itemID="{87BB81AB-D9E1-4290-BAFC-2FC582E0A06F}"/>
</file>

<file path=docProps/app.xml><?xml version="1.0" encoding="utf-8"?>
<Properties xmlns="http://schemas.openxmlformats.org/officeDocument/2006/extended-properties" xmlns:vt="http://schemas.openxmlformats.org/officeDocument/2006/docPropsVTypes">
  <Template/>
  <TotalTime>1715</TotalTime>
  <Words>271</Words>
  <Application>Microsoft Office PowerPoint</Application>
  <PresentationFormat>On-screen Show (4:3)</PresentationFormat>
  <Paragraphs>32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158</cp:revision>
  <dcterms:created xsi:type="dcterms:W3CDTF">2001-05-03T06:07:08Z</dcterms:created>
  <dcterms:modified xsi:type="dcterms:W3CDTF">2015-04-06T10:31:22Z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