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2.xml" ContentType="application/vnd.openxmlformats-officedocument.presentationml.slide+xml"/>
  <Override PartName="/ppt/slides/slide1.xml" ContentType="application/vnd.openxmlformats-officedocument.presentationml.slide+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Masters/slideMaster1.xml" ContentType="application/vnd.openxmlformats-officedocument.presentationml.slideMaster+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
  </p:notesMasterIdLst>
  <p:handoutMasterIdLst>
    <p:handoutMasterId r:id="rId5"/>
  </p:handoutMasterIdLst>
  <p:sldIdLst>
    <p:sldId id="271" r:id="rId2"/>
    <p:sldId id="270" r:id="rId3"/>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A85D7"/>
    <a:srgbClr val="5DD5FF"/>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10" d="100"/>
          <a:sy n="110" d="100"/>
        </p:scale>
        <p:origin x="-581" y="46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8" d="100"/>
          <a:sy n="88" d="100"/>
        </p:scale>
        <p:origin x="-3870" y="-108"/>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12" Type="http://schemas.openxmlformats.org/officeDocument/2006/relationships/customXml" Target="../customXml/item3.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11" Type="http://schemas.openxmlformats.org/officeDocument/2006/relationships/customXml" Target="../customXml/item2.xml"/><Relationship Id="rId5" Type="http://schemas.openxmlformats.org/officeDocument/2006/relationships/handoutMaster" Target="handoutMasters/handoutMaster1.xml"/><Relationship Id="rId10" Type="http://schemas.openxmlformats.org/officeDocument/2006/relationships/customXml" Target="../customXml/item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9219"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9220"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9221"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42C5A89C-F310-4B09-BFF9-9AE7E9730137}"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8195"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2662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8197"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8198"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8199"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00C7E593-5981-4A10-A638-46ED3433BB8A}"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Rectangle 3"/>
          <p:cNvSpPr/>
          <p:nvPr userDrawn="1"/>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Rectangle 4"/>
          <p:cNvSpPr>
            <a:spLocks noGrp="1" noChangeArrowheads="1"/>
          </p:cNvSpPr>
          <p:nvPr>
            <p:ph type="dt" sz="half" idx="10"/>
          </p:nvPr>
        </p:nvSpPr>
        <p:spPr/>
        <p:txBody>
          <a:bodyPr/>
          <a:lstStyle>
            <a:lvl1pPr>
              <a:defRPr/>
            </a:lvl1pPr>
          </a:lstStyle>
          <a:p>
            <a:pPr>
              <a:defRPr/>
            </a:pPr>
            <a:endParaRPr lang="en-US"/>
          </a:p>
        </p:txBody>
      </p:sp>
      <p:sp>
        <p:nvSpPr>
          <p:cNvPr id="6" name="Rectangle 5"/>
          <p:cNvSpPr>
            <a:spLocks noGrp="1" noChangeArrowheads="1"/>
          </p:cNvSpPr>
          <p:nvPr>
            <p:ph type="ftr" sz="quarter" idx="11"/>
          </p:nvPr>
        </p:nvSpPr>
        <p:spPr/>
        <p:txBody>
          <a:bodyPr/>
          <a:lstStyle>
            <a:lvl1pPr>
              <a:defRPr/>
            </a:lvl1pPr>
          </a:lstStyle>
          <a:p>
            <a:pPr>
              <a:defRPr/>
            </a:pPr>
            <a:endParaRPr lang="en-US"/>
          </a:p>
        </p:txBody>
      </p:sp>
      <p:sp>
        <p:nvSpPr>
          <p:cNvPr id="7" name="Rectangle 6"/>
          <p:cNvSpPr>
            <a:spLocks noGrp="1" noChangeArrowheads="1"/>
          </p:cNvSpPr>
          <p:nvPr>
            <p:ph type="sldNum" sz="quarter" idx="12"/>
          </p:nvPr>
        </p:nvSpPr>
        <p:spPr/>
        <p:txBody>
          <a:bodyPr/>
          <a:lstStyle>
            <a:lvl1pPr algn="ctr">
              <a:defRPr/>
            </a:lvl1pPr>
          </a:lstStyle>
          <a:p>
            <a:pPr>
              <a:defRPr/>
            </a:pPr>
            <a:fld id="{EDDD7CF8-826C-4EAD-9C4E-022CC4725672}"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8077200" cy="685800"/>
          </a:xfrm>
          <a:prstGeom prst="rect">
            <a:avLst/>
          </a:prstGeom>
        </p:spPr>
        <p:txBody>
          <a:bodyPr/>
          <a:lstStyle>
            <a:lvl1pPr>
              <a:defRPr sz="2000"/>
            </a:lvl1pPr>
          </a:lstStyle>
          <a:p>
            <a:r>
              <a:rPr lang="en-US" smtClean="0"/>
              <a:t>Click to edit Master title style</a:t>
            </a:r>
            <a:endParaRPr lang="en-US" dirty="0"/>
          </a:p>
        </p:txBody>
      </p:sp>
      <p:sp>
        <p:nvSpPr>
          <p:cNvPr id="3" name="Rectangle 4"/>
          <p:cNvSpPr>
            <a:spLocks noGrp="1" noChangeArrowheads="1"/>
          </p:cNvSpPr>
          <p:nvPr>
            <p:ph type="dt" sz="half" idx="10"/>
          </p:nvPr>
        </p:nvSpPr>
        <p:spPr/>
        <p:txBody>
          <a:bodyPr/>
          <a:lstStyle>
            <a:lvl1pPr>
              <a:defRPr/>
            </a:lvl1pPr>
          </a:lstStyle>
          <a:p>
            <a:pPr>
              <a:defRPr/>
            </a:pPr>
            <a:endParaRPr lang="en-US"/>
          </a:p>
        </p:txBody>
      </p:sp>
      <p:sp>
        <p:nvSpPr>
          <p:cNvPr id="4" name="Rectangle 5"/>
          <p:cNvSpPr>
            <a:spLocks noGrp="1" noChangeArrowheads="1"/>
          </p:cNvSpPr>
          <p:nvPr>
            <p:ph type="ftr" sz="quarter" idx="11"/>
          </p:nvPr>
        </p:nvSpPr>
        <p:spPr/>
        <p:txBody>
          <a:bodyPr/>
          <a:lstStyle>
            <a:lvl1pPr>
              <a:defRPr/>
            </a:lvl1pPr>
          </a:lstStyle>
          <a:p>
            <a:pPr>
              <a:defRPr/>
            </a:pPr>
            <a:endParaRPr lang="en-US"/>
          </a:p>
        </p:txBody>
      </p:sp>
      <p:sp>
        <p:nvSpPr>
          <p:cNvPr id="5" name="Rectangle 6"/>
          <p:cNvSpPr>
            <a:spLocks noGrp="1" noChangeArrowheads="1"/>
          </p:cNvSpPr>
          <p:nvPr>
            <p:ph type="sldNum" sz="quarter" idx="12"/>
          </p:nvPr>
        </p:nvSpPr>
        <p:spPr/>
        <p:txBody>
          <a:bodyPr/>
          <a:lstStyle>
            <a:lvl1pPr algn="ctr">
              <a:defRPr/>
            </a:lvl1pPr>
          </a:lstStyle>
          <a:p>
            <a:pPr>
              <a:defRPr/>
            </a:pPr>
            <a:fld id="{5ECC799C-25FE-4C08-8A12-B3B3E526506B}"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endParaRPr lang="en-US"/>
          </a:p>
        </p:txBody>
      </p:sp>
      <p:sp>
        <p:nvSpPr>
          <p:cNvPr id="3" name="Rectangle 5"/>
          <p:cNvSpPr>
            <a:spLocks noGrp="1" noChangeArrowheads="1"/>
          </p:cNvSpPr>
          <p:nvPr>
            <p:ph type="ftr" sz="quarter" idx="11"/>
          </p:nvPr>
        </p:nvSpPr>
        <p:spPr/>
        <p:txBody>
          <a:bodyPr/>
          <a:lstStyle>
            <a:lvl1pPr>
              <a:defRPr/>
            </a:lvl1pPr>
          </a:lstStyle>
          <a:p>
            <a:pPr>
              <a:defRPr/>
            </a:pPr>
            <a:endParaRPr lang="en-US"/>
          </a:p>
        </p:txBody>
      </p:sp>
      <p:sp>
        <p:nvSpPr>
          <p:cNvPr id="4" name="Rectangle 6"/>
          <p:cNvSpPr>
            <a:spLocks noGrp="1" noChangeArrowheads="1"/>
          </p:cNvSpPr>
          <p:nvPr>
            <p:ph type="sldNum" sz="quarter" idx="12"/>
          </p:nvPr>
        </p:nvSpPr>
        <p:spPr/>
        <p:txBody>
          <a:bodyPr/>
          <a:lstStyle>
            <a:lvl1pPr algn="ctr">
              <a:defRPr/>
            </a:lvl1pPr>
          </a:lstStyle>
          <a:p>
            <a:pPr>
              <a:defRPr/>
            </a:pPr>
            <a:fld id="{44EB0343-92F4-423D-84C1-8B26F61D2401}"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Table">
    <p:spTree>
      <p:nvGrpSpPr>
        <p:cNvPr id="1" name=""/>
        <p:cNvGrpSpPr/>
        <p:nvPr/>
      </p:nvGrpSpPr>
      <p:grpSpPr>
        <a:xfrm>
          <a:off x="0" y="0"/>
          <a:ext cx="0" cy="0"/>
          <a:chOff x="0" y="0"/>
          <a:chExt cx="0" cy="0"/>
        </a:xfrm>
      </p:grpSpPr>
      <p:sp>
        <p:nvSpPr>
          <p:cNvPr id="3" name="Table Placeholder 2"/>
          <p:cNvSpPr>
            <a:spLocks noGrp="1"/>
          </p:cNvSpPr>
          <p:nvPr>
            <p:ph type="tbl" idx="1"/>
          </p:nvPr>
        </p:nvSpPr>
        <p:spPr>
          <a:xfrm>
            <a:off x="685800" y="1981200"/>
            <a:ext cx="7772400" cy="4114800"/>
          </a:xfrm>
        </p:spPr>
        <p:txBody>
          <a:bodyPr/>
          <a:lstStyle/>
          <a:p>
            <a:pPr lvl="0"/>
            <a:endParaRPr lang="en-US" noProof="0" dirty="0" smtClean="0"/>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endParaRPr lang="en-US"/>
          </a:p>
        </p:txBody>
      </p:sp>
      <p:sp>
        <p:nvSpPr>
          <p:cNvPr id="6" name="Rectangle 6"/>
          <p:cNvSpPr>
            <a:spLocks noGrp="1" noChangeArrowheads="1"/>
          </p:cNvSpPr>
          <p:nvPr>
            <p:ph type="sldNum" sz="quarter" idx="12"/>
          </p:nvPr>
        </p:nvSpPr>
        <p:spPr/>
        <p:txBody>
          <a:bodyPr/>
          <a:lstStyle>
            <a:lvl1pPr algn="ctr">
              <a:defRPr/>
            </a:lvl1pPr>
          </a:lstStyle>
          <a:p>
            <a:pPr>
              <a:defRPr/>
            </a:pPr>
            <a:fld id="{796600C4-9961-444A-8BFF-D87D7E82BF17}"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1030" name="Rectangle 6"/>
          <p:cNvSpPr>
            <a:spLocks noGrp="1" noChangeArrowheads="1"/>
          </p:cNvSpPr>
          <p:nvPr>
            <p:ph type="sldNum" sz="quarter" idx="4"/>
          </p:nvPr>
        </p:nvSpPr>
        <p:spPr bwMode="auto">
          <a:xfrm>
            <a:off x="70104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93B2CDF5-6674-432C-8BEB-FD9BC991DE45}" type="slidenum">
              <a:rPr lang="en-US"/>
              <a:pPr>
                <a:defRPr/>
              </a:pPr>
              <a:t>‹#›</a:t>
            </a:fld>
            <a:endParaRPr lang="en-US"/>
          </a:p>
        </p:txBody>
      </p:sp>
      <p:sp>
        <p:nvSpPr>
          <p:cNvPr id="7" name="TextBox 6"/>
          <p:cNvSpPr txBox="1"/>
          <p:nvPr userDrawn="1"/>
        </p:nvSpPr>
        <p:spPr>
          <a:xfrm>
            <a:off x="762000" y="228600"/>
            <a:ext cx="7467600" cy="400050"/>
          </a:xfrm>
          <a:prstGeom prst="rect">
            <a:avLst/>
          </a:prstGeom>
          <a:noFill/>
        </p:spPr>
        <p:txBody>
          <a:bodyPr>
            <a:spAutoFit/>
          </a:bodyPr>
          <a:lstStyle/>
          <a:p>
            <a:pPr>
              <a:defRPr/>
            </a:pPr>
            <a:r>
              <a:rPr lang="en-US" sz="2000" b="1" i="1" kern="0" dirty="0">
                <a:solidFill>
                  <a:srgbClr val="CCCCFF"/>
                </a:solidFill>
                <a:latin typeface="Arial"/>
                <a:ea typeface="+mj-ea"/>
                <a:cs typeface="Arial"/>
              </a:rPr>
              <a:t>Main contractor name – LTI# - Date of incident</a:t>
            </a:r>
            <a:endParaRPr lang="en-US" dirty="0"/>
          </a:p>
        </p:txBody>
      </p:sp>
      <p:sp>
        <p:nvSpPr>
          <p:cNvPr id="8" name="Rectangle 7"/>
          <p:cNvSpPr/>
          <p:nvPr userDrawn="1"/>
        </p:nvSpPr>
        <p:spPr bwMode="auto">
          <a:xfrm>
            <a:off x="0" y="0"/>
            <a:ext cx="9144000" cy="68580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a:lstStyle/>
          <a:p>
            <a:pPr>
              <a:defRPr/>
            </a:pPr>
            <a:endParaRPr lang="en-US"/>
          </a:p>
        </p:txBody>
      </p:sp>
      <p:pic>
        <p:nvPicPr>
          <p:cNvPr id="1032" name="Content Placeholder 3" descr="PPT option1.jpg"/>
          <p:cNvPicPr>
            <a:picLocks noChangeAspect="1"/>
          </p:cNvPicPr>
          <p:nvPr userDrawn="1"/>
        </p:nvPicPr>
        <p:blipFill>
          <a:blip r:embed="rId6" cstate="print"/>
          <a:srcRect/>
          <a:stretch>
            <a:fillRect/>
          </a:stretch>
        </p:blipFill>
        <p:spPr bwMode="auto">
          <a:xfrm>
            <a:off x="-11113" y="0"/>
            <a:ext cx="9155113" cy="68580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79" r:id="rId1"/>
    <p:sldLayoutId id="2147483780" r:id="rId2"/>
    <p:sldLayoutId id="2147483781" r:id="rId3"/>
    <p:sldLayoutId id="2147483782" r:id="rId4"/>
  </p:sldLayoutIdLst>
  <p:hf hdr="0" ftr="0" dt="0"/>
  <p:txStyles>
    <p:titleStyle>
      <a:lvl1pPr algn="ctr" rtl="0" eaLnBrk="0" fontAlgn="base" hangingPunct="0">
        <a:spcBef>
          <a:spcPct val="0"/>
        </a:spcBef>
        <a:spcAft>
          <a:spcPct val="0"/>
        </a:spcAft>
        <a:defRPr sz="2000" i="1">
          <a:solidFill>
            <a:schemeClr val="hlink"/>
          </a:solidFill>
          <a:latin typeface="+mj-lt"/>
          <a:ea typeface="+mj-ea"/>
          <a:cs typeface="+mj-cs"/>
        </a:defRPr>
      </a:lvl1pPr>
      <a:lvl2pPr algn="ctr" rtl="0" eaLnBrk="0" fontAlgn="base" hangingPunct="0">
        <a:spcBef>
          <a:spcPct val="0"/>
        </a:spcBef>
        <a:spcAft>
          <a:spcPct val="0"/>
        </a:spcAft>
        <a:defRPr sz="2000" i="1">
          <a:solidFill>
            <a:schemeClr val="hlink"/>
          </a:solidFill>
          <a:latin typeface="Arial" charset="0"/>
          <a:cs typeface="Arial" charset="0"/>
        </a:defRPr>
      </a:lvl2pPr>
      <a:lvl3pPr algn="ctr" rtl="0" eaLnBrk="0" fontAlgn="base" hangingPunct="0">
        <a:spcBef>
          <a:spcPct val="0"/>
        </a:spcBef>
        <a:spcAft>
          <a:spcPct val="0"/>
        </a:spcAft>
        <a:defRPr sz="2000" i="1">
          <a:solidFill>
            <a:schemeClr val="hlink"/>
          </a:solidFill>
          <a:latin typeface="Arial" charset="0"/>
          <a:cs typeface="Arial" charset="0"/>
        </a:defRPr>
      </a:lvl3pPr>
      <a:lvl4pPr algn="ctr" rtl="0" eaLnBrk="0" fontAlgn="base" hangingPunct="0">
        <a:spcBef>
          <a:spcPct val="0"/>
        </a:spcBef>
        <a:spcAft>
          <a:spcPct val="0"/>
        </a:spcAft>
        <a:defRPr sz="2000" i="1">
          <a:solidFill>
            <a:schemeClr val="hlink"/>
          </a:solidFill>
          <a:latin typeface="Arial" charset="0"/>
          <a:cs typeface="Arial" charset="0"/>
        </a:defRPr>
      </a:lvl4pPr>
      <a:lvl5pPr algn="ctr" rtl="0" eaLnBrk="0" fontAlgn="base" hangingPunct="0">
        <a:spcBef>
          <a:spcPct val="0"/>
        </a:spcBef>
        <a:spcAft>
          <a:spcPct val="0"/>
        </a:spcAft>
        <a:defRPr sz="2000" i="1">
          <a:solidFill>
            <a:schemeClr val="hlink"/>
          </a:solidFill>
          <a:latin typeface="Arial" charset="0"/>
          <a:cs typeface="Arial" charset="0"/>
        </a:defRPr>
      </a:lvl5pPr>
      <a:lvl6pPr marL="457200" algn="ctr" rtl="0" eaLnBrk="0" fontAlgn="base" hangingPunct="0">
        <a:spcBef>
          <a:spcPct val="0"/>
        </a:spcBef>
        <a:spcAft>
          <a:spcPct val="0"/>
        </a:spcAft>
        <a:defRPr sz="2800">
          <a:solidFill>
            <a:schemeClr val="hlink"/>
          </a:solidFill>
          <a:latin typeface="Arial" charset="0"/>
          <a:cs typeface="Arial" charset="0"/>
        </a:defRPr>
      </a:lvl6pPr>
      <a:lvl7pPr marL="914400" algn="ctr" rtl="0" eaLnBrk="0" fontAlgn="base" hangingPunct="0">
        <a:spcBef>
          <a:spcPct val="0"/>
        </a:spcBef>
        <a:spcAft>
          <a:spcPct val="0"/>
        </a:spcAft>
        <a:defRPr sz="2800">
          <a:solidFill>
            <a:schemeClr val="hlink"/>
          </a:solidFill>
          <a:latin typeface="Arial" charset="0"/>
          <a:cs typeface="Arial" charset="0"/>
        </a:defRPr>
      </a:lvl7pPr>
      <a:lvl8pPr marL="1371600" algn="ctr" rtl="0" eaLnBrk="0" fontAlgn="base" hangingPunct="0">
        <a:spcBef>
          <a:spcPct val="0"/>
        </a:spcBef>
        <a:spcAft>
          <a:spcPct val="0"/>
        </a:spcAft>
        <a:defRPr sz="2800">
          <a:solidFill>
            <a:schemeClr val="hlink"/>
          </a:solidFill>
          <a:latin typeface="Arial" charset="0"/>
          <a:cs typeface="Arial" charset="0"/>
        </a:defRPr>
      </a:lvl8pPr>
      <a:lvl9pPr marL="1828800" algn="ctr" rtl="0" eaLnBrk="0" fontAlgn="base" hangingPunct="0">
        <a:spcBef>
          <a:spcPct val="0"/>
        </a:spcBef>
        <a:spcAft>
          <a:spcPct val="0"/>
        </a:spcAft>
        <a:defRPr sz="2800">
          <a:solidFill>
            <a:schemeClr val="hlink"/>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14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talib.z.shaqsi@pdo.co.om" TargetMode="External"/><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hyperlink" Target="mailto:talib.z.shaqsi@pdo.co.om" TargetMode="Externa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ext Box 2"/>
          <p:cNvSpPr txBox="1">
            <a:spLocks noChangeArrowheads="1"/>
          </p:cNvSpPr>
          <p:nvPr/>
        </p:nvSpPr>
        <p:spPr bwMode="auto">
          <a:xfrm>
            <a:off x="152400" y="838200"/>
            <a:ext cx="4752975" cy="3539430"/>
          </a:xfrm>
          <a:prstGeom prst="rect">
            <a:avLst/>
          </a:prstGeom>
          <a:noFill/>
          <a:ln w="19050">
            <a:noFill/>
            <a:miter lim="800000"/>
            <a:headEnd/>
            <a:tailEnd/>
          </a:ln>
        </p:spPr>
        <p:txBody>
          <a:bodyPr wrap="square" lIns="91440" rIns="91440">
            <a:spAutoFit/>
          </a:bodyPr>
          <a:lstStyle/>
          <a:p>
            <a:pPr marL="114300" indent="-114300" algn="just">
              <a:defRPr/>
            </a:pPr>
            <a:r>
              <a:rPr lang="en-GB" sz="1200" b="1" dirty="0">
                <a:solidFill>
                  <a:srgbClr val="333399"/>
                </a:solidFill>
                <a:latin typeface="Tahoma" pitchFamily="34" charset="0"/>
              </a:rPr>
              <a:t>Date</a:t>
            </a:r>
            <a:r>
              <a:rPr lang="en-GB" sz="1200" b="1" dirty="0" smtClean="0">
                <a:solidFill>
                  <a:srgbClr val="333399"/>
                </a:solidFill>
                <a:latin typeface="Tahoma" pitchFamily="34" charset="0"/>
              </a:rPr>
              <a:t>: 12-01-2015</a:t>
            </a:r>
            <a:r>
              <a:rPr lang="en-US" sz="1200" b="1" dirty="0" smtClean="0">
                <a:solidFill>
                  <a:srgbClr val="333399"/>
                </a:solidFill>
                <a:latin typeface="Tahoma" pitchFamily="34" charset="0"/>
              </a:rPr>
              <a:t>             </a:t>
            </a:r>
          </a:p>
          <a:p>
            <a:pPr marL="114300" indent="-114300" algn="just">
              <a:defRPr/>
            </a:pPr>
            <a:r>
              <a:rPr lang="en-US" sz="1200" b="1" dirty="0" smtClean="0">
                <a:solidFill>
                  <a:srgbClr val="333399"/>
                </a:solidFill>
                <a:latin typeface="Tahoma" pitchFamily="34" charset="0"/>
              </a:rPr>
              <a:t>AI PSM (Tier 1)</a:t>
            </a:r>
          </a:p>
          <a:p>
            <a:pPr marL="114300" indent="-114300">
              <a:defRPr/>
            </a:pPr>
            <a:endParaRPr lang="en-US" sz="1600" b="1" dirty="0" smtClean="0">
              <a:solidFill>
                <a:srgbClr val="FF0000"/>
              </a:solidFill>
              <a:latin typeface="Arial" pitchFamily="34" charset="0"/>
              <a:cs typeface="Arial" pitchFamily="34" charset="0"/>
            </a:endParaRPr>
          </a:p>
          <a:p>
            <a:pPr marL="114300" indent="-114300">
              <a:defRPr/>
            </a:pPr>
            <a:r>
              <a:rPr lang="en-US" sz="1600" b="1" dirty="0" smtClean="0">
                <a:solidFill>
                  <a:srgbClr val="FF0000"/>
                </a:solidFill>
                <a:latin typeface="Arial" pitchFamily="34" charset="0"/>
                <a:cs typeface="Arial" pitchFamily="34" charset="0"/>
              </a:rPr>
              <a:t>What happened:</a:t>
            </a:r>
            <a:endParaRPr lang="en-US" sz="1600" b="1" dirty="0">
              <a:solidFill>
                <a:srgbClr val="FF0000"/>
              </a:solidFill>
              <a:latin typeface="Arial" pitchFamily="34" charset="0"/>
              <a:cs typeface="Arial" pitchFamily="34" charset="0"/>
            </a:endParaRPr>
          </a:p>
          <a:p>
            <a:pPr algn="just">
              <a:defRPr/>
            </a:pPr>
            <a:r>
              <a:rPr lang="en-GB" sz="1200" kern="1300" dirty="0" smtClean="0">
                <a:latin typeface="Tahoma" pitchFamily="34" charset="0"/>
                <a:ea typeface="Tahoma" pitchFamily="34" charset="0"/>
                <a:cs typeface="Tahoma" pitchFamily="34" charset="0"/>
              </a:rPr>
              <a:t>The MAF crude oil storage tank T-107 was lined up for loading. At 04:55 hrs, operator discovered a leak</a:t>
            </a:r>
            <a:r>
              <a:rPr lang="en-US" sz="1200" kern="1300" dirty="0" smtClean="0">
                <a:latin typeface="Tahoma" pitchFamily="34" charset="0"/>
                <a:ea typeface="Tahoma" pitchFamily="34" charset="0"/>
                <a:cs typeface="Tahoma" pitchFamily="34" charset="0"/>
              </a:rPr>
              <a:t> behind the</a:t>
            </a:r>
            <a:r>
              <a:rPr lang="en-GB" sz="1200" kern="1300" dirty="0" smtClean="0">
                <a:latin typeface="Tahoma" pitchFamily="34" charset="0"/>
                <a:ea typeface="Tahoma" pitchFamily="34" charset="0"/>
                <a:cs typeface="Tahoma" pitchFamily="34" charset="0"/>
              </a:rPr>
              <a:t> </a:t>
            </a:r>
            <a:r>
              <a:rPr lang="en-US" sz="1200" kern="1300" dirty="0" smtClean="0">
                <a:latin typeface="Tahoma" pitchFamily="34" charset="0"/>
                <a:ea typeface="Tahoma" pitchFamily="34" charset="0"/>
                <a:cs typeface="Tahoma" pitchFamily="34" charset="0"/>
              </a:rPr>
              <a:t>Environment Treatment Plant (ETP) fence spraying from the ground.  </a:t>
            </a:r>
            <a:r>
              <a:rPr lang="en-US" sz="1200" kern="1300" dirty="0" smtClean="0">
                <a:latin typeface="Tahoma" pitchFamily="34" charset="0"/>
                <a:ea typeface="Tahoma" pitchFamily="34" charset="0"/>
                <a:cs typeface="Tahoma" pitchFamily="34" charset="0"/>
              </a:rPr>
              <a:t>Due to the darkness and defective lights the wrong valve was isolated which delayed the correct isolation until 12 m3 of crude had been lost and it had flowed approx. 300m downhill. </a:t>
            </a:r>
            <a:endParaRPr lang="en-GB" sz="1200" kern="1300" dirty="0" smtClean="0">
              <a:latin typeface="Tahoma" pitchFamily="34" charset="0"/>
              <a:ea typeface="Tahoma" pitchFamily="34" charset="0"/>
              <a:cs typeface="Tahoma" pitchFamily="34" charset="0"/>
            </a:endParaRPr>
          </a:p>
          <a:p>
            <a:pPr algn="just">
              <a:defRPr/>
            </a:pPr>
            <a:endParaRPr lang="en-GB" sz="1600" b="1" dirty="0" smtClean="0">
              <a:solidFill>
                <a:srgbClr val="FF0000"/>
              </a:solidFill>
              <a:latin typeface="Arial" pitchFamily="34" charset="0"/>
              <a:cs typeface="Arial" pitchFamily="34" charset="0"/>
            </a:endParaRPr>
          </a:p>
          <a:p>
            <a:pPr marL="114300" indent="-114300" algn="just">
              <a:defRPr/>
            </a:pPr>
            <a:r>
              <a:rPr lang="en-US" sz="1600" b="1" dirty="0" smtClean="0">
                <a:solidFill>
                  <a:srgbClr val="333399"/>
                </a:solidFill>
                <a:latin typeface="Tahoma" pitchFamily="34" charset="0"/>
              </a:rPr>
              <a:t>Your learning from this incident..</a:t>
            </a:r>
          </a:p>
          <a:p>
            <a:pPr marL="114300" indent="-114300" algn="just">
              <a:defRPr/>
            </a:pPr>
            <a:endParaRPr lang="en-US" sz="1600" b="1" dirty="0" smtClean="0">
              <a:solidFill>
                <a:srgbClr val="333399"/>
              </a:solidFill>
              <a:latin typeface="Tahoma" pitchFamily="34" charset="0"/>
            </a:endParaRPr>
          </a:p>
          <a:p>
            <a:pPr algn="just">
              <a:buFont typeface="Arial" pitchFamily="34" charset="0"/>
              <a:buChar char="•"/>
              <a:defRPr/>
            </a:pPr>
            <a:r>
              <a:rPr lang="en-US" sz="1100" kern="1300" dirty="0" smtClean="0">
                <a:latin typeface="Arial" pitchFamily="34" charset="0"/>
                <a:cs typeface="Arial" pitchFamily="34" charset="0"/>
              </a:rPr>
              <a:t> </a:t>
            </a:r>
            <a:r>
              <a:rPr lang="en-US" sz="1200" kern="1300" dirty="0" smtClean="0">
                <a:latin typeface="Tahoma" pitchFamily="34" charset="0"/>
                <a:ea typeface="Tahoma" pitchFamily="34" charset="0"/>
                <a:cs typeface="Tahoma" pitchFamily="34" charset="0"/>
              </a:rPr>
              <a:t>Ensure </a:t>
            </a:r>
            <a:r>
              <a:rPr lang="en-US" sz="1200" u="sng" kern="1300" dirty="0" smtClean="0">
                <a:latin typeface="Tahoma" pitchFamily="34" charset="0"/>
                <a:ea typeface="Tahoma" pitchFamily="34" charset="0"/>
                <a:cs typeface="Tahoma" pitchFamily="34" charset="0"/>
              </a:rPr>
              <a:t>above ground </a:t>
            </a:r>
            <a:r>
              <a:rPr lang="en-US" sz="1200" kern="1300" dirty="0" smtClean="0">
                <a:latin typeface="Tahoma" pitchFamily="34" charset="0"/>
                <a:ea typeface="Tahoma" pitchFamily="34" charset="0"/>
                <a:cs typeface="Tahoma" pitchFamily="34" charset="0"/>
              </a:rPr>
              <a:t>lines have not become buried</a:t>
            </a:r>
          </a:p>
          <a:p>
            <a:pPr algn="just">
              <a:buFont typeface="Arial" pitchFamily="34" charset="0"/>
              <a:buChar char="•"/>
              <a:defRPr/>
            </a:pPr>
            <a:r>
              <a:rPr lang="en-US" sz="1200" kern="1300" dirty="0" smtClean="0">
                <a:latin typeface="Tahoma" pitchFamily="34" charset="0"/>
                <a:ea typeface="Tahoma" pitchFamily="34" charset="0"/>
                <a:cs typeface="Tahoma" pitchFamily="34" charset="0"/>
              </a:rPr>
              <a:t> Ensure your inspections cover all your lines</a:t>
            </a:r>
          </a:p>
          <a:p>
            <a:pPr algn="just">
              <a:buFont typeface="Arial" pitchFamily="34" charset="0"/>
              <a:buChar char="•"/>
              <a:defRPr/>
            </a:pPr>
            <a:r>
              <a:rPr lang="en-US" sz="1200" kern="1300" dirty="0" smtClean="0">
                <a:latin typeface="Tahoma" pitchFamily="34" charset="0"/>
                <a:ea typeface="Tahoma" pitchFamily="34" charset="0"/>
                <a:cs typeface="Tahoma" pitchFamily="34" charset="0"/>
              </a:rPr>
              <a:t> Ensure any faulty equipment is repaired as soon as possible.</a:t>
            </a:r>
          </a:p>
          <a:p>
            <a:pPr algn="just">
              <a:buFont typeface="Arial" pitchFamily="34" charset="0"/>
              <a:buChar char="•"/>
              <a:defRPr/>
            </a:pPr>
            <a:r>
              <a:rPr lang="en-US" sz="1200" kern="1300" dirty="0" smtClean="0">
                <a:latin typeface="Tahoma" pitchFamily="34" charset="0"/>
                <a:ea typeface="Tahoma" pitchFamily="34" charset="0"/>
                <a:cs typeface="Tahoma" pitchFamily="34" charset="0"/>
              </a:rPr>
              <a:t> Question anything that you do not think is right.</a:t>
            </a:r>
          </a:p>
        </p:txBody>
      </p:sp>
      <p:sp>
        <p:nvSpPr>
          <p:cNvPr id="25603" name="Text Box 5"/>
          <p:cNvSpPr txBox="1">
            <a:spLocks noChangeArrowheads="1"/>
          </p:cNvSpPr>
          <p:nvPr/>
        </p:nvSpPr>
        <p:spPr bwMode="auto">
          <a:xfrm>
            <a:off x="5838825" y="1219200"/>
            <a:ext cx="1676400" cy="1006475"/>
          </a:xfrm>
          <a:prstGeom prst="rect">
            <a:avLst/>
          </a:prstGeom>
          <a:noFill/>
          <a:ln w="9525">
            <a:noFill/>
            <a:miter lim="800000"/>
            <a:headEnd/>
            <a:tailEnd/>
          </a:ln>
        </p:spPr>
        <p:txBody>
          <a:bodyPr>
            <a:spAutoFit/>
          </a:bodyPr>
          <a:lstStyle/>
          <a:p>
            <a:pPr>
              <a:spcBef>
                <a:spcPct val="50000"/>
              </a:spcBef>
            </a:pPr>
            <a:endParaRPr lang="en-GB" sz="6000">
              <a:solidFill>
                <a:srgbClr val="FF0000"/>
              </a:solidFill>
              <a:sym typeface="Webdings" pitchFamily="18" charset="2"/>
            </a:endParaRPr>
          </a:p>
        </p:txBody>
      </p:sp>
      <p:sp>
        <p:nvSpPr>
          <p:cNvPr id="28" name="Text Box 5"/>
          <p:cNvSpPr txBox="1">
            <a:spLocks noChangeArrowheads="1"/>
          </p:cNvSpPr>
          <p:nvPr/>
        </p:nvSpPr>
        <p:spPr bwMode="auto">
          <a:xfrm>
            <a:off x="5915025" y="3962400"/>
            <a:ext cx="1676400" cy="1006475"/>
          </a:xfrm>
          <a:prstGeom prst="rect">
            <a:avLst/>
          </a:prstGeom>
          <a:noFill/>
          <a:ln w="9525">
            <a:noFill/>
            <a:miter lim="800000"/>
            <a:headEnd/>
            <a:tailEnd/>
          </a:ln>
        </p:spPr>
        <p:txBody>
          <a:bodyPr>
            <a:spAutoFit/>
          </a:bodyPr>
          <a:lstStyle/>
          <a:p>
            <a:pPr>
              <a:spcBef>
                <a:spcPct val="50000"/>
              </a:spcBef>
            </a:pPr>
            <a:endParaRPr lang="en-GB" sz="6000">
              <a:solidFill>
                <a:srgbClr val="FF0000"/>
              </a:solidFill>
              <a:sym typeface="Webdings" pitchFamily="18" charset="2"/>
            </a:endParaRPr>
          </a:p>
        </p:txBody>
      </p:sp>
      <p:pic>
        <p:nvPicPr>
          <p:cNvPr id="8" name="Picture 7" descr="DSC04189.JPG"/>
          <p:cNvPicPr>
            <a:picLocks noChangeAspect="1"/>
          </p:cNvPicPr>
          <p:nvPr/>
        </p:nvPicPr>
        <p:blipFill>
          <a:blip r:embed="rId2" cstate="print"/>
          <a:stretch>
            <a:fillRect/>
          </a:stretch>
        </p:blipFill>
        <p:spPr>
          <a:xfrm>
            <a:off x="5257800" y="990600"/>
            <a:ext cx="3479800" cy="2609850"/>
          </a:xfrm>
          <a:prstGeom prst="rect">
            <a:avLst/>
          </a:prstGeom>
        </p:spPr>
      </p:pic>
      <p:sp>
        <p:nvSpPr>
          <p:cNvPr id="9" name="Rectangle 8"/>
          <p:cNvSpPr>
            <a:spLocks noChangeArrowheads="1"/>
          </p:cNvSpPr>
          <p:nvPr/>
        </p:nvSpPr>
        <p:spPr bwMode="auto">
          <a:xfrm>
            <a:off x="0" y="533400"/>
            <a:ext cx="9144000" cy="254000"/>
          </a:xfrm>
          <a:prstGeom prst="rect">
            <a:avLst/>
          </a:prstGeom>
          <a:solidFill>
            <a:schemeClr val="bg1">
              <a:lumMod val="85000"/>
            </a:schemeClr>
          </a:solidFill>
          <a:ln w="9525">
            <a:solidFill>
              <a:schemeClr val="tx1"/>
            </a:solidFill>
            <a:miter lim="800000"/>
            <a:headEnd/>
            <a:tailEnd/>
          </a:ln>
        </p:spPr>
        <p:txBody>
          <a:bodyPr>
            <a:spAutoFit/>
          </a:bodyPr>
          <a:ls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lgn="ctr" eaLnBrk="0" fontAlgn="auto" hangingPunct="0">
              <a:spcBef>
                <a:spcPts val="0"/>
              </a:spcBef>
              <a:spcAft>
                <a:spcPts val="0"/>
              </a:spcAft>
              <a:defRPr/>
            </a:pPr>
            <a:r>
              <a:rPr lang="en-US" sz="1050" b="1" dirty="0">
                <a:solidFill>
                  <a:schemeClr val="tx2">
                    <a:lumMod val="75000"/>
                  </a:schemeClr>
                </a:solidFill>
                <a:cs typeface="Calibri" pitchFamily="34" charset="0"/>
              </a:rPr>
              <a:t>Use this Alert: Discuss in Tool Box Talks and HSE Meetings </a:t>
            </a:r>
            <a:r>
              <a:rPr lang="en-US" sz="1050" b="1" dirty="0">
                <a:solidFill>
                  <a:schemeClr val="tx2">
                    <a:lumMod val="75000"/>
                  </a:schemeClr>
                </a:solidFill>
                <a:cs typeface="Calibri" pitchFamily="34" charset="0"/>
                <a:sym typeface="Wingdings" pitchFamily="2" charset="2"/>
              </a:rPr>
              <a:t> Distribute to contractors  Post on HSE Notice Boards  Include in site HSE Induction</a:t>
            </a:r>
            <a:endParaRPr lang="en-US" sz="1050" b="1" dirty="0">
              <a:solidFill>
                <a:schemeClr val="tx2">
                  <a:lumMod val="75000"/>
                </a:schemeClr>
              </a:solidFill>
              <a:cs typeface="Calibri" pitchFamily="34" charset="0"/>
            </a:endParaRPr>
          </a:p>
        </p:txBody>
      </p:sp>
      <p:sp>
        <p:nvSpPr>
          <p:cNvPr id="10" name="TextBox 1"/>
          <p:cNvSpPr txBox="1">
            <a:spLocks noChangeArrowheads="1"/>
          </p:cNvSpPr>
          <p:nvPr/>
        </p:nvSpPr>
        <p:spPr bwMode="auto">
          <a:xfrm>
            <a:off x="0" y="-51375"/>
            <a:ext cx="9144000" cy="584775"/>
          </a:xfrm>
          <a:prstGeom prst="rect">
            <a:avLst/>
          </a:prstGeom>
          <a:noFill/>
          <a:ln>
            <a:noFill/>
          </a:ln>
          <a:extLst/>
        </p:spPr>
        <p:txBody>
          <a:bodyPr wrap="square" anchor="ctr">
            <a:spAutoFit/>
          </a:bodyPr>
          <a:lstStyle>
            <a:lvl1pPr>
              <a:defRPr sz="2400">
                <a:solidFill>
                  <a:schemeClr val="tx1"/>
                </a:solidFill>
                <a:latin typeface="Times New Roman" pitchFamily="18" charset="0"/>
                <a:cs typeface="Arial" charset="0"/>
              </a:defRPr>
            </a:lvl1pPr>
            <a:lvl2pPr marL="742950" indent="-285750">
              <a:defRPr sz="2400">
                <a:solidFill>
                  <a:schemeClr val="tx1"/>
                </a:solidFill>
                <a:latin typeface="Times New Roman" pitchFamily="18" charset="0"/>
                <a:cs typeface="Arial" charset="0"/>
              </a:defRPr>
            </a:lvl2pPr>
            <a:lvl3pPr marL="1143000" indent="-228600">
              <a:defRPr sz="2400">
                <a:solidFill>
                  <a:schemeClr val="tx1"/>
                </a:solidFill>
                <a:latin typeface="Times New Roman" pitchFamily="18" charset="0"/>
                <a:cs typeface="Arial" charset="0"/>
              </a:defRPr>
            </a:lvl3pPr>
            <a:lvl4pPr marL="1600200" indent="-228600">
              <a:defRPr sz="2400">
                <a:solidFill>
                  <a:schemeClr val="tx1"/>
                </a:solidFill>
                <a:latin typeface="Times New Roman" pitchFamily="18" charset="0"/>
                <a:cs typeface="Arial" charset="0"/>
              </a:defRPr>
            </a:lvl4pPr>
            <a:lvl5pPr marL="2057400" indent="-228600">
              <a:defRPr sz="2400">
                <a:solidFill>
                  <a:schemeClr val="tx1"/>
                </a:solidFill>
                <a:latin typeface="Times New Roman" pitchFamily="18" charset="0"/>
                <a:cs typeface="Arial" charset="0"/>
              </a:defRPr>
            </a:lvl5pPr>
            <a:lvl6pPr marL="2514600" indent="-228600" eaLnBrk="0" fontAlgn="base" hangingPunct="0">
              <a:spcBef>
                <a:spcPct val="0"/>
              </a:spcBef>
              <a:spcAft>
                <a:spcPct val="0"/>
              </a:spcAft>
              <a:defRPr sz="2400">
                <a:solidFill>
                  <a:schemeClr val="tx1"/>
                </a:solidFill>
                <a:latin typeface="Times New Roman" pitchFamily="18" charset="0"/>
                <a:cs typeface="Arial" charset="0"/>
              </a:defRPr>
            </a:lvl6pPr>
            <a:lvl7pPr marL="2971800" indent="-228600" eaLnBrk="0" fontAlgn="base" hangingPunct="0">
              <a:spcBef>
                <a:spcPct val="0"/>
              </a:spcBef>
              <a:spcAft>
                <a:spcPct val="0"/>
              </a:spcAft>
              <a:defRPr sz="2400">
                <a:solidFill>
                  <a:schemeClr val="tx1"/>
                </a:solidFill>
                <a:latin typeface="Times New Roman" pitchFamily="18" charset="0"/>
                <a:cs typeface="Arial" charset="0"/>
              </a:defRPr>
            </a:lvl7pPr>
            <a:lvl8pPr marL="3429000" indent="-228600" eaLnBrk="0" fontAlgn="base" hangingPunct="0">
              <a:spcBef>
                <a:spcPct val="0"/>
              </a:spcBef>
              <a:spcAft>
                <a:spcPct val="0"/>
              </a:spcAft>
              <a:defRPr sz="2400">
                <a:solidFill>
                  <a:schemeClr val="tx1"/>
                </a:solidFill>
                <a:latin typeface="Times New Roman" pitchFamily="18" charset="0"/>
                <a:cs typeface="Arial" charset="0"/>
              </a:defRPr>
            </a:lvl8pPr>
            <a:lvl9pPr marL="3886200" indent="-228600" eaLnBrk="0" fontAlgn="base" hangingPunct="0">
              <a:spcBef>
                <a:spcPct val="0"/>
              </a:spcBef>
              <a:spcAft>
                <a:spcPct val="0"/>
              </a:spcAft>
              <a:defRPr sz="2400">
                <a:solidFill>
                  <a:schemeClr val="tx1"/>
                </a:solidFill>
                <a:latin typeface="Times New Roman" pitchFamily="18" charset="0"/>
                <a:cs typeface="Arial" charset="0"/>
              </a:defRPr>
            </a:lvl9pPr>
          </a:lstStyle>
          <a:p>
            <a:pPr algn="ctr"/>
            <a:r>
              <a:rPr lang="en-GB" sz="3200" b="1" dirty="0" smtClean="0">
                <a:solidFill>
                  <a:srgbClr val="0000FF"/>
                </a:solidFill>
              </a:rPr>
              <a:t>PDO Safety Advice</a:t>
            </a:r>
          </a:p>
        </p:txBody>
      </p:sp>
      <p:sp>
        <p:nvSpPr>
          <p:cNvPr id="11" name="Title 1"/>
          <p:cNvSpPr txBox="1">
            <a:spLocks/>
          </p:cNvSpPr>
          <p:nvPr/>
        </p:nvSpPr>
        <p:spPr>
          <a:xfrm>
            <a:off x="0" y="6705600"/>
            <a:ext cx="9144000" cy="152400"/>
          </a:xfrm>
          <a:prstGeom prst="rect">
            <a:avLst/>
          </a:prstGeom>
          <a:solidFill>
            <a:srgbClr val="FFFF00"/>
          </a:solidFill>
          <a:ln>
            <a:solidFill>
              <a:schemeClr val="tx1"/>
            </a:solidFill>
          </a:ln>
        </p:spPr>
        <p:txBody>
          <a:bodyPr anchor="ctr"/>
          <a:ls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lgn="ctr" fontAlgn="auto">
              <a:spcBef>
                <a:spcPts val="0"/>
              </a:spcBef>
              <a:spcAft>
                <a:spcPts val="0"/>
              </a:spcAft>
              <a:defRPr/>
            </a:pPr>
            <a:r>
              <a:rPr lang="en-US" sz="1000" dirty="0" smtClean="0">
                <a:cs typeface="Calibri" pitchFamily="34" charset="0"/>
              </a:rPr>
              <a:t>Contact</a:t>
            </a:r>
            <a:r>
              <a:rPr lang="en-US" sz="1000" dirty="0" smtClean="0">
                <a:cs typeface="Calibri" pitchFamily="34" charset="0"/>
                <a:hlinkClick r:id="rId3"/>
              </a:rPr>
              <a:t>:  </a:t>
            </a:r>
            <a:r>
              <a:rPr lang="en-US" sz="1000" dirty="0" smtClean="0">
                <a:solidFill>
                  <a:srgbClr val="0070C0"/>
                </a:solidFill>
                <a:cs typeface="Calibri" pitchFamily="34" charset="0"/>
                <a:hlinkClick r:id="rId3"/>
              </a:rPr>
              <a:t>MSE34</a:t>
            </a:r>
            <a:r>
              <a:rPr lang="en-US" sz="1000" dirty="0" smtClean="0">
                <a:cs typeface="Calibri" pitchFamily="34" charset="0"/>
                <a:hlinkClick r:id="rId3"/>
              </a:rPr>
              <a:t> </a:t>
            </a:r>
            <a:r>
              <a:rPr lang="en-US" sz="1000" dirty="0" smtClean="0">
                <a:cs typeface="Calibri" pitchFamily="34" charset="0"/>
              </a:rPr>
              <a:t>for further information 		Learning No 03                                                            12/01/2015</a:t>
            </a:r>
            <a:endParaRPr lang="en-US" sz="1000" b="0" dirty="0" smtClean="0">
              <a:latin typeface="+mn-lt"/>
              <a:cs typeface="Calibri" pitchFamily="34" charset="0"/>
            </a:endParaRPr>
          </a:p>
        </p:txBody>
      </p:sp>
      <p:sp>
        <p:nvSpPr>
          <p:cNvPr id="12" name="TextBox 16"/>
          <p:cNvSpPr txBox="1">
            <a:spLocks noChangeArrowheads="1"/>
          </p:cNvSpPr>
          <p:nvPr/>
        </p:nvSpPr>
        <p:spPr bwMode="auto">
          <a:xfrm>
            <a:off x="304800" y="5410200"/>
            <a:ext cx="5181600" cy="338554"/>
          </a:xfrm>
          <a:prstGeom prst="rect">
            <a:avLst/>
          </a:prstGeom>
          <a:solidFill>
            <a:schemeClr val="accent2"/>
          </a:solidFill>
          <a:ln w="38100">
            <a:solidFill>
              <a:srgbClr val="FFFF00"/>
            </a:solidFill>
            <a:miter lim="800000"/>
            <a:headEnd/>
            <a:tailEnd/>
          </a:ln>
        </p:spPr>
        <p:txBody>
          <a:bodyPr wrap="square">
            <a:spAutoFit/>
          </a:bodyPr>
          <a:lstStyle/>
          <a:p>
            <a:pPr algn="ctr">
              <a:spcBef>
                <a:spcPct val="50000"/>
              </a:spcBef>
            </a:pPr>
            <a:r>
              <a:rPr lang="en-US" sz="1600" b="1" kern="1300" dirty="0" smtClean="0">
                <a:solidFill>
                  <a:srgbClr val="FFFF00"/>
                </a:solidFill>
                <a:latin typeface="Tahoma" pitchFamily="34" charset="0"/>
                <a:ea typeface="Tahoma" pitchFamily="34" charset="0"/>
                <a:cs typeface="Tahoma" pitchFamily="34" charset="0"/>
              </a:rPr>
              <a:t>You must understand the emergency response</a:t>
            </a:r>
            <a:endParaRPr lang="en-US" altLang="en-US" sz="1600" b="1" dirty="0" smtClean="0">
              <a:solidFill>
                <a:srgbClr val="FFFF00"/>
              </a:solidFill>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ext Box 2"/>
          <p:cNvSpPr txBox="1">
            <a:spLocks noChangeArrowheads="1"/>
          </p:cNvSpPr>
          <p:nvPr/>
        </p:nvSpPr>
        <p:spPr bwMode="auto">
          <a:xfrm>
            <a:off x="323850" y="1125538"/>
            <a:ext cx="8351838" cy="2831544"/>
          </a:xfrm>
          <a:prstGeom prst="rect">
            <a:avLst/>
          </a:prstGeom>
          <a:noFill/>
          <a:ln w="19050">
            <a:noFill/>
            <a:miter lim="800000"/>
            <a:headEnd/>
            <a:tailEnd/>
          </a:ln>
        </p:spPr>
        <p:txBody>
          <a:bodyPr>
            <a:spAutoFit/>
          </a:bodyPr>
          <a:lstStyle/>
          <a:p>
            <a:pPr marL="114300" indent="-114300" algn="just">
              <a:defRPr/>
            </a:pPr>
            <a:r>
              <a:rPr lang="en-GB" sz="1200" b="1" dirty="0" smtClean="0">
                <a:solidFill>
                  <a:srgbClr val="333399"/>
                </a:solidFill>
                <a:latin typeface="Tahoma" pitchFamily="34" charset="0"/>
              </a:rPr>
              <a:t>Date: 12-01-2015</a:t>
            </a:r>
            <a:r>
              <a:rPr lang="en-US" sz="1200" b="1" dirty="0" smtClean="0">
                <a:solidFill>
                  <a:srgbClr val="333399"/>
                </a:solidFill>
                <a:latin typeface="Tahoma" pitchFamily="34" charset="0"/>
              </a:rPr>
              <a:t>             </a:t>
            </a:r>
          </a:p>
          <a:p>
            <a:pPr marL="114300" indent="-114300" algn="just">
              <a:defRPr/>
            </a:pPr>
            <a:r>
              <a:rPr lang="en-US" sz="1200" b="1" dirty="0" smtClean="0">
                <a:solidFill>
                  <a:srgbClr val="333399"/>
                </a:solidFill>
                <a:latin typeface="Tahoma" pitchFamily="34" charset="0"/>
              </a:rPr>
              <a:t>AI PSM (Tier 1)</a:t>
            </a:r>
          </a:p>
          <a:p>
            <a:pPr marL="114300" indent="-114300" algn="just">
              <a:defRPr/>
            </a:pPr>
            <a:endParaRPr lang="en-US" sz="1200" b="1" dirty="0" smtClean="0">
              <a:solidFill>
                <a:srgbClr val="333399"/>
              </a:solidFill>
              <a:latin typeface="Tahoma" pitchFamily="34" charset="0"/>
            </a:endParaRPr>
          </a:p>
          <a:p>
            <a:pPr marL="342900" indent="-342900" eaLnBrk="1" hangingPunct="1">
              <a:defRPr/>
            </a:pPr>
            <a:endParaRPr lang="en-US" sz="600" dirty="0">
              <a:solidFill>
                <a:srgbClr val="000000"/>
              </a:solidFill>
              <a:latin typeface="Arial" charset="0"/>
            </a:endParaRPr>
          </a:p>
          <a:p>
            <a:pPr marL="342900" indent="-342900" eaLnBrk="1" hangingPunct="1">
              <a:defRPr/>
            </a:pPr>
            <a:r>
              <a:rPr lang="en-US" sz="1600" b="1" dirty="0" smtClean="0">
                <a:solidFill>
                  <a:srgbClr val="FF0000"/>
                </a:solidFill>
                <a:latin typeface="Tahoma" pitchFamily="34" charset="0"/>
              </a:rPr>
              <a:t>As </a:t>
            </a:r>
            <a:r>
              <a:rPr lang="en-US" sz="1600" b="1" dirty="0">
                <a:solidFill>
                  <a:srgbClr val="FF0000"/>
                </a:solidFill>
                <a:latin typeface="Tahoma" pitchFamily="34" charset="0"/>
              </a:rPr>
              <a:t>a learning from this incident and ensure continual improvement all contract</a:t>
            </a:r>
          </a:p>
          <a:p>
            <a:pPr marL="342900" indent="-342900" eaLnBrk="1" hangingPunct="1">
              <a:defRPr/>
            </a:pPr>
            <a:r>
              <a:rPr lang="en-US" sz="1600" b="1" dirty="0">
                <a:solidFill>
                  <a:srgbClr val="FF0000"/>
                </a:solidFill>
                <a:latin typeface="Tahoma" pitchFamily="34" charset="0"/>
              </a:rPr>
              <a:t>managers are to review their HSE HEMP against the questions asked below        </a:t>
            </a:r>
          </a:p>
          <a:p>
            <a:pPr marL="342900" indent="-342900" eaLnBrk="1" hangingPunct="1">
              <a:defRPr/>
            </a:pPr>
            <a:endParaRPr lang="en-US" sz="1600" b="1" dirty="0">
              <a:solidFill>
                <a:srgbClr val="FF0000"/>
              </a:solidFill>
              <a:latin typeface="Tahoma" pitchFamily="34" charset="0"/>
            </a:endParaRPr>
          </a:p>
          <a:p>
            <a:pPr marL="342900" indent="-342900" eaLnBrk="1" hangingPunct="1">
              <a:defRPr/>
            </a:pPr>
            <a:r>
              <a:rPr lang="en-US" sz="1600" b="1" dirty="0">
                <a:solidFill>
                  <a:srgbClr val="0000FF"/>
                </a:solidFill>
                <a:latin typeface="Tahoma" pitchFamily="34" charset="0"/>
              </a:rPr>
              <a:t>Confirm the following</a:t>
            </a:r>
            <a:r>
              <a:rPr lang="en-US" sz="1600" b="1" dirty="0" smtClean="0">
                <a:solidFill>
                  <a:srgbClr val="0000FF"/>
                </a:solidFill>
                <a:latin typeface="Tahoma" pitchFamily="34" charset="0"/>
              </a:rPr>
              <a:t>:</a:t>
            </a:r>
          </a:p>
          <a:p>
            <a:pPr marL="342900" indent="-342900" eaLnBrk="1" hangingPunct="1">
              <a:defRPr/>
            </a:pPr>
            <a:endParaRPr lang="en-US" sz="1600" dirty="0">
              <a:solidFill>
                <a:srgbClr val="0000FF"/>
              </a:solidFill>
              <a:latin typeface="Tahoma" pitchFamily="34" charset="0"/>
            </a:endParaRPr>
          </a:p>
          <a:p>
            <a:pPr marL="342900" indent="-342900" eaLnBrk="1" hangingPunct="1">
              <a:buFont typeface="Arial" pitchFamily="34" charset="0"/>
              <a:buChar char="•"/>
              <a:defRPr/>
            </a:pPr>
            <a:r>
              <a:rPr lang="en-US" sz="1400" kern="1300" dirty="0" smtClean="0">
                <a:latin typeface="Tahoma" pitchFamily="34" charset="0"/>
                <a:ea typeface="Tahoma" pitchFamily="34" charset="0"/>
                <a:cs typeface="Tahoma" pitchFamily="34" charset="0"/>
              </a:rPr>
              <a:t>Are you sure your staff understand the emergency response required of them?</a:t>
            </a:r>
          </a:p>
          <a:p>
            <a:pPr marL="342900" indent="-342900" eaLnBrk="1" hangingPunct="1">
              <a:buFont typeface="Arial" pitchFamily="34" charset="0"/>
              <a:buChar char="•"/>
              <a:defRPr/>
            </a:pPr>
            <a:r>
              <a:rPr lang="en-US" sz="1400" kern="1300" dirty="0" smtClean="0">
                <a:latin typeface="Tahoma" pitchFamily="34" charset="0"/>
                <a:ea typeface="Tahoma" pitchFamily="34" charset="0"/>
                <a:cs typeface="Tahoma" pitchFamily="34" charset="0"/>
              </a:rPr>
              <a:t>Are you sure your team do </a:t>
            </a:r>
            <a:r>
              <a:rPr lang="en-US" sz="1400" kern="1300" dirty="0" smtClean="0">
                <a:latin typeface="Tahoma" pitchFamily="34" charset="0"/>
                <a:ea typeface="Tahoma" pitchFamily="34" charset="0"/>
                <a:cs typeface="Tahoma" pitchFamily="34" charset="0"/>
              </a:rPr>
              <a:t>inspections </a:t>
            </a:r>
            <a:r>
              <a:rPr lang="en-US" sz="1400" kern="1300" dirty="0" smtClean="0">
                <a:latin typeface="Tahoma" pitchFamily="34" charset="0"/>
                <a:ea typeface="Tahoma" pitchFamily="34" charset="0"/>
                <a:cs typeface="Tahoma" pitchFamily="34" charset="0"/>
              </a:rPr>
              <a:t>periodically?</a:t>
            </a:r>
          </a:p>
          <a:p>
            <a:pPr marL="342900" indent="-342900" eaLnBrk="1" hangingPunct="1">
              <a:buFont typeface="Arial" pitchFamily="34" charset="0"/>
              <a:buChar char="•"/>
              <a:defRPr/>
            </a:pPr>
            <a:r>
              <a:rPr lang="en-US" sz="1400" dirty="0" smtClean="0">
                <a:solidFill>
                  <a:srgbClr val="000000"/>
                </a:solidFill>
                <a:latin typeface="Tahoma" pitchFamily="34" charset="0"/>
                <a:ea typeface="Tahoma" pitchFamily="34" charset="0"/>
                <a:cs typeface="Tahoma" pitchFamily="34" charset="0"/>
                <a:sym typeface="Wingdings" pitchFamily="2" charset="2"/>
              </a:rPr>
              <a:t>Is the alert/learning advice understood by the crew members?</a:t>
            </a:r>
          </a:p>
          <a:p>
            <a:pPr marL="342900" indent="-342900" eaLnBrk="1" hangingPunct="1">
              <a:buFont typeface="Arial" pitchFamily="34" charset="0"/>
              <a:buChar char="•"/>
              <a:defRPr/>
            </a:pPr>
            <a:r>
              <a:rPr lang="en-US" sz="1400" dirty="0" smtClean="0">
                <a:solidFill>
                  <a:srgbClr val="000000"/>
                </a:solidFill>
                <a:latin typeface="Tahoma" pitchFamily="34" charset="0"/>
                <a:ea typeface="Tahoma" pitchFamily="34" charset="0"/>
                <a:cs typeface="Tahoma" pitchFamily="34" charset="0"/>
                <a:sym typeface="Wingdings" pitchFamily="2" charset="2"/>
              </a:rPr>
              <a:t>Do you have a system to ensure actions from lateral Learning's are implemented.</a:t>
            </a:r>
          </a:p>
        </p:txBody>
      </p:sp>
      <p:sp>
        <p:nvSpPr>
          <p:cNvPr id="9" name="Title 1"/>
          <p:cNvSpPr txBox="1">
            <a:spLocks/>
          </p:cNvSpPr>
          <p:nvPr/>
        </p:nvSpPr>
        <p:spPr>
          <a:xfrm>
            <a:off x="0" y="6705600"/>
            <a:ext cx="9144000" cy="152400"/>
          </a:xfrm>
          <a:prstGeom prst="rect">
            <a:avLst/>
          </a:prstGeom>
          <a:solidFill>
            <a:srgbClr val="FFFF00"/>
          </a:solidFill>
          <a:ln>
            <a:solidFill>
              <a:schemeClr val="tx1"/>
            </a:solidFill>
          </a:ln>
        </p:spPr>
        <p:txBody>
          <a:bodyPr anchor="ctr"/>
          <a:ls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lgn="ctr" fontAlgn="auto">
              <a:spcBef>
                <a:spcPts val="0"/>
              </a:spcBef>
              <a:spcAft>
                <a:spcPts val="0"/>
              </a:spcAft>
              <a:defRPr/>
            </a:pPr>
            <a:r>
              <a:rPr lang="en-US" sz="1000" b="0" dirty="0" smtClean="0">
                <a:latin typeface="+mn-lt"/>
                <a:cs typeface="Calibri" pitchFamily="34" charset="0"/>
              </a:rPr>
              <a:t>Contact</a:t>
            </a:r>
            <a:r>
              <a:rPr lang="en-US" sz="1000" b="0" dirty="0" smtClean="0">
                <a:latin typeface="+mn-lt"/>
                <a:cs typeface="Calibri" pitchFamily="34" charset="0"/>
                <a:hlinkClick r:id="rId2"/>
              </a:rPr>
              <a:t>:  </a:t>
            </a:r>
            <a:r>
              <a:rPr lang="en-US" sz="1000" b="0" dirty="0" smtClean="0">
                <a:solidFill>
                  <a:srgbClr val="0070C0"/>
                </a:solidFill>
                <a:latin typeface="+mn-lt"/>
                <a:cs typeface="Calibri" pitchFamily="34" charset="0"/>
                <a:hlinkClick r:id="rId2"/>
              </a:rPr>
              <a:t>MSE34</a:t>
            </a:r>
            <a:r>
              <a:rPr lang="en-US" sz="1000" b="0" dirty="0" smtClean="0">
                <a:latin typeface="+mn-lt"/>
                <a:cs typeface="Calibri" pitchFamily="34" charset="0"/>
                <a:hlinkClick r:id="rId2"/>
              </a:rPr>
              <a:t> </a:t>
            </a:r>
            <a:r>
              <a:rPr lang="en-US" sz="1000" b="0" dirty="0" smtClean="0">
                <a:latin typeface="+mn-lt"/>
                <a:cs typeface="Calibri" pitchFamily="34" charset="0"/>
              </a:rPr>
              <a:t>for further information 		Learning No </a:t>
            </a:r>
            <a:r>
              <a:rPr lang="en-US" sz="1000" dirty="0" smtClean="0">
                <a:latin typeface="+mn-lt"/>
                <a:cs typeface="Calibri" pitchFamily="34" charset="0"/>
              </a:rPr>
              <a:t>03</a:t>
            </a:r>
            <a:r>
              <a:rPr lang="en-US" sz="1000" b="0" dirty="0" smtClean="0">
                <a:latin typeface="+mn-lt"/>
                <a:cs typeface="Calibri" pitchFamily="34" charset="0"/>
              </a:rPr>
              <a:t>                                                            12/01/2015</a:t>
            </a:r>
          </a:p>
        </p:txBody>
      </p:sp>
      <p:sp>
        <p:nvSpPr>
          <p:cNvPr id="10" name="Rectangle 9"/>
          <p:cNvSpPr>
            <a:spLocks noChangeArrowheads="1"/>
          </p:cNvSpPr>
          <p:nvPr/>
        </p:nvSpPr>
        <p:spPr bwMode="auto">
          <a:xfrm>
            <a:off x="0" y="533400"/>
            <a:ext cx="9144000" cy="254000"/>
          </a:xfrm>
          <a:prstGeom prst="rect">
            <a:avLst/>
          </a:prstGeom>
          <a:solidFill>
            <a:schemeClr val="bg1">
              <a:lumMod val="85000"/>
            </a:schemeClr>
          </a:solidFill>
          <a:ln w="9525">
            <a:solidFill>
              <a:schemeClr val="tx1"/>
            </a:solidFill>
            <a:miter lim="800000"/>
            <a:headEnd/>
            <a:tailEnd/>
          </a:ln>
        </p:spPr>
        <p:txBody>
          <a:bodyPr>
            <a:spAutoFit/>
          </a:bodyPr>
          <a:ls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lgn="ctr" eaLnBrk="0" fontAlgn="auto" hangingPunct="0">
              <a:spcBef>
                <a:spcPts val="0"/>
              </a:spcBef>
              <a:spcAft>
                <a:spcPts val="0"/>
              </a:spcAft>
              <a:defRPr/>
            </a:pPr>
            <a:r>
              <a:rPr lang="en-US" sz="1050" b="1" dirty="0" smtClean="0">
                <a:solidFill>
                  <a:schemeClr val="tx2">
                    <a:lumMod val="75000"/>
                  </a:schemeClr>
                </a:solidFill>
                <a:cs typeface="Calibri" pitchFamily="34" charset="0"/>
              </a:rPr>
              <a:t> </a:t>
            </a:r>
            <a:r>
              <a:rPr lang="en-US" sz="1050" b="1" dirty="0" smtClean="0">
                <a:solidFill>
                  <a:schemeClr val="tx2">
                    <a:lumMod val="75000"/>
                  </a:schemeClr>
                </a:solidFill>
                <a:cs typeface="Calibri" pitchFamily="34" charset="0"/>
                <a:sym typeface="Wingdings" pitchFamily="2" charset="2"/>
              </a:rPr>
              <a:t>Distribute </a:t>
            </a:r>
            <a:r>
              <a:rPr lang="en-US" sz="1050" b="1" dirty="0">
                <a:solidFill>
                  <a:schemeClr val="tx2">
                    <a:lumMod val="75000"/>
                  </a:schemeClr>
                </a:solidFill>
                <a:cs typeface="Calibri" pitchFamily="34" charset="0"/>
                <a:sym typeface="Wingdings" pitchFamily="2" charset="2"/>
              </a:rPr>
              <a:t>to contractors  Post on HSE Notice </a:t>
            </a:r>
            <a:r>
              <a:rPr lang="en-US" sz="1050" b="1" dirty="0" smtClean="0">
                <a:solidFill>
                  <a:schemeClr val="tx2">
                    <a:lumMod val="75000"/>
                  </a:schemeClr>
                </a:solidFill>
                <a:cs typeface="Calibri" pitchFamily="34" charset="0"/>
                <a:sym typeface="Wingdings" pitchFamily="2" charset="2"/>
              </a:rPr>
              <a:t>Boards</a:t>
            </a:r>
            <a:endParaRPr lang="en-US" sz="1050" b="1" dirty="0">
              <a:solidFill>
                <a:schemeClr val="tx2">
                  <a:lumMod val="75000"/>
                </a:schemeClr>
              </a:solidFill>
              <a:cs typeface="Calibri" pitchFamily="34" charset="0"/>
            </a:endParaRPr>
          </a:p>
        </p:txBody>
      </p:sp>
      <p:sp>
        <p:nvSpPr>
          <p:cNvPr id="11" name="Text Box 12"/>
          <p:cNvSpPr txBox="1">
            <a:spLocks noChangeArrowheads="1"/>
          </p:cNvSpPr>
          <p:nvPr/>
        </p:nvSpPr>
        <p:spPr bwMode="auto">
          <a:xfrm>
            <a:off x="0" y="0"/>
            <a:ext cx="9144000" cy="584775"/>
          </a:xfrm>
          <a:prstGeom prst="rect">
            <a:avLst/>
          </a:prstGeom>
          <a:noFill/>
          <a:ln w="9525">
            <a:noFill/>
            <a:miter lim="800000"/>
            <a:headEnd/>
            <a:tailEnd/>
          </a:ln>
        </p:spPr>
        <p:txBody>
          <a:bodyPr wrap="square">
            <a:spAutoFit/>
          </a:bodyPr>
          <a:lstStyle/>
          <a:p>
            <a:pPr algn="ctr">
              <a:defRPr/>
            </a:pPr>
            <a:r>
              <a:rPr lang="en-GB" sz="3200" b="1" dirty="0" smtClean="0">
                <a:solidFill>
                  <a:srgbClr val="0000FF"/>
                </a:solidFill>
              </a:rPr>
              <a:t>Management learning's</a:t>
            </a:r>
            <a:endParaRPr lang="en-GB" sz="32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Arial"/>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Image" ma:contentTypeID="0x0101009148F5A04DDD49CBA7127AADA5FB792B00AADE34325A8B49CDA8BB4DB53328F214009C4067D375EDA046866D1CFD34BA6725" ma:contentTypeVersion="4" ma:contentTypeDescription="Upload an image." ma:contentTypeScope="" ma:versionID="5568808217e8896a20d35b78a187a54b">
  <xsd:schema xmlns:xsd="http://www.w3.org/2001/XMLSchema" xmlns:xs="http://www.w3.org/2001/XMLSchema" xmlns:p="http://schemas.microsoft.com/office/2006/metadata/properties" xmlns:ns1="http://schemas.microsoft.com/sharepoint/v3" xmlns:ns2="4880E4F8-4B7D-4BDD-91E3-E10D47036ECA" xmlns:ns3="http://schemas.microsoft.com/sharepoint/v3/fields" xmlns:ns4="4880e4f8-4b7d-4bdd-91e3-e10d47036eca" xmlns:ns5="9d51eac6-a7d5-47f5-a119-63d146adb134" targetNamespace="http://schemas.microsoft.com/office/2006/metadata/properties" ma:root="true" ma:fieldsID="95b9b289a8e8f4d106e4c69b136198e4" ns1:_="" ns2:_="" ns3:_="" ns4:_="" ns5:_="">
    <xsd:import namespace="http://schemas.microsoft.com/sharepoint/v3"/>
    <xsd:import namespace="4880E4F8-4B7D-4BDD-91E3-E10D47036ECA"/>
    <xsd:import namespace="http://schemas.microsoft.com/sharepoint/v3/fields"/>
    <xsd:import namespace="4880e4f8-4b7d-4bdd-91e3-e10d47036eca"/>
    <xsd:import namespace="9d51eac6-a7d5-47f5-a119-63d146adb134"/>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4:Language" minOccurs="0"/>
                <xsd:element ref="ns4:DocId" minOccurs="0"/>
                <xsd:element ref="ns5: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Path" ma:hidden="true" ma:list="Docs" ma:internalName="FileRef" ma:readOnly="true" ma:showField="FullUrl">
      <xsd:simpleType>
        <xsd:restriction base="dms:Lookup"/>
      </xsd:simpleType>
    </xsd:element>
    <xsd:element name="File_x0020_Type" ma:index="9" nillable="true" ma:displayName="File Type" ma:hidden="true" ma:internalName="File_x0020_Type" ma:readOnly="true">
      <xsd:simpleType>
        <xsd:restriction base="dms:Text"/>
      </xsd:simpleType>
    </xsd:element>
    <xsd:element name="HTML_x0020_File_x0020_Type" ma:index="10" nillable="true" ma:displayName="HTML File Type" ma:hidden="true" ma:internalName="HTML_x0020_File_x0020_Type" ma:readOnly="true">
      <xsd:simpleType>
        <xsd:restriction base="dms:Text"/>
      </xsd:simpleType>
    </xsd:element>
    <xsd:element name="FSObjType" ma:index="11" nillable="true" ma:displayName="Item Type" ma:hidden="true" ma:list="Docs" ma:internalName="FSObjType" ma:readOnly="true" ma:showField="FSType">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ThumbnailExists" ma:index="18" nillable="true" ma:displayName="Thumbnail Exists" ma:default="FALSE" ma:hidden="true" ma:internalName="ThumbnailExists" ma:readOnly="true">
      <xsd:simpleType>
        <xsd:restriction base="dms:Boolean"/>
      </xsd:simpleType>
    </xsd:element>
    <xsd:element name="PreviewExists" ma:index="19" nillable="true" ma:displayName="Preview Exists" ma:default="FALSE" ma:hidden="true" ma:internalName="PreviewExists" ma:readOnly="true">
      <xsd:simpleType>
        <xsd:restriction base="dms:Boolean"/>
      </xsd:simpleType>
    </xsd:element>
    <xsd:element name="ImageWidth" ma:index="20" nillable="true" ma:displayName="Width" ma:internalName="ImageWidth" ma:readOnly="true">
      <xsd:simpleType>
        <xsd:restriction base="dms:Unknown"/>
      </xsd:simpleType>
    </xsd:element>
    <xsd:element name="ImageHeight" ma:index="22" nillable="true" ma:displayName="Height" ma:internalName="ImageHeight" ma:readOnly="true">
      <xsd:simpleType>
        <xsd:restriction base="dms:Unknown"/>
      </xsd:simpleType>
    </xsd:element>
    <xsd:element name="ImageCreateDate" ma:index="25" nillable="true" ma:displayName="Date Picture Taken"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Copyright" ma:internalName="wic_System_Copyrigh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Language" ma:index="27" nillable="true" ma:displayName="Language" ma:default="English 1" ma:format="Dropdown" ma:internalName="Language">
      <xsd:simpleType>
        <xsd:restriction base="dms:Choice">
          <xsd:enumeration value="English"/>
          <xsd:enumeration value="Arabic"/>
          <xsd:enumeration value="Hindi"/>
          <xsd:enumeration value="English 1"/>
          <xsd:enumeration value="English 2"/>
          <xsd:enumeration value="Arabic 1"/>
          <xsd:enumeration value="Arabic 2"/>
          <xsd:enumeration value="Hindi 1"/>
          <xsd:enumeration value="Hindi 2"/>
          <xsd:enumeration value="Malayalam 1"/>
          <xsd:enumeration value="Malayalam 2"/>
        </xsd:restriction>
      </xsd:simpleType>
    </xsd:element>
    <xsd:element name="DocId" ma:index="28" nillable="true" ma:displayName="DocId" ma:list="{9de017a3-70b4-41a0-b3a1-4f7a098545da}" ma:internalName="DocId" ma:showField="ID" ma:web="9d51eac6-a7d5-47f5-a119-63d146adb134">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9d51eac6-a7d5-47f5-a119-63d146adb134" elementFormDefault="qualified">
    <xsd:import namespace="http://schemas.microsoft.com/office/2006/documentManagement/types"/>
    <xsd:import namespace="http://schemas.microsoft.com/office/infopath/2007/PartnerControls"/>
    <xsd:element name="SharedWithUsers" ma:index="2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3" ma:displayName="Comments"/>
        <xsd:element name="keywords" minOccurs="0" maxOccurs="1" type="xsd:string" ma:index="14"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anguage xmlns="4880e4f8-4b7d-4bdd-91e3-e10d47036eca">English 1</Language>
    <DocId xmlns="4880e4f8-4b7d-4bdd-91e3-e10d47036eca">18984</DocId>
    <ImageCreateDate xmlns="4880E4F8-4B7D-4BDD-91E3-E10D47036ECA" xsi:nil="true"/>
    <wic_System_Copyright xmlns="http://schemas.microsoft.com/sharepoint/v3/fields" xsi:nil="true"/>
  </documentManagement>
</p:properties>
</file>

<file path=customXml/itemProps1.xml><?xml version="1.0" encoding="utf-8"?>
<ds:datastoreItem xmlns:ds="http://schemas.openxmlformats.org/officeDocument/2006/customXml" ds:itemID="{DF1CB12B-5CD6-4C5B-BF21-2D562B76CF3A}"/>
</file>

<file path=customXml/itemProps2.xml><?xml version="1.0" encoding="utf-8"?>
<ds:datastoreItem xmlns:ds="http://schemas.openxmlformats.org/officeDocument/2006/customXml" ds:itemID="{354DAB8D-2146-4DCC-8811-4FFB7A1D403A}"/>
</file>

<file path=customXml/itemProps3.xml><?xml version="1.0" encoding="utf-8"?>
<ds:datastoreItem xmlns:ds="http://schemas.openxmlformats.org/officeDocument/2006/customXml" ds:itemID="{87BB81AB-D9E1-4290-BAFC-2FC582E0A06F}"/>
</file>

<file path=docProps/app.xml><?xml version="1.0" encoding="utf-8"?>
<Properties xmlns="http://schemas.openxmlformats.org/officeDocument/2006/extended-properties" xmlns:vt="http://schemas.openxmlformats.org/officeDocument/2006/docPropsVTypes">
  <Template/>
  <TotalTime>1715</TotalTime>
  <Words>271</Words>
  <Application>Microsoft Office PowerPoint</Application>
  <PresentationFormat>On-screen Show (4:3)</PresentationFormat>
  <Paragraphs>32</Paragraphs>
  <Slides>2</Slides>
  <Notes>0</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Default Design</vt:lpstr>
      <vt:lpstr>Slide 1</vt:lpstr>
      <vt:lpstr>Slide 2</vt:lpstr>
    </vt:vector>
  </TitlesOfParts>
  <Company>Shell Information Services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Contractor RTA LTI on xx.xx.xx</dc:title>
  <dc:creator>MU93647</dc:creator>
  <cp:lastModifiedBy>mu93647</cp:lastModifiedBy>
  <cp:revision>158</cp:revision>
  <dcterms:created xsi:type="dcterms:W3CDTF">2001-05-03T06:07:08Z</dcterms:created>
  <dcterms:modified xsi:type="dcterms:W3CDTF">2015-04-06T10:31:22Z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0x0101009148F5A04DDD49CBA7127AADA5FB792B00AADE34325A8B49CDA8BB4DB53328F214009C4067D375EDA046866D1CFD34BA6725</vt:lpwstr>
  </property>
</Properties>
</file>