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2" r:id="rId2"/>
    <p:sldId id="273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581" y="-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talib.z.shaqsi@pdo.co.om" TargetMode="Externa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8" descr="D:\mbdata\Desktop\DSC038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49900" y="3429000"/>
            <a:ext cx="3024188" cy="303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TextBox 21"/>
          <p:cNvSpPr txBox="1">
            <a:spLocks noChangeArrowheads="1"/>
          </p:cNvSpPr>
          <p:nvPr/>
        </p:nvSpPr>
        <p:spPr bwMode="auto">
          <a:xfrm>
            <a:off x="293688" y="3971925"/>
            <a:ext cx="533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marL="114300" indent="-1143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algn="just">
              <a:defRPr/>
            </a:pPr>
            <a:endParaRPr lang="en-US" sz="12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Always watch the placement of your hand</a:t>
            </a:r>
            <a:b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sz="1200" kern="13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STOP the activity if anyone is approaching a suspended object</a:t>
            </a:r>
            <a:b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sz="1200" kern="13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 algn="just">
              <a:buFont typeface="Arial" pitchFamily="34" charset="0"/>
              <a:buChar char="•"/>
              <a:defRPr/>
            </a:pP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Always follow the instruction from supervisor and SOP</a:t>
            </a:r>
          </a:p>
          <a:p>
            <a:pPr marL="171450" indent="-171450" algn="just">
              <a:buFont typeface="Arial" pitchFamily="34" charset="0"/>
              <a:buChar char="•"/>
              <a:defRPr/>
            </a:pPr>
            <a:endParaRPr lang="en-US" sz="1200" b="1" dirty="0" smtClean="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52400" y="1042988"/>
            <a:ext cx="2057400" cy="57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Aft>
                <a:spcPct val="60000"/>
              </a:spcAft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Date:  16-01-2015</a:t>
            </a:r>
          </a:p>
          <a:p>
            <a:pPr algn="just" eaLnBrk="1" hangingPunct="1">
              <a:spcAft>
                <a:spcPct val="60000"/>
              </a:spcAft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Injury: Finger fracture </a:t>
            </a: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76200" y="1676400"/>
            <a:ext cx="518160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What happened:</a:t>
            </a:r>
          </a:p>
          <a:p>
            <a:pPr marL="114300" indent="-114300">
              <a:defRPr/>
            </a:pPr>
            <a:endParaRPr lang="en-US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</a:t>
            </a:r>
            <a:r>
              <a:rPr lang="en-US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Assistant Driller was operating the winch to lift the </a:t>
            </a:r>
            <a:r>
              <a:rPr lang="en-US" sz="1200" kern="13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kelly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hose </a:t>
            </a:r>
            <a:r>
              <a:rPr lang="en-US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to be installed on the drill string. Although it was being guided by the roustabout the hose became snagged on a bolt securing the hand tools board hanging on the rig floor handrail. 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</a:t>
            </a:r>
            <a:r>
              <a:rPr lang="en-US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assistant driller stopped the winch and then reversed it to lower the </a:t>
            </a:r>
            <a:r>
              <a:rPr lang="en-US" sz="1200" kern="13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kelly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hose but at the same time the roustabout went to release the hose manually and his right hand middle finger trapped between tool board and hand rail causing crush injury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1200" kern="13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1736" y="5562600"/>
            <a:ext cx="5368464" cy="584775"/>
          </a:xfrm>
          <a:prstGeom prst="rect">
            <a:avLst/>
          </a:prstGeom>
          <a:solidFill>
            <a:schemeClr val="accent2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tabLst>
                <a:tab pos="287338" algn="l"/>
              </a:tabLst>
              <a:defRPr/>
            </a:pPr>
            <a:r>
              <a:rPr lang="en-US" sz="1600" b="1" kern="1300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Never intervene to correct obstacles without stopping the activity</a:t>
            </a:r>
          </a:p>
        </p:txBody>
      </p:sp>
      <p:pic>
        <p:nvPicPr>
          <p:cNvPr id="17421" name="Picture 19" descr="Q:\QHSE\7. Implementation and Performance Monitoring\7.2 Incident Reporting, Investigation and Review\Incidents Workover\PDO\2015\LTI H3 16 JAN 15\Pictures\DSC035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49900" y="1285875"/>
            <a:ext cx="3040063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428038" y="2765425"/>
            <a:ext cx="336550" cy="544513"/>
            <a:chOff x="3504" y="544"/>
            <a:chExt cx="2287" cy="1855"/>
          </a:xfrm>
        </p:grpSpPr>
        <p:sp>
          <p:nvSpPr>
            <p:cNvPr id="1742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23" name="Freeform 132"/>
          <p:cNvSpPr>
            <a:spLocks/>
          </p:cNvSpPr>
          <p:nvPr/>
        </p:nvSpPr>
        <p:spPr bwMode="auto">
          <a:xfrm>
            <a:off x="8431213" y="5291138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7424" name="Picture 1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6FFFB"/>
              </a:clrFrom>
              <a:clrTo>
                <a:srgbClr val="F6FFFB">
                  <a:alpha val="0"/>
                </a:srgbClr>
              </a:clrTo>
            </a:clrChange>
          </a:blip>
          <a:srcRect l="9282" t="9769" r="8208" b="12071"/>
          <a:stretch>
            <a:fillRect/>
          </a:stretch>
        </p:blipFill>
        <p:spPr bwMode="auto">
          <a:xfrm>
            <a:off x="7669213" y="3516313"/>
            <a:ext cx="762000" cy="30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9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</a:t>
            </a:r>
            <a:r>
              <a:rPr lang="en-US" sz="1000" dirty="0" smtClean="0">
                <a:cs typeface="Calibri" pitchFamily="34" charset="0"/>
                <a:hlinkClick r:id="rId5"/>
              </a:rPr>
              <a:t>:  </a:t>
            </a:r>
            <a:r>
              <a:rPr lang="en-US" sz="1000" dirty="0" smtClean="0">
                <a:solidFill>
                  <a:srgbClr val="0070C0"/>
                </a:solidFill>
                <a:cs typeface="Calibri" pitchFamily="34" charset="0"/>
                <a:hlinkClick r:id="rId5"/>
              </a:rPr>
              <a:t>MSE34</a:t>
            </a:r>
            <a:r>
              <a:rPr lang="en-US" sz="1000" dirty="0" smtClean="0">
                <a:cs typeface="Calibri" pitchFamily="34" charset="0"/>
                <a:hlinkClick r:id="rId5"/>
              </a:rPr>
              <a:t> </a:t>
            </a:r>
            <a:r>
              <a:rPr lang="en-US" sz="1000" dirty="0" smtClean="0">
                <a:cs typeface="Calibri" pitchFamily="34" charset="0"/>
              </a:rPr>
              <a:t>for further information 		Learning No 04                                                            16/01/2015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48600" y="6324600"/>
            <a:ext cx="1905000" cy="457200"/>
          </a:xfrm>
          <a:noFill/>
        </p:spPr>
        <p:txBody>
          <a:bodyPr/>
          <a:lstStyle/>
          <a:p>
            <a:fld id="{45DCFA20-B9CE-4384-8EA2-75300913033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28377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Aft>
                <a:spcPct val="60000"/>
              </a:spcAft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Date:  16-01-2015</a:t>
            </a:r>
          </a:p>
          <a:p>
            <a:pPr algn="just" eaLnBrk="1" hangingPunct="1">
              <a:spcAft>
                <a:spcPct val="60000"/>
              </a:spcAft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Injury: Finger fracture 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600" kern="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 smtClean="0">
                <a:solidFill>
                  <a:srgbClr val="FF0000"/>
                </a:solidFill>
                <a:latin typeface="Tahoma" pitchFamily="34" charset="0"/>
              </a:rPr>
              <a:t>As </a:t>
            </a:r>
            <a:r>
              <a:rPr lang="en-US" sz="1600" b="1" kern="0" dirty="0">
                <a:solidFill>
                  <a:srgbClr val="FF0000"/>
                </a:solidFill>
                <a:latin typeface="Tahoma" pitchFamily="34" charset="0"/>
              </a:rPr>
              <a:t>a learning from this incident and ensure continual improvement all contract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>
                <a:solidFill>
                  <a:srgbClr val="FF0000"/>
                </a:solidFill>
                <a:latin typeface="Tahoma" pitchFamily="34" charset="0"/>
              </a:rPr>
              <a:t>managers are to review their HSE HEMP against the questions asked below        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b="1" kern="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kern="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kern="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Are you sure Management of Change (</a:t>
            </a:r>
            <a:r>
              <a:rPr lang="en-US" sz="1400" dirty="0" err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MoC</a:t>
            </a:r>
            <a:r>
              <a:rPr lang="en-US" sz="140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) </a:t>
            </a:r>
            <a:r>
              <a:rPr lang="en-US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is prepared prior to any equipment install?.</a:t>
            </a:r>
          </a:p>
          <a:p>
            <a:pPr marL="119063" indent="-1190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Are you sure home made arrangements are properly risk assessed prior to the installation?.</a:t>
            </a:r>
          </a:p>
          <a:p>
            <a:pPr marL="119063" indent="-1190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Is the alert/learning advice understood by the crew members?</a:t>
            </a:r>
          </a:p>
          <a:p>
            <a:pPr marL="119063" indent="-1190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have a system to ensure actions from lateral Learning's are implemented?.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MSE34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		Learning No </a:t>
            </a:r>
            <a:r>
              <a:rPr lang="en-US" sz="1000" dirty="0" smtClean="0">
                <a:latin typeface="+mn-lt"/>
                <a:cs typeface="Calibri" pitchFamily="34" charset="0"/>
              </a:rPr>
              <a:t>03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                           12/01/2015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18985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1BE1D560-7966-4254-AE34-E25AE93F904B}"/>
</file>

<file path=customXml/itemProps2.xml><?xml version="1.0" encoding="utf-8"?>
<ds:datastoreItem xmlns:ds="http://schemas.openxmlformats.org/officeDocument/2006/customXml" ds:itemID="{2EE26C78-9842-4053-801F-0C49FED175F0}"/>
</file>

<file path=customXml/itemProps3.xml><?xml version="1.0" encoding="utf-8"?>
<ds:datastoreItem xmlns:ds="http://schemas.openxmlformats.org/officeDocument/2006/customXml" ds:itemID="{FC02E62B-9073-45F0-9AE1-9812E1AC9C2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1736</TotalTime>
  <Words>186</Words>
  <Application>Microsoft Office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mu93647</cp:lastModifiedBy>
  <cp:revision>159</cp:revision>
  <dcterms:created xsi:type="dcterms:W3CDTF">2001-05-03T06:07:08Z</dcterms:created>
  <dcterms:modified xsi:type="dcterms:W3CDTF">2015-04-08T10:48:53Z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