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74" r:id="rId2"/>
    <p:sldId id="275"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581"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3.xml"/><Relationship Id="rId5" Type="http://schemas.openxmlformats.org/officeDocument/2006/relationships/hyperlink" Target="mailto:talib.z.shaqsi@pdo.co.om" TargetMode="Externa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1066800"/>
            <a:ext cx="5410200" cy="3862596"/>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a:t>
            </a:r>
            <a:r>
              <a:rPr lang="en-US" sz="1200" b="1" dirty="0" smtClean="0">
                <a:solidFill>
                  <a:srgbClr val="333399"/>
                </a:solidFill>
                <a:latin typeface="Tahoma" pitchFamily="34" charset="0"/>
              </a:rPr>
              <a:t> 02-02-2015 </a:t>
            </a:r>
          </a:p>
          <a:p>
            <a:pPr marL="114300" indent="-114300" algn="just">
              <a:defRPr/>
            </a:pPr>
            <a:r>
              <a:rPr lang="en-US" sz="1200" b="1" dirty="0" smtClean="0">
                <a:solidFill>
                  <a:srgbClr val="333399"/>
                </a:solidFill>
                <a:latin typeface="Tahoma" pitchFamily="34" charset="0"/>
              </a:rPr>
              <a:t>Injury:  </a:t>
            </a:r>
            <a:r>
              <a:rPr lang="en-US" sz="1200" b="1" dirty="0" smtClean="0">
                <a:solidFill>
                  <a:srgbClr val="333399"/>
                </a:solidFill>
                <a:latin typeface="Tahoma" pitchFamily="34" charset="0"/>
              </a:rPr>
              <a:t>Fractured </a:t>
            </a:r>
            <a:r>
              <a:rPr lang="en-US" sz="1200" b="1" dirty="0" smtClean="0">
                <a:solidFill>
                  <a:srgbClr val="333399"/>
                </a:solidFill>
                <a:latin typeface="Tahoma" pitchFamily="34" charset="0"/>
              </a:rPr>
              <a:t>Wrist</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p>
          <a:p>
            <a:pPr marL="114300" indent="-114300" algn="just">
              <a:defRPr/>
            </a:pPr>
            <a:r>
              <a:rPr lang="en-GB" sz="1400" dirty="0" smtClean="0">
                <a:latin typeface="+mj-lt"/>
              </a:rPr>
              <a:t>	</a:t>
            </a:r>
            <a:r>
              <a:rPr lang="en-GB" sz="1200" kern="1300" dirty="0" smtClean="0">
                <a:latin typeface="Tahoma" pitchFamily="34" charset="0"/>
                <a:ea typeface="Tahoma" pitchFamily="34" charset="0"/>
                <a:cs typeface="Tahoma" pitchFamily="34" charset="0"/>
              </a:rPr>
              <a:t>A member of a casing yard crew fell from a trailer whilst nailing a chock into dunnage for the first layer of casing joints, the </a:t>
            </a:r>
            <a:r>
              <a:rPr lang="en-GB" sz="1200" kern="1300" dirty="0" smtClean="0">
                <a:latin typeface="Tahoma" pitchFamily="34" charset="0"/>
                <a:ea typeface="Tahoma" pitchFamily="34" charset="0"/>
                <a:cs typeface="Tahoma" pitchFamily="34" charset="0"/>
              </a:rPr>
              <a:t>Injured Person (IP) </a:t>
            </a:r>
            <a:r>
              <a:rPr lang="en-GB" sz="1200" kern="1300" dirty="0" smtClean="0">
                <a:latin typeface="Tahoma" pitchFamily="34" charset="0"/>
                <a:ea typeface="Tahoma" pitchFamily="34" charset="0"/>
                <a:cs typeface="Tahoma" pitchFamily="34" charset="0"/>
              </a:rPr>
              <a:t>states he felt dizzy and lost consciousness resulting in him falling. He was on the opposite side of the vehicle to the working platforms provided. He fractured his right wrist as a result of the fall. </a:t>
            </a:r>
            <a:endParaRPr lang="en-US" sz="1200" kern="1300" dirty="0">
              <a:latin typeface="Tahoma" pitchFamily="34" charset="0"/>
              <a:ea typeface="Tahoma" pitchFamily="34" charset="0"/>
              <a:cs typeface="Tahoma" pitchFamily="34" charset="0"/>
            </a:endParaRPr>
          </a:p>
          <a:p>
            <a:pPr marL="342900" indent="-3175" eaLnBrk="1" hangingPunct="1">
              <a:defRPr/>
            </a:pPr>
            <a:r>
              <a:rPr lang="en-GB" sz="1400" dirty="0" smtClean="0">
                <a:latin typeface="+mj-lt"/>
              </a:rPr>
              <a:t> </a:t>
            </a:r>
            <a:endParaRPr lang="en-US" sz="1050" dirty="0">
              <a:solidFill>
                <a:srgbClr val="000000"/>
              </a:solidFill>
              <a:latin typeface="Arial"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r>
              <a:rPr lang="en-US" sz="1600" b="1" dirty="0" smtClean="0">
                <a:solidFill>
                  <a:srgbClr val="333399"/>
                </a:solidFill>
                <a:latin typeface="Tahoma" pitchFamily="34" charset="0"/>
              </a:rPr>
              <a:t>..</a:t>
            </a:r>
          </a:p>
          <a:p>
            <a:pPr marL="114300" indent="-114300" algn="just">
              <a:defRPr/>
            </a:pPr>
            <a:endParaRPr lang="en-US" sz="1600" b="1" kern="1300" dirty="0" smtClean="0">
              <a:solidFill>
                <a:srgbClr val="333399"/>
              </a:solidFill>
              <a:latin typeface="Tahoma" pitchFamily="34" charset="0"/>
              <a:ea typeface="Tahoma" pitchFamily="34" charset="0"/>
              <a:cs typeface="Tahoma" pitchFamily="34" charset="0"/>
            </a:endParaRPr>
          </a:p>
          <a:p>
            <a:pPr marL="114300" indent="-114300" algn="just">
              <a:defRPr/>
            </a:pPr>
            <a:r>
              <a:rPr lang="en-US" sz="1200" kern="1300" dirty="0" smtClean="0">
                <a:latin typeface="Tahoma" pitchFamily="34" charset="0"/>
                <a:ea typeface="Tahoma" pitchFamily="34" charset="0"/>
                <a:cs typeface="Tahoma" pitchFamily="34" charset="0"/>
              </a:rPr>
              <a:t>Ensure </a:t>
            </a:r>
            <a:r>
              <a:rPr lang="en-US" sz="1200" kern="1300" dirty="0">
                <a:latin typeface="Tahoma" pitchFamily="34" charset="0"/>
                <a:ea typeface="Tahoma" pitchFamily="34" charset="0"/>
                <a:cs typeface="Tahoma" pitchFamily="34" charset="0"/>
              </a:rPr>
              <a:t>procedures </a:t>
            </a:r>
            <a:r>
              <a:rPr lang="en-US" sz="1200" kern="1300" dirty="0" smtClean="0">
                <a:latin typeface="Tahoma" pitchFamily="34" charset="0"/>
                <a:ea typeface="Tahoma" pitchFamily="34" charset="0"/>
                <a:cs typeface="Tahoma" pitchFamily="34" charset="0"/>
              </a:rPr>
              <a:t>are sufficient for task, in place and followed</a:t>
            </a:r>
            <a:endParaRPr lang="en-US" sz="1200" kern="1300" dirty="0">
              <a:latin typeface="Tahoma" pitchFamily="34" charset="0"/>
              <a:ea typeface="Tahoma" pitchFamily="34" charset="0"/>
              <a:cs typeface="Tahoma" pitchFamily="34" charset="0"/>
            </a:endParaRPr>
          </a:p>
          <a:p>
            <a:pPr marL="336550" indent="225425">
              <a:defRPr/>
            </a:pPr>
            <a:endParaRPr lang="en-US" sz="1200" kern="1300" dirty="0">
              <a:latin typeface="Tahoma" pitchFamily="34" charset="0"/>
              <a:ea typeface="Tahoma" pitchFamily="34" charset="0"/>
              <a:cs typeface="Tahoma" pitchFamily="34" charset="0"/>
            </a:endParaRPr>
          </a:p>
          <a:p>
            <a:pPr marL="457200" indent="-117475">
              <a:buFont typeface="Arial" pitchFamily="34" charset="0"/>
              <a:buChar char="•"/>
              <a:defRPr/>
            </a:pPr>
            <a:r>
              <a:rPr lang="en-US" sz="1200" kern="1300" dirty="0" smtClean="0">
                <a:latin typeface="Tahoma" pitchFamily="34" charset="0"/>
                <a:ea typeface="Tahoma" pitchFamily="34" charset="0"/>
                <a:cs typeface="Tahoma" pitchFamily="34" charset="0"/>
              </a:rPr>
              <a:t>Stop work and inform your supervisor / </a:t>
            </a:r>
            <a:r>
              <a:rPr lang="en-US" sz="1200" kern="1300" dirty="0" smtClean="0">
                <a:latin typeface="Tahoma" pitchFamily="34" charset="0"/>
                <a:ea typeface="Tahoma" pitchFamily="34" charset="0"/>
                <a:cs typeface="Tahoma" pitchFamily="34" charset="0"/>
              </a:rPr>
              <a:t>foreman </a:t>
            </a:r>
            <a:r>
              <a:rPr lang="en-US" sz="1200" kern="1300" dirty="0" smtClean="0">
                <a:latin typeface="Tahoma" pitchFamily="34" charset="0"/>
                <a:ea typeface="Tahoma" pitchFamily="34" charset="0"/>
                <a:cs typeface="Tahoma" pitchFamily="34" charset="0"/>
              </a:rPr>
              <a:t>if you feel unwell or unable to carry a task out safely.</a:t>
            </a:r>
          </a:p>
          <a:p>
            <a:pPr marL="336550" indent="3175">
              <a:buFont typeface="Arial" pitchFamily="34" charset="0"/>
              <a:buChar char="•"/>
              <a:defRPr/>
            </a:pPr>
            <a:r>
              <a:rPr lang="en-US" sz="1200" kern="1300" dirty="0" smtClean="0">
                <a:latin typeface="Tahoma" pitchFamily="34" charset="0"/>
                <a:ea typeface="Tahoma" pitchFamily="34" charset="0"/>
                <a:cs typeface="Tahoma" pitchFamily="34" charset="0"/>
              </a:rPr>
              <a:t>  Identify the correct equipment for task.</a:t>
            </a:r>
          </a:p>
          <a:p>
            <a:pPr marL="463550" indent="-123825">
              <a:buFont typeface="Arial" pitchFamily="34" charset="0"/>
              <a:buChar char="•"/>
              <a:defRPr/>
            </a:pPr>
            <a:r>
              <a:rPr lang="en-US" sz="1200" kern="1300" dirty="0" smtClean="0">
                <a:latin typeface="Tahoma" pitchFamily="34" charset="0"/>
                <a:ea typeface="Tahoma" pitchFamily="34" charset="0"/>
                <a:cs typeface="Tahoma" pitchFamily="34" charset="0"/>
              </a:rPr>
              <a:t>Stop work if the correct equipments isn't available for the </a:t>
            </a:r>
            <a:r>
              <a:rPr lang="en-US" sz="1200" kern="1300" dirty="0" smtClean="0">
                <a:latin typeface="Tahoma" pitchFamily="34" charset="0"/>
                <a:ea typeface="Tahoma" pitchFamily="34" charset="0"/>
                <a:cs typeface="Tahoma" pitchFamily="34" charset="0"/>
              </a:rPr>
              <a:t>task.</a:t>
            </a:r>
            <a:endParaRPr lang="en-US" sz="1200" kern="1300" dirty="0" smtClean="0">
              <a:latin typeface="Tahoma" pitchFamily="34" charset="0"/>
              <a:ea typeface="Tahoma" pitchFamily="34" charset="0"/>
              <a:cs typeface="Tahoma" pitchFamily="34" charset="0"/>
            </a:endParaRPr>
          </a:p>
          <a:p>
            <a:pPr marL="457200" indent="-117475">
              <a:buFont typeface="Arial" pitchFamily="34" charset="0"/>
              <a:buChar char="•"/>
              <a:defRPr/>
            </a:pPr>
            <a:r>
              <a:rPr lang="en-US" sz="1200" kern="1300" dirty="0" smtClean="0">
                <a:latin typeface="Tahoma" pitchFamily="34" charset="0"/>
                <a:ea typeface="Tahoma" pitchFamily="34" charset="0"/>
                <a:cs typeface="Tahoma" pitchFamily="34" charset="0"/>
              </a:rPr>
              <a:t>Beware of your surroundings and hazards around your working area.</a:t>
            </a:r>
          </a:p>
        </p:txBody>
      </p:sp>
      <p:sp>
        <p:nvSpPr>
          <p:cNvPr id="23555"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14" name="Rectangle 13"/>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what was done wrong</a:t>
            </a: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21" name="TextBox 20"/>
          <p:cNvSpPr txBox="1"/>
          <p:nvPr/>
        </p:nvSpPr>
        <p:spPr>
          <a:xfrm>
            <a:off x="152400" y="5562600"/>
            <a:ext cx="5334000" cy="338554"/>
          </a:xfrm>
          <a:prstGeom prst="rect">
            <a:avLst/>
          </a:prstGeom>
          <a:solidFill>
            <a:schemeClr val="accent2"/>
          </a:solidFill>
          <a:ln w="38100">
            <a:solidFill>
              <a:srgbClr val="FFFF00"/>
            </a:solidFill>
            <a:miter lim="800000"/>
            <a:headEnd/>
            <a:tailEnd/>
          </a:ln>
        </p:spPr>
        <p:txBody>
          <a:bodyPr wrap="square">
            <a:spAutoFit/>
          </a:bodyPr>
          <a:lstStyle/>
          <a:p>
            <a:pPr algn="ctr">
              <a:spcBef>
                <a:spcPct val="50000"/>
              </a:spcBef>
              <a:tabLst>
                <a:tab pos="287338" algn="l"/>
              </a:tabLst>
              <a:defRPr/>
            </a:pPr>
            <a:r>
              <a:rPr lang="en-US" sz="1600" b="1" kern="1300" dirty="0" smtClean="0">
                <a:solidFill>
                  <a:srgbClr val="FFFF00"/>
                </a:solidFill>
                <a:latin typeface="Tahoma" pitchFamily="34" charset="0"/>
                <a:ea typeface="Tahoma" pitchFamily="34" charset="0"/>
                <a:cs typeface="Tahoma" pitchFamily="34" charset="0"/>
              </a:rPr>
              <a:t>Where possible complete tasks at ground level</a:t>
            </a:r>
            <a:endParaRPr lang="en-US" sz="1600" b="1" kern="1300" dirty="0">
              <a:solidFill>
                <a:srgbClr val="FFFF00"/>
              </a:solidFill>
              <a:latin typeface="Tahoma" pitchFamily="34" charset="0"/>
              <a:ea typeface="Tahoma" pitchFamily="34" charset="0"/>
              <a:cs typeface="Tahoma" pitchFamily="34" charset="0"/>
            </a:endParaRPr>
          </a:p>
        </p:txBody>
      </p:sp>
      <p:cxnSp>
        <p:nvCxnSpPr>
          <p:cNvPr id="32" name="Straight Arrow Connector 31"/>
          <p:cNvCxnSpPr/>
          <p:nvPr/>
        </p:nvCxnSpPr>
        <p:spPr bwMode="auto">
          <a:xfrm>
            <a:off x="6477000" y="1524000"/>
            <a:ext cx="76200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pic>
        <p:nvPicPr>
          <p:cNvPr id="19" name="Picture 2" descr="F:\OFSAT_LTI_020215\DSCI3817.JPG"/>
          <p:cNvPicPr>
            <a:picLocks noChangeAspect="1" noChangeArrowheads="1"/>
          </p:cNvPicPr>
          <p:nvPr/>
        </p:nvPicPr>
        <p:blipFill>
          <a:blip r:embed="rId2" cstate="print"/>
          <a:stretch>
            <a:fillRect/>
          </a:stretch>
        </p:blipFill>
        <p:spPr bwMode="auto">
          <a:xfrm>
            <a:off x="5562600" y="990600"/>
            <a:ext cx="3429000" cy="2415886"/>
          </a:xfrm>
          <a:prstGeom prst="rect">
            <a:avLst/>
          </a:prstGeom>
          <a:noFill/>
        </p:spPr>
      </p:pic>
      <p:pic>
        <p:nvPicPr>
          <p:cNvPr id="29"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rot="217045">
            <a:off x="7011779" y="1512912"/>
            <a:ext cx="364008" cy="506383"/>
          </a:xfrm>
          <a:prstGeom prst="rect">
            <a:avLst/>
          </a:prstGeom>
          <a:noFill/>
          <a:ln w="9525">
            <a:noFill/>
            <a:miter lim="800000"/>
            <a:headEnd/>
            <a:tailEnd/>
          </a:ln>
        </p:spPr>
      </p:pic>
      <p:grpSp>
        <p:nvGrpSpPr>
          <p:cNvPr id="2" name="Group 131"/>
          <p:cNvGrpSpPr>
            <a:grpSpLocks/>
          </p:cNvGrpSpPr>
          <p:nvPr/>
        </p:nvGrpSpPr>
        <p:grpSpPr bwMode="auto">
          <a:xfrm>
            <a:off x="8426450" y="1143000"/>
            <a:ext cx="336550" cy="544513"/>
            <a:chOff x="3504" y="544"/>
            <a:chExt cx="2287" cy="1855"/>
          </a:xfrm>
        </p:grpSpPr>
        <p:sp>
          <p:nvSpPr>
            <p:cNvPr id="2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cxnSp>
        <p:nvCxnSpPr>
          <p:cNvPr id="37" name="Straight Arrow Connector 36"/>
          <p:cNvCxnSpPr>
            <a:stCxn id="35" idx="0"/>
          </p:cNvCxnSpPr>
          <p:nvPr/>
        </p:nvCxnSpPr>
        <p:spPr bwMode="auto">
          <a:xfrm flipV="1">
            <a:off x="6477000" y="2057400"/>
            <a:ext cx="609600" cy="5334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35" name="TextBox 34"/>
          <p:cNvSpPr txBox="1"/>
          <p:nvPr/>
        </p:nvSpPr>
        <p:spPr>
          <a:xfrm>
            <a:off x="5638800" y="2590800"/>
            <a:ext cx="1676400" cy="738664"/>
          </a:xfrm>
          <a:prstGeom prst="rect">
            <a:avLst/>
          </a:prstGeom>
          <a:solidFill>
            <a:schemeClr val="bg1"/>
          </a:solidFill>
        </p:spPr>
        <p:txBody>
          <a:bodyPr wrap="square" rtlCol="0">
            <a:spAutoFit/>
          </a:bodyPr>
          <a:lstStyle/>
          <a:p>
            <a:r>
              <a:rPr lang="en-US" sz="1400" dirty="0" smtClean="0">
                <a:latin typeface="+mj-lt"/>
              </a:rPr>
              <a:t>IP on edge of trailer not using platform or ladders</a:t>
            </a:r>
            <a:endParaRPr lang="en-US" sz="1400" dirty="0">
              <a:latin typeface="+mj-lt"/>
            </a:endParaRPr>
          </a:p>
        </p:txBody>
      </p:sp>
      <p:pic>
        <p:nvPicPr>
          <p:cNvPr id="22" name="Picture 21" descr="Ladders.JPG"/>
          <p:cNvPicPr>
            <a:picLocks noChangeAspect="1"/>
          </p:cNvPicPr>
          <p:nvPr/>
        </p:nvPicPr>
        <p:blipFill>
          <a:blip r:embed="rId4" cstate="print"/>
          <a:stretch>
            <a:fillRect/>
          </a:stretch>
        </p:blipFill>
        <p:spPr>
          <a:xfrm>
            <a:off x="5562600" y="3581400"/>
            <a:ext cx="3429000" cy="2286000"/>
          </a:xfrm>
          <a:prstGeom prst="rect">
            <a:avLst/>
          </a:prstGeom>
        </p:spPr>
      </p:pic>
      <p:sp>
        <p:nvSpPr>
          <p:cNvPr id="20" name="Freeform 132"/>
          <p:cNvSpPr>
            <a:spLocks/>
          </p:cNvSpPr>
          <p:nvPr/>
        </p:nvSpPr>
        <p:spPr bwMode="auto">
          <a:xfrm>
            <a:off x="8458200" y="3657600"/>
            <a:ext cx="381000" cy="566057"/>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ln>
                <a:solidFill>
                  <a:schemeClr val="tx1"/>
                </a:solidFill>
              </a:ln>
            </a:endParaRPr>
          </a:p>
        </p:txBody>
      </p:sp>
      <p:sp>
        <p:nvSpPr>
          <p:cNvPr id="23" name="TextBox 22"/>
          <p:cNvSpPr txBox="1"/>
          <p:nvPr/>
        </p:nvSpPr>
        <p:spPr>
          <a:xfrm>
            <a:off x="7848600" y="4343400"/>
            <a:ext cx="1066800" cy="738664"/>
          </a:xfrm>
          <a:prstGeom prst="rect">
            <a:avLst/>
          </a:prstGeom>
          <a:solidFill>
            <a:schemeClr val="bg1"/>
          </a:solidFill>
          <a:ln>
            <a:solidFill>
              <a:schemeClr val="tx1"/>
            </a:solidFill>
          </a:ln>
        </p:spPr>
        <p:txBody>
          <a:bodyPr wrap="square" rtlCol="0">
            <a:spAutoFit/>
          </a:bodyPr>
          <a:lstStyle/>
          <a:p>
            <a:r>
              <a:rPr lang="en-US" sz="1400" dirty="0" smtClean="0">
                <a:latin typeface="+mj-lt"/>
              </a:rPr>
              <a:t>3 points of contact on ladder</a:t>
            </a:r>
            <a:endParaRPr lang="en-US" sz="1400" dirty="0">
              <a:latin typeface="+mj-lt"/>
            </a:endParaRPr>
          </a:p>
        </p:txBody>
      </p:sp>
      <p:sp>
        <p:nvSpPr>
          <p:cNvPr id="27" name="TextBox 26"/>
          <p:cNvSpPr txBox="1"/>
          <p:nvPr/>
        </p:nvSpPr>
        <p:spPr>
          <a:xfrm>
            <a:off x="7848600" y="5105400"/>
            <a:ext cx="1066800" cy="738664"/>
          </a:xfrm>
          <a:prstGeom prst="rect">
            <a:avLst/>
          </a:prstGeom>
          <a:solidFill>
            <a:schemeClr val="bg1"/>
          </a:solidFill>
          <a:ln>
            <a:solidFill>
              <a:schemeClr val="tx1"/>
            </a:solidFill>
          </a:ln>
        </p:spPr>
        <p:txBody>
          <a:bodyPr wrap="square" rtlCol="0">
            <a:spAutoFit/>
          </a:bodyPr>
          <a:lstStyle/>
          <a:p>
            <a:r>
              <a:rPr lang="en-US" sz="1400" dirty="0" smtClean="0">
                <a:latin typeface="+mj-lt"/>
              </a:rPr>
              <a:t>Employee footing ladder</a:t>
            </a:r>
            <a:endParaRPr lang="en-US" sz="1400" dirty="0">
              <a:latin typeface="+mj-lt"/>
            </a:endParaRPr>
          </a:p>
        </p:txBody>
      </p:sp>
      <p:cxnSp>
        <p:nvCxnSpPr>
          <p:cNvPr id="28" name="Straight Arrow Connector 27"/>
          <p:cNvCxnSpPr/>
          <p:nvPr/>
        </p:nvCxnSpPr>
        <p:spPr bwMode="auto">
          <a:xfrm flipH="1" flipV="1">
            <a:off x="7086600" y="4495800"/>
            <a:ext cx="762000" cy="2286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cxnSp>
        <p:nvCxnSpPr>
          <p:cNvPr id="33" name="Straight Arrow Connector 32"/>
          <p:cNvCxnSpPr/>
          <p:nvPr/>
        </p:nvCxnSpPr>
        <p:spPr bwMode="auto">
          <a:xfrm flipH="1">
            <a:off x="7162800" y="4800600"/>
            <a:ext cx="685800" cy="457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cxnSp>
        <p:nvCxnSpPr>
          <p:cNvPr id="36" name="Straight Arrow Connector 35"/>
          <p:cNvCxnSpPr/>
          <p:nvPr/>
        </p:nvCxnSpPr>
        <p:spPr bwMode="auto">
          <a:xfrm flipH="1">
            <a:off x="6858000" y="5486400"/>
            <a:ext cx="990600" cy="76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30" name="Rectangle 29"/>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31"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34"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Contact</a:t>
            </a:r>
            <a:r>
              <a:rPr lang="en-US" sz="1000" dirty="0" smtClean="0">
                <a:cs typeface="Calibri" pitchFamily="34" charset="0"/>
                <a:hlinkClick r:id="rId5"/>
              </a:rPr>
              <a:t>:  </a:t>
            </a:r>
            <a:r>
              <a:rPr lang="en-US" sz="1000" dirty="0" smtClean="0">
                <a:solidFill>
                  <a:srgbClr val="0070C0"/>
                </a:solidFill>
                <a:cs typeface="Calibri" pitchFamily="34" charset="0"/>
                <a:hlinkClick r:id="rId5"/>
              </a:rPr>
              <a:t>MSE34</a:t>
            </a:r>
            <a:r>
              <a:rPr lang="en-US" sz="1000" dirty="0" smtClean="0">
                <a:cs typeface="Calibri" pitchFamily="34" charset="0"/>
                <a:hlinkClick r:id="rId5"/>
              </a:rPr>
              <a:t> </a:t>
            </a:r>
            <a:r>
              <a:rPr lang="en-US" sz="1000" dirty="0" smtClean="0">
                <a:cs typeface="Calibri" pitchFamily="34" charset="0"/>
              </a:rPr>
              <a:t>for further information 		Learning No 05                                                            02/02/2015</a:t>
            </a:r>
            <a:endParaRPr lang="en-US" sz="1000" b="0" dirty="0" smtClean="0">
              <a:latin typeface="+mn-lt"/>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493538"/>
          </a:xfrm>
          <a:prstGeom prst="rect">
            <a:avLst/>
          </a:prstGeom>
          <a:noFill/>
          <a:ln w="19050">
            <a:noFill/>
            <a:miter lim="800000"/>
            <a:headEnd/>
            <a:tailEnd/>
          </a:ln>
        </p:spPr>
        <p:txBody>
          <a:bodyPr>
            <a:spAutoFit/>
          </a:bodyPr>
          <a:lstStyle/>
          <a:p>
            <a:pPr marL="114300" indent="-114300" algn="just">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02-02-2015 </a:t>
            </a:r>
          </a:p>
          <a:p>
            <a:pPr marL="114300" indent="-114300" algn="just">
              <a:defRPr/>
            </a:pPr>
            <a:r>
              <a:rPr lang="en-US" sz="1200" b="1" dirty="0" smtClean="0">
                <a:solidFill>
                  <a:srgbClr val="333399"/>
                </a:solidFill>
                <a:latin typeface="Tahoma" pitchFamily="34" charset="0"/>
              </a:rPr>
              <a:t>Injury:  </a:t>
            </a:r>
            <a:r>
              <a:rPr lang="en-US" sz="1200" b="1" dirty="0" smtClean="0">
                <a:solidFill>
                  <a:srgbClr val="333399"/>
                </a:solidFill>
                <a:latin typeface="Tahoma" pitchFamily="34" charset="0"/>
              </a:rPr>
              <a:t>Fractured </a:t>
            </a:r>
            <a:r>
              <a:rPr lang="en-US" sz="1200" b="1" dirty="0" smtClean="0">
                <a:solidFill>
                  <a:srgbClr val="333399"/>
                </a:solidFill>
                <a:latin typeface="Tahoma" pitchFamily="34" charset="0"/>
              </a:rPr>
              <a:t>Wrist</a:t>
            </a:r>
          </a:p>
          <a:p>
            <a:pPr marL="342900" indent="-342900" eaLnBrk="1" hangingPunct="1">
              <a:defRPr/>
            </a:pPr>
            <a:endParaRPr lang="en-US" sz="1600" b="1" kern="0" dirty="0" smtClean="0">
              <a:solidFill>
                <a:srgbClr val="FF0000"/>
              </a:solidFill>
              <a:latin typeface="Tahoma" pitchFamily="34" charset="0"/>
            </a:endParaRPr>
          </a:p>
          <a:p>
            <a:pPr marL="342900" indent="-342900" eaLnBrk="1" hangingPunct="1">
              <a:defRPr/>
            </a:pPr>
            <a:r>
              <a:rPr lang="en-US" sz="1600" b="1" kern="0" dirty="0" smtClean="0">
                <a:solidFill>
                  <a:srgbClr val="FF0000"/>
                </a:solidFill>
                <a:latin typeface="Tahoma" pitchFamily="34" charset="0"/>
              </a:rPr>
              <a:t>As </a:t>
            </a:r>
            <a:r>
              <a:rPr lang="en-US" sz="1600" b="1" kern="0"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kern="0" dirty="0">
                <a:solidFill>
                  <a:srgbClr val="FF0000"/>
                </a:solidFill>
                <a:latin typeface="Tahoma" pitchFamily="34" charset="0"/>
              </a:rPr>
              <a:t>managers are to review their HSE HEMP against the questions asked below        </a:t>
            </a:r>
          </a:p>
          <a:p>
            <a:pPr marL="342900" indent="-342900" eaLnBrk="1" hangingPunct="1">
              <a:defRPr/>
            </a:pPr>
            <a:endParaRPr lang="en-US" sz="1600" b="1" dirty="0">
              <a:solidFill>
                <a:srgbClr val="FF0000"/>
              </a:solidFill>
              <a:latin typeface="+mj-lt"/>
            </a:endParaRPr>
          </a:p>
          <a:p>
            <a:pPr marL="342900" indent="-342900" eaLnBrk="1" hangingPunct="1">
              <a:defRPr/>
            </a:pPr>
            <a:r>
              <a:rPr lang="en-US" sz="1600" b="1" kern="0" dirty="0">
                <a:solidFill>
                  <a:srgbClr val="0000FF"/>
                </a:solidFill>
                <a:latin typeface="Tahoma" pitchFamily="34" charset="0"/>
              </a:rPr>
              <a:t>Confirm the following</a:t>
            </a:r>
            <a:r>
              <a:rPr lang="en-US" sz="1600" b="1" kern="0" dirty="0" smtClean="0">
                <a:solidFill>
                  <a:srgbClr val="0000FF"/>
                </a:solidFill>
                <a:latin typeface="Tahoma" pitchFamily="34" charset="0"/>
              </a:rPr>
              <a:t>:</a:t>
            </a:r>
            <a:endParaRPr lang="en-US" sz="1600" b="1" kern="0" dirty="0">
              <a:solidFill>
                <a:srgbClr val="0000FF"/>
              </a:solidFill>
              <a:latin typeface="Tahoma" pitchFamily="34" charset="0"/>
            </a:endParaRPr>
          </a:p>
          <a:p>
            <a:pPr marL="119063" indent="-119063" eaLnBrk="1" fontAlgn="auto" hangingPunct="1">
              <a:lnSpc>
                <a:spcPct val="200000"/>
              </a:lnSpc>
              <a:spcBef>
                <a:spcPts val="0"/>
              </a:spcBef>
              <a:spcAft>
                <a:spcPts val="0"/>
              </a:spcAft>
              <a:buFont typeface="Arial"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Have your staff got the correct equipment to carry out their work safely?</a:t>
            </a:r>
          </a:p>
          <a:p>
            <a:pPr marL="119063" indent="-119063" eaLnBrk="1" fontAlgn="auto" hangingPunct="1">
              <a:lnSpc>
                <a:spcPct val="200000"/>
              </a:lnSpc>
              <a:spcBef>
                <a:spcPts val="0"/>
              </a:spcBef>
              <a:spcAft>
                <a:spcPts val="0"/>
              </a:spcAft>
              <a:buFont typeface="Arial"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Do your tool box talks include asking if your staff feel well and fit to work?</a:t>
            </a:r>
          </a:p>
          <a:p>
            <a:pPr marL="119063" indent="-119063" eaLnBrk="1" fontAlgn="auto" hangingPunct="1">
              <a:lnSpc>
                <a:spcPct val="200000"/>
              </a:lnSpc>
              <a:spcBef>
                <a:spcPts val="0"/>
              </a:spcBef>
              <a:spcAft>
                <a:spcPts val="0"/>
              </a:spcAft>
              <a:buFont typeface="Arial"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Can tasks be carried out at ground level instead </a:t>
            </a:r>
            <a:r>
              <a:rPr lang="en-US" sz="1400" dirty="0" smtClean="0">
                <a:solidFill>
                  <a:srgbClr val="000000"/>
                </a:solidFill>
                <a:latin typeface="Tahoma" pitchFamily="34" charset="0"/>
                <a:ea typeface="Tahoma" pitchFamily="34" charset="0"/>
                <a:cs typeface="Tahoma" pitchFamily="34" charset="0"/>
                <a:sym typeface="Wingdings" pitchFamily="2" charset="2"/>
              </a:rPr>
              <a:t>of </a:t>
            </a:r>
            <a:r>
              <a:rPr lang="en-US" sz="1400" dirty="0" smtClean="0">
                <a:solidFill>
                  <a:srgbClr val="000000"/>
                </a:solidFill>
                <a:latin typeface="Tahoma" pitchFamily="34" charset="0"/>
                <a:ea typeface="Tahoma" pitchFamily="34" charset="0"/>
                <a:cs typeface="Tahoma" pitchFamily="34" charset="0"/>
                <a:sym typeface="Wingdings" pitchFamily="2" charset="2"/>
              </a:rPr>
              <a:t>working at height?</a:t>
            </a:r>
          </a:p>
          <a:p>
            <a:pPr marL="119063" indent="-119063" eaLnBrk="1" fontAlgn="auto" hangingPunct="1">
              <a:lnSpc>
                <a:spcPct val="200000"/>
              </a:lnSpc>
              <a:spcBef>
                <a:spcPts val="0"/>
              </a:spcBef>
              <a:spcAft>
                <a:spcPts val="0"/>
              </a:spcAft>
              <a:buFont typeface="Arial"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Is the alert </a:t>
            </a:r>
            <a:r>
              <a:rPr lang="en-US" sz="1400" dirty="0" smtClean="0">
                <a:solidFill>
                  <a:srgbClr val="000000"/>
                </a:solidFill>
                <a:latin typeface="Tahoma" pitchFamily="34" charset="0"/>
                <a:ea typeface="Tahoma" pitchFamily="34" charset="0"/>
                <a:cs typeface="Tahoma" pitchFamily="34" charset="0"/>
                <a:sym typeface="Wingdings" pitchFamily="2" charset="2"/>
              </a:rPr>
              <a:t>/Learning </a:t>
            </a:r>
            <a:r>
              <a:rPr lang="en-US" sz="1400" dirty="0" smtClean="0">
                <a:solidFill>
                  <a:srgbClr val="000000"/>
                </a:solidFill>
                <a:latin typeface="Tahoma" pitchFamily="34" charset="0"/>
                <a:ea typeface="Tahoma" pitchFamily="34" charset="0"/>
                <a:cs typeface="Tahoma" pitchFamily="34" charset="0"/>
                <a:sym typeface="Wingdings" pitchFamily="2" charset="2"/>
              </a:rPr>
              <a:t>understood by the crew members?</a:t>
            </a:r>
          </a:p>
          <a:p>
            <a:pPr marL="119063" indent="-119063" eaLnBrk="1" fontAlgn="auto" hangingPunct="1">
              <a:lnSpc>
                <a:spcPct val="200000"/>
              </a:lnSpc>
              <a:spcBef>
                <a:spcPts val="0"/>
              </a:spcBef>
              <a:spcAft>
                <a:spcPts val="0"/>
              </a:spcAft>
              <a:buFont typeface="Arial" pitchFamily="34" charset="0"/>
              <a:buChar char="•"/>
              <a:defRPr/>
            </a:pPr>
            <a:r>
              <a:rPr lang="en-US" sz="1400" dirty="0" smtClean="0">
                <a:solidFill>
                  <a:srgbClr val="000000"/>
                </a:solidFill>
                <a:latin typeface="Tahoma" pitchFamily="34" charset="0"/>
                <a:ea typeface="Tahoma" pitchFamily="34" charset="0"/>
                <a:cs typeface="Tahoma" pitchFamily="34" charset="0"/>
                <a:sym typeface="Wingdings" pitchFamily="2" charset="2"/>
              </a:rPr>
              <a:t>Do you have a system to ensure actions from lateral learning’s are implemented?</a:t>
            </a:r>
          </a:p>
          <a:p>
            <a:pPr marL="119063" indent="-119063" eaLnBrk="1" fontAlgn="auto" hangingPunct="1">
              <a:lnSpc>
                <a:spcPct val="200000"/>
              </a:lnSpc>
              <a:spcBef>
                <a:spcPts val="0"/>
              </a:spcBef>
              <a:spcAft>
                <a:spcPts val="0"/>
              </a:spcAft>
              <a:defRPr/>
            </a:pPr>
            <a:endParaRPr lang="en-US" sz="1400" dirty="0" smtClean="0">
              <a:solidFill>
                <a:srgbClr val="000000"/>
              </a:solidFill>
              <a:latin typeface="Tahoma" pitchFamily="34" charset="0"/>
              <a:ea typeface="Tahoma" pitchFamily="34" charset="0"/>
              <a:cs typeface="Tahoma" pitchFamily="34" charset="0"/>
              <a:sym typeface="Wingdings" pitchFamily="2" charset="2"/>
            </a:endParaRPr>
          </a:p>
          <a:p>
            <a:pPr marL="119063" indent="-119063" eaLnBrk="1" fontAlgn="auto" hangingPunct="1">
              <a:spcBef>
                <a:spcPts val="0"/>
              </a:spcBef>
              <a:spcAft>
                <a:spcPts val="0"/>
              </a:spcAft>
              <a:defRPr/>
            </a:pPr>
            <a:endParaRPr lang="en-US" sz="1400" dirty="0" smtClean="0">
              <a:solidFill>
                <a:srgbClr val="000000"/>
              </a:solidFill>
              <a:latin typeface="Tahoma" pitchFamily="34" charset="0"/>
              <a:ea typeface="Tahoma" pitchFamily="34" charset="0"/>
              <a:cs typeface="Tahoma" pitchFamily="34" charset="0"/>
              <a:sym typeface="Wingdings" pitchFamily="2" charset="2"/>
            </a:endParaRPr>
          </a:p>
        </p:txBody>
      </p:sp>
      <p:sp>
        <p:nvSpPr>
          <p:cNvPr id="24584" name="WordArt 14"/>
          <p:cNvSpPr>
            <a:spLocks noChangeArrowheads="1" noChangeShapeType="1" noTextEdit="1"/>
          </p:cNvSpPr>
          <p:nvPr/>
        </p:nvSpPr>
        <p:spPr bwMode="auto">
          <a:xfrm>
            <a:off x="7983255" y="-228600"/>
            <a:ext cx="949608" cy="914400"/>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sp>
        <p:nvSpPr>
          <p:cNvPr id="8"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Contact</a:t>
            </a:r>
            <a:r>
              <a:rPr lang="en-US" sz="1000" dirty="0" smtClean="0">
                <a:cs typeface="Calibri" pitchFamily="34" charset="0"/>
                <a:hlinkClick r:id="rId2"/>
              </a:rPr>
              <a:t>:  </a:t>
            </a:r>
            <a:r>
              <a:rPr lang="en-US" sz="1000" dirty="0" smtClean="0">
                <a:solidFill>
                  <a:srgbClr val="0070C0"/>
                </a:solidFill>
                <a:cs typeface="Calibri" pitchFamily="34" charset="0"/>
                <a:hlinkClick r:id="rId2"/>
              </a:rPr>
              <a:t>MSE34</a:t>
            </a:r>
            <a:r>
              <a:rPr lang="en-US" sz="1000" dirty="0" smtClean="0">
                <a:cs typeface="Calibri" pitchFamily="34" charset="0"/>
                <a:hlinkClick r:id="rId2"/>
              </a:rPr>
              <a:t> </a:t>
            </a:r>
            <a:r>
              <a:rPr lang="en-US" sz="1000" dirty="0" smtClean="0">
                <a:cs typeface="Calibri" pitchFamily="34" charset="0"/>
              </a:rPr>
              <a:t>for further information 		Learning No 05                                                            02/02/2015</a:t>
            </a:r>
            <a:endParaRPr lang="en-US" sz="1000" b="0" dirty="0" smtClean="0">
              <a:latin typeface="+mn-lt"/>
              <a:cs typeface="Calibri" pitchFamily="34" charset="0"/>
            </a:endParaRPr>
          </a:p>
        </p:txBody>
      </p:sp>
      <p:sp>
        <p:nvSpPr>
          <p:cNvPr id="10" name="Rectangle 9"/>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1"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18986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9343239-40C0-4362-A41C-6DC3B02815D0}"/>
</file>

<file path=customXml/itemProps2.xml><?xml version="1.0" encoding="utf-8"?>
<ds:datastoreItem xmlns:ds="http://schemas.openxmlformats.org/officeDocument/2006/customXml" ds:itemID="{72F7B1D5-BA84-4C7F-A6E5-0131FDC14296}"/>
</file>

<file path=customXml/itemProps3.xml><?xml version="1.0" encoding="utf-8"?>
<ds:datastoreItem xmlns:ds="http://schemas.openxmlformats.org/officeDocument/2006/customXml" ds:itemID="{9BCAF2F8-EBB9-4A2B-8D41-E52BCC56BDE7}"/>
</file>

<file path=docProps/app.xml><?xml version="1.0" encoding="utf-8"?>
<Properties xmlns="http://schemas.openxmlformats.org/officeDocument/2006/extended-properties" xmlns:vt="http://schemas.openxmlformats.org/officeDocument/2006/docPropsVTypes">
  <Template/>
  <TotalTime>1742</TotalTime>
  <Words>210</Words>
  <Application>Microsoft Office PowerPoint</Application>
  <PresentationFormat>On-screen Show (4:3)</PresentationFormat>
  <Paragraphs>38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159</cp:revision>
  <dcterms:created xsi:type="dcterms:W3CDTF">2001-05-03T06:07:08Z</dcterms:created>
  <dcterms:modified xsi:type="dcterms:W3CDTF">2015-04-06T10:05:41Z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