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6706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7850DC-4B7B-4DDB-AF95-BE45BC800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9F01EB-EC81-47AB-BA30-57B692915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B58E-A7C1-4628-991B-46E81AD7F1F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F40A6A1-EDEA-49E7-9EBE-CCE48D7C3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8737962-356F-4FE4-81D9-35F7017D1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A803EE-8FA3-4F22-9D29-81750D76E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D438053-C4AA-4E08-BCC6-BC89ADAA5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026161-7E6D-47DA-9480-04F3657FA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5105400"/>
            <a:ext cx="781050" cy="1636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609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800" b="1">
              <a:solidFill>
                <a:schemeClr val="hlin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1600200"/>
            <a:ext cx="81534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b="1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227013"/>
            <a:ext cx="396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600">
              <a:latin typeface="Calibri" pitchFamily="34" charset="0"/>
              <a:cs typeface="Calibri" pitchFamily="34" charset="0"/>
            </a:endParaRPr>
          </a:p>
          <a:p>
            <a:r>
              <a:rPr lang="en-US" sz="1800">
                <a:latin typeface="Calibri" pitchFamily="34" charset="0"/>
                <a:cs typeface="Calibri" pitchFamily="34" charset="0"/>
              </a:rPr>
              <a:t>    </a:t>
            </a:r>
          </a:p>
        </p:txBody>
      </p:sp>
      <p:sp>
        <p:nvSpPr>
          <p:cNvPr id="6152" name="Text Box 3"/>
          <p:cNvSpPr txBox="1">
            <a:spLocks noChangeArrowheads="1"/>
          </p:cNvSpPr>
          <p:nvPr/>
        </p:nvSpPr>
        <p:spPr bwMode="auto">
          <a:xfrm>
            <a:off x="6019800" y="2209800"/>
            <a:ext cx="3048000" cy="2362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0" y="2209801"/>
            <a:ext cx="55626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What happened </a:t>
            </a:r>
          </a:p>
          <a:p>
            <a:pPr algn="just">
              <a:spcBef>
                <a:spcPct val="50000"/>
              </a:spcBef>
            </a:pPr>
            <a:r>
              <a:rPr lang="en-US" sz="1200" dirty="0"/>
              <a:t>Whilst crossing a roadway the camp boss stumbled when stepping on to the pavement and fell heavily with his shin falling onto the </a:t>
            </a:r>
            <a:r>
              <a:rPr lang="en-US" sz="1200" dirty="0" err="1"/>
              <a:t>kerb</a:t>
            </a:r>
            <a:r>
              <a:rPr lang="en-US" sz="1200" dirty="0"/>
              <a:t> stone. He fractured both his shin bones as a result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4" name="Rectangle 15"/>
          <p:cNvSpPr>
            <a:spLocks noChangeArrowheads="1"/>
          </p:cNvSpPr>
          <p:nvPr/>
        </p:nvSpPr>
        <p:spPr bwMode="auto">
          <a:xfrm>
            <a:off x="152400" y="152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PDO Incident First </a:t>
            </a:r>
            <a:r>
              <a:rPr lang="en-GB" b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Alert </a:t>
            </a:r>
            <a:endParaRPr lang="en-GB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985869"/>
              </p:ext>
            </p:extLst>
          </p:nvPr>
        </p:nvGraphicFramePr>
        <p:xfrm>
          <a:off x="1447800" y="762000"/>
          <a:ext cx="7620000" cy="1000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9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4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Incident type 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LTI(#14)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PIM ID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1089179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Date/</a:t>
                      </a:r>
                      <a:r>
                        <a:rPr lang="en-US" sz="1400" b="1" baseline="0" dirty="0">
                          <a:latin typeface="Calibri" pitchFamily="34" charset="0"/>
                          <a:cs typeface="Calibri" pitchFamily="34" charset="0"/>
                        </a:rPr>
                        <a:t> time 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08/04/2015 (10:00 hrs)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Directorate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Location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Sahara PAC</a:t>
                      </a:r>
                      <a:r>
                        <a:rPr lang="en-US" sz="1400" baseline="0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400" dirty="0">
                          <a:latin typeface="Calibri" pitchFamily="34" charset="0"/>
                          <a:cs typeface="Calibri" pitchFamily="34" charset="0"/>
                        </a:rPr>
                        <a:t> - </a:t>
                      </a:r>
                      <a:r>
                        <a:rPr lang="en-US" sz="1400" dirty="0" err="1">
                          <a:latin typeface="Calibri" pitchFamily="34" charset="0"/>
                          <a:cs typeface="Calibri" pitchFamily="34" charset="0"/>
                        </a:rPr>
                        <a:t>Rhima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Dept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838200" y="3657600"/>
            <a:ext cx="43434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Mr. Musleh asks the questions of can it happen to you?</a:t>
            </a:r>
          </a:p>
        </p:txBody>
      </p:sp>
      <p:pic>
        <p:nvPicPr>
          <p:cNvPr id="6178" name="Picture 18" descr="speakers-beu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5562600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Down Arrow 19"/>
          <p:cNvSpPr/>
          <p:nvPr/>
        </p:nvSpPr>
        <p:spPr bwMode="auto">
          <a:xfrm>
            <a:off x="1066800" y="5410200"/>
            <a:ext cx="609600" cy="2286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81" name="Rounded Rectangular Callout 20"/>
          <p:cNvSpPr>
            <a:spLocks noChangeArrowheads="1"/>
          </p:cNvSpPr>
          <p:nvPr/>
        </p:nvSpPr>
        <p:spPr bwMode="auto">
          <a:xfrm>
            <a:off x="762000" y="4114800"/>
            <a:ext cx="4191000" cy="990600"/>
          </a:xfrm>
          <a:prstGeom prst="wedgeRoundRectCallout">
            <a:avLst>
              <a:gd name="adj1" fmla="val 80728"/>
              <a:gd name="adj2" fmla="val 93073"/>
              <a:gd name="adj3" fmla="val 16667"/>
            </a:avLst>
          </a:prstGeom>
          <a:solidFill>
            <a:srgbClr val="FFC000">
              <a:alpha val="5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buFont typeface="Arial" charset="0"/>
              <a:buAutoNum type="arabicPeriod"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Do always pay attention to where you are stepping</a:t>
            </a: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take care when stepping up or down?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always wear the correct footwear?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avoid walking being distracted on the phone?</a:t>
            </a:r>
            <a:endParaRPr lang="en-GB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GB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GB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83" name="Rounded Rectangle 20"/>
          <p:cNvSpPr>
            <a:spLocks noChangeArrowheads="1"/>
          </p:cNvSpPr>
          <p:nvPr/>
        </p:nvSpPr>
        <p:spPr bwMode="auto">
          <a:xfrm>
            <a:off x="1295400" y="5715000"/>
            <a:ext cx="3276600" cy="609600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15875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 algn="justLow"/>
            <a:r>
              <a:rPr lang="en-US" sz="10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Please disseminate this LTI notification to your teams and use it in your tool box talks and HSE meetings and notice boards.</a:t>
            </a:r>
            <a:endParaRPr lang="en-US" sz="10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4876800"/>
            <a:ext cx="14478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Raised pavement</a:t>
            </a:r>
          </a:p>
        </p:txBody>
      </p:sp>
      <p:sp>
        <p:nvSpPr>
          <p:cNvPr id="28" name="Left Arrow 27"/>
          <p:cNvSpPr/>
          <p:nvPr/>
        </p:nvSpPr>
        <p:spPr bwMode="auto">
          <a:xfrm rot="14491667">
            <a:off x="6679624" y="2823867"/>
            <a:ext cx="1288922" cy="147611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4" name="Picture 23" descr="cid:image002.jpg@01D0776D.2CF9BF9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2209800"/>
            <a:ext cx="3048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Left Arrow 29"/>
          <p:cNvSpPr/>
          <p:nvPr/>
        </p:nvSpPr>
        <p:spPr bwMode="auto">
          <a:xfrm rot="4499860">
            <a:off x="7577106" y="4449610"/>
            <a:ext cx="771160" cy="67604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" y="741457"/>
            <a:ext cx="1295400" cy="1371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18988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67A213B3-029A-425D-921B-0F008AECAB98}"/>
</file>

<file path=customXml/itemProps2.xml><?xml version="1.0" encoding="utf-8"?>
<ds:datastoreItem xmlns:ds="http://schemas.openxmlformats.org/officeDocument/2006/customXml" ds:itemID="{85FDC16C-F63C-417A-BF49-6BFDCAFEB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D88EA-5F43-417B-8A80-9407E5803871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microsoft.com/sharepoint/v3/fields"/>
    <ds:schemaRef ds:uri="9d51eac6-a7d5-47f5-a119-63d146adb134"/>
    <ds:schemaRef ds:uri="4880E4F8-4B7D-4BDD-91E3-E10D47036ECA"/>
    <ds:schemaRef ds:uri="4880e4f8-4b7d-4bdd-91e3-e10d47036eca"/>
    <ds:schemaRef ds:uri="http://purl.org/dc/dcmitype/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2659</TotalTime>
  <Words>145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Konduru, Raju IDI63X</cp:lastModifiedBy>
  <cp:revision>235</cp:revision>
  <dcterms:created xsi:type="dcterms:W3CDTF">2001-05-03T06:07:08Z</dcterms:created>
  <dcterms:modified xsi:type="dcterms:W3CDTF">2024-04-21T11:24:53Z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