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18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5105400"/>
            <a:ext cx="781050" cy="1636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609600" y="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2800" b="1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600200"/>
            <a:ext cx="8153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dirty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dirty="0"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>
              <a:latin typeface="Calibri" pitchFamily="34" charset="0"/>
              <a:cs typeface="Calibri" pitchFamily="34" charset="0"/>
            </a:endParaRPr>
          </a:p>
          <a:p>
            <a:r>
              <a:rPr lang="en-US" sz="180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2" name="Text Box 3"/>
          <p:cNvSpPr txBox="1">
            <a:spLocks noChangeArrowheads="1"/>
          </p:cNvSpPr>
          <p:nvPr/>
        </p:nvSpPr>
        <p:spPr bwMode="auto">
          <a:xfrm>
            <a:off x="6019800" y="2209800"/>
            <a:ext cx="3048000" cy="2362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>
              <a:solidFill>
                <a:schemeClr val="accent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0" y="2209801"/>
            <a:ext cx="55626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Calibri" pitchFamily="34" charset="0"/>
                <a:cs typeface="Calibri" pitchFamily="34" charset="0"/>
              </a:rPr>
              <a:t>What happened </a:t>
            </a:r>
          </a:p>
          <a:p>
            <a:r>
              <a:rPr lang="en-US" sz="1200" dirty="0"/>
              <a:t>A stack of barrier posts protected by </a:t>
            </a:r>
            <a:r>
              <a:rPr lang="en-US" sz="1200" dirty="0" err="1"/>
              <a:t>polyethene</a:t>
            </a:r>
            <a:r>
              <a:rPr lang="en-US" sz="1200" dirty="0"/>
              <a:t>  were being off loaded from the rear of a trailer by a helper standing on the ground.  As he pulled one of the barriers his grip slipped and the barrier struck him on left thumb causing a fracture and a deep cut.</a:t>
            </a:r>
          </a:p>
        </p:txBody>
      </p:sp>
      <p:sp>
        <p:nvSpPr>
          <p:cNvPr id="615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265769"/>
              </p:ext>
            </p:extLst>
          </p:nvPr>
        </p:nvGraphicFramePr>
        <p:xfrm>
          <a:off x="1447800" y="762000"/>
          <a:ext cx="7620000" cy="1000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9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4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2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LTI(#15)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PIM ID 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1089190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11/04/2015 (10:30 hrs)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latin typeface="Calibri" pitchFamily="34" charset="0"/>
                          <a:cs typeface="Calibri" pitchFamily="34" charset="0"/>
                        </a:rPr>
                        <a:t>PDO</a:t>
                      </a:r>
                      <a:r>
                        <a:rPr lang="en-US" sz="1400" baseline="0" dirty="0">
                          <a:latin typeface="Calibri" pitchFamily="34" charset="0"/>
                          <a:cs typeface="Calibri" pitchFamily="34" charset="0"/>
                        </a:rPr>
                        <a:t> camp </a:t>
                      </a:r>
                      <a:r>
                        <a:rPr lang="en-US" sz="1400" dirty="0">
                          <a:latin typeface="Calibri" pitchFamily="34" charset="0"/>
                          <a:cs typeface="Calibri" pitchFamily="34" charset="0"/>
                        </a:rPr>
                        <a:t> - </a:t>
                      </a:r>
                      <a:r>
                        <a:rPr lang="en-US" sz="1400" dirty="0" err="1">
                          <a:latin typeface="Calibri" pitchFamily="34" charset="0"/>
                          <a:cs typeface="Calibri" pitchFamily="34" charset="0"/>
                        </a:rPr>
                        <a:t>Lekhwair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</a:t>
                      </a: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838200" y="36576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181" name="Rounded Rectangular Callout 20"/>
          <p:cNvSpPr>
            <a:spLocks noChangeArrowheads="1"/>
          </p:cNvSpPr>
          <p:nvPr/>
        </p:nvSpPr>
        <p:spPr bwMode="auto">
          <a:xfrm>
            <a:off x="762000" y="4114800"/>
            <a:ext cx="4191000" cy="990600"/>
          </a:xfrm>
          <a:prstGeom prst="wedgeRoundRectCallout">
            <a:avLst>
              <a:gd name="adj1" fmla="val 80728"/>
              <a:gd name="adj2" fmla="val 93073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US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work at the right height to avoid over reaching?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have the necessary help for difficult tasks?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wear gloves when you need to?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1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pay attention when doing difficult tasks?</a:t>
            </a:r>
          </a:p>
          <a:p>
            <a:pPr marL="342900" indent="-342900">
              <a:buFont typeface="Arial" charset="0"/>
              <a:buAutoNum type="arabicPeriod"/>
            </a:pPr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239000" y="4648200"/>
            <a:ext cx="14478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00" dirty="0"/>
              <a:t>Barrier slipped down</a:t>
            </a:r>
          </a:p>
        </p:txBody>
      </p:sp>
      <p:sp>
        <p:nvSpPr>
          <p:cNvPr id="28" name="Left Arrow 27"/>
          <p:cNvSpPr/>
          <p:nvPr/>
        </p:nvSpPr>
        <p:spPr bwMode="auto">
          <a:xfrm rot="14491667">
            <a:off x="6679624" y="2823867"/>
            <a:ext cx="1288922" cy="147611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" name="Picture 78" descr="DSC0188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2209800"/>
            <a:ext cx="3048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Left Arrow 29"/>
          <p:cNvSpPr/>
          <p:nvPr/>
        </p:nvSpPr>
        <p:spPr bwMode="auto">
          <a:xfrm rot="2711387" flipV="1">
            <a:off x="7230371" y="4078149"/>
            <a:ext cx="1312659" cy="122505"/>
          </a:xfrm>
          <a:prstGeom prst="leftArrow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762001"/>
            <a:ext cx="1371600" cy="114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18989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A25D64E-B363-443E-8038-807EB2BB518A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www.w3.org/XML/1998/namespace"/>
    <ds:schemaRef ds:uri="http://schemas.openxmlformats.org/package/2006/metadata/core-properties"/>
    <ds:schemaRef ds:uri="9d51eac6-a7d5-47f5-a119-63d146adb134"/>
    <ds:schemaRef ds:uri="4880E4F8-4B7D-4BDD-91E3-E10D47036ECA"/>
    <ds:schemaRef ds:uri="4880e4f8-4b7d-4bdd-91e3-e10d47036eca"/>
    <ds:schemaRef ds:uri="http://schemas.microsoft.com/sharepoint/v3/fields"/>
    <ds:schemaRef ds:uri="http://schemas.microsoft.com/office/2006/metadata/propertie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2678</TotalTime>
  <Words>167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237</cp:revision>
  <dcterms:created xsi:type="dcterms:W3CDTF">2001-05-03T06:07:08Z</dcterms:created>
  <dcterms:modified xsi:type="dcterms:W3CDTF">2024-04-21T11:24:26Z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