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6019800" y="5105400"/>
            <a:ext cx="781050" cy="1636695"/>
          </a:xfrm>
          <a:prstGeom prst="rect">
            <a:avLst/>
          </a:prstGeom>
          <a:noFill/>
          <a:ln w="9525">
            <a:noFill/>
            <a:miter lim="800000"/>
            <a:headEnd/>
            <a:tailEnd/>
          </a:ln>
          <a:effectLst/>
        </p:spPr>
      </p:pic>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a:latin typeface="Calibri" pitchFamily="34" charset="0"/>
              <a:cs typeface="Calibri" pitchFamily="34" charset="0"/>
            </a:endParaRPr>
          </a:p>
          <a:p>
            <a:r>
              <a:rPr lang="en-US" sz="1800">
                <a:latin typeface="Calibri" pitchFamily="34" charset="0"/>
                <a:cs typeface="Calibri" pitchFamily="34" charset="0"/>
              </a:rPr>
              <a:t>    </a:t>
            </a:r>
          </a:p>
        </p:txBody>
      </p:sp>
      <p:sp>
        <p:nvSpPr>
          <p:cNvPr id="6152" name="Text Box 3"/>
          <p:cNvSpPr txBox="1">
            <a:spLocks noChangeArrowheads="1"/>
          </p:cNvSpPr>
          <p:nvPr/>
        </p:nvSpPr>
        <p:spPr bwMode="auto">
          <a:xfrm>
            <a:off x="6019800" y="2209800"/>
            <a:ext cx="3048000" cy="2362200"/>
          </a:xfrm>
          <a:prstGeom prst="rect">
            <a:avLst/>
          </a:prstGeom>
          <a:solidFill>
            <a:srgbClr val="FFFFFF"/>
          </a:solidFill>
          <a:ln w="9525">
            <a:solidFill>
              <a:srgbClr val="000000"/>
            </a:solidFill>
            <a:miter lim="800000"/>
            <a:headEnd/>
            <a:tailEnd/>
          </a:ln>
        </p:spPr>
        <p:txBody>
          <a:bodyPr/>
          <a:lstStyle/>
          <a:p>
            <a:endParaRPr lang="en-US">
              <a:solidFill>
                <a:schemeClr val="accent2"/>
              </a:solidFill>
              <a:latin typeface="Calibri" pitchFamily="34" charset="0"/>
              <a:cs typeface="Calibri" pitchFamily="34" charset="0"/>
            </a:endParaRPr>
          </a:p>
        </p:txBody>
      </p:sp>
      <p:sp>
        <p:nvSpPr>
          <p:cNvPr id="6153" name="Rectangle 17"/>
          <p:cNvSpPr>
            <a:spLocks noChangeArrowheads="1"/>
          </p:cNvSpPr>
          <p:nvPr/>
        </p:nvSpPr>
        <p:spPr bwMode="auto">
          <a:xfrm>
            <a:off x="0" y="2209800"/>
            <a:ext cx="5562600" cy="2092881"/>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 </a:t>
            </a:r>
          </a:p>
          <a:p>
            <a:pPr algn="just">
              <a:spcBef>
                <a:spcPct val="50000"/>
              </a:spcBef>
            </a:pPr>
            <a:r>
              <a:rPr lang="en-US" sz="1200" dirty="0"/>
              <a:t>While running in the hole, and setting the slips the floorman stooped down and grabbed the slips handle. Whilst holding them his fingers became trapped between the handle and the steel toe cap of his boot</a:t>
            </a:r>
            <a:r>
              <a:rPr lang="en-US" sz="1200" dirty="0">
                <a:latin typeface="Calibri" pitchFamily="34" charset="0"/>
                <a:cs typeface="Calibri" pitchFamily="34" charset="0"/>
              </a:rPr>
              <a:t> causing him to lose part of his finger.</a:t>
            </a:r>
          </a:p>
          <a:p>
            <a:pPr algn="just">
              <a:spcBef>
                <a:spcPct val="50000"/>
              </a:spcBef>
            </a:pPr>
            <a:endParaRPr lang="en-US" sz="1200" dirty="0">
              <a:latin typeface="Calibri" pitchFamily="34" charset="0"/>
              <a:cs typeface="Calibri" pitchFamily="34" charset="0"/>
            </a:endParaRPr>
          </a:p>
          <a:p>
            <a:pPr algn="just">
              <a:spcBef>
                <a:spcPct val="50000"/>
              </a:spcBef>
            </a:pPr>
            <a:endParaRPr lang="en-US" sz="1200" dirty="0">
              <a:latin typeface="Calibri" pitchFamily="34" charset="0"/>
              <a:cs typeface="Calibri" pitchFamily="34" charset="0"/>
            </a:endParaRPr>
          </a:p>
          <a:p>
            <a:pPr>
              <a:spcBef>
                <a:spcPct val="50000"/>
              </a:spcBef>
            </a:pPr>
            <a:endParaRPr lang="en-US" sz="1200" dirty="0">
              <a:latin typeface="Calibri" pitchFamily="34" charset="0"/>
              <a:cs typeface="Calibri" pitchFamily="34" charset="0"/>
            </a:endParaRPr>
          </a:p>
          <a:p>
            <a:pPr>
              <a:spcBef>
                <a:spcPct val="50000"/>
              </a:spcBef>
            </a:pPr>
            <a:endParaRPr lang="en-US" sz="1200" dirty="0">
              <a:latin typeface="Calibri" pitchFamily="34" charset="0"/>
              <a:cs typeface="Calibri" pitchFamily="34" charset="0"/>
            </a:endParaRP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2668471171"/>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LTI(#13)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dirty="0">
                          <a:solidFill>
                            <a:schemeClr val="dk1"/>
                          </a:solidFill>
                          <a:latin typeface="Calibri" pitchFamily="34" charset="0"/>
                          <a:ea typeface="+mn-ea"/>
                          <a:cs typeface="Calibri" pitchFamily="34" charset="0"/>
                        </a:rPr>
                        <a:t>1089195</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11/04/2015 (12:500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itchFamily="34" charset="0"/>
                          <a:cs typeface="Calibri" pitchFamily="34" charset="0"/>
                        </a:rPr>
                        <a:t>Rig-69 </a:t>
                      </a:r>
                      <a:r>
                        <a:rPr lang="en-US" sz="1400">
                          <a:latin typeface="Calibri" pitchFamily="34" charset="0"/>
                          <a:cs typeface="Calibri" pitchFamily="34" charset="0"/>
                        </a:rPr>
                        <a:t>- </a:t>
                      </a:r>
                      <a:r>
                        <a:rPr lang="en-US" sz="1400" kern="1200">
                          <a:solidFill>
                            <a:schemeClr val="dk1"/>
                          </a:solidFill>
                          <a:latin typeface="Calibri" pitchFamily="34" charset="0"/>
                          <a:ea typeface="+mn-ea"/>
                          <a:cs typeface="Calibri" pitchFamily="34" charset="0"/>
                        </a:rPr>
                        <a:t>Burhan </a:t>
                      </a:r>
                      <a:r>
                        <a:rPr lang="en-US" sz="1400" kern="1200" dirty="0">
                          <a:solidFill>
                            <a:schemeClr val="dk1"/>
                          </a:solidFill>
                          <a:latin typeface="Calibri" pitchFamily="34" charset="0"/>
                          <a:ea typeface="+mn-ea"/>
                          <a:cs typeface="Calibri" pitchFamily="34" charset="0"/>
                        </a:rPr>
                        <a:t>West, QA area</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838200" y="36576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4"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a:solidFill>
                <a:schemeClr val="tx1"/>
              </a:solidFill>
            </a:endParaRPr>
          </a:p>
        </p:txBody>
      </p:sp>
      <p:sp>
        <p:nvSpPr>
          <p:cNvPr id="6181" name="Rounded Rectangular Callout 20"/>
          <p:cNvSpPr>
            <a:spLocks noChangeArrowheads="1"/>
          </p:cNvSpPr>
          <p:nvPr/>
        </p:nvSpPr>
        <p:spPr bwMode="auto">
          <a:xfrm>
            <a:off x="762000" y="4114800"/>
            <a:ext cx="4191000" cy="990600"/>
          </a:xfrm>
          <a:prstGeom prst="wedgeRoundRectCallout">
            <a:avLst>
              <a:gd name="adj1" fmla="val 80728"/>
              <a:gd name="adj2" fmla="val 93073"/>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100" dirty="0">
                <a:latin typeface="Calibri" pitchFamily="34" charset="0"/>
                <a:cs typeface="Calibri" pitchFamily="34" charset="0"/>
              </a:rPr>
              <a:t>Do you report equipment that is broken or deformed?</a:t>
            </a:r>
          </a:p>
          <a:p>
            <a:pPr marL="342900" indent="-342900">
              <a:buFont typeface="Arial" charset="0"/>
              <a:buAutoNum type="arabicPeriod"/>
            </a:pPr>
            <a:r>
              <a:rPr lang="en-US" sz="1100" dirty="0">
                <a:latin typeface="Calibri" pitchFamily="34" charset="0"/>
                <a:cs typeface="Calibri" pitchFamily="34" charset="0"/>
              </a:rPr>
              <a:t>Do follow up on maintenance requests that don’t get done?</a:t>
            </a:r>
          </a:p>
          <a:p>
            <a:pPr marL="342900" indent="-342900">
              <a:buFont typeface="Arial" charset="0"/>
              <a:buAutoNum type="arabicPeriod"/>
            </a:pPr>
            <a:r>
              <a:rPr lang="en-US" sz="1100" dirty="0">
                <a:solidFill>
                  <a:srgbClr val="000000"/>
                </a:solidFill>
                <a:latin typeface="Calibri" pitchFamily="34" charset="0"/>
                <a:cs typeface="Calibri" pitchFamily="34" charset="0"/>
              </a:rPr>
              <a:t>Do you look out for points where you fingers may get hurt?</a:t>
            </a:r>
          </a:p>
          <a:p>
            <a:pPr marL="342900" indent="-342900">
              <a:buFont typeface="Arial" charset="0"/>
              <a:buAutoNum type="arabicPeriod"/>
            </a:pPr>
            <a:r>
              <a:rPr lang="en-US" sz="1100" dirty="0">
                <a:solidFill>
                  <a:srgbClr val="000000"/>
                </a:solidFill>
                <a:latin typeface="Calibri" pitchFamily="34" charset="0"/>
                <a:cs typeface="Calibri" pitchFamily="34" charset="0"/>
              </a:rPr>
              <a:t>Do you pay attention to your work and the hazards?</a:t>
            </a:r>
            <a:endParaRPr lang="en-GB" sz="11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a:solidFill>
                <a:srgbClr val="000000"/>
              </a:solidFill>
              <a:latin typeface="Calibri" pitchFamily="34" charset="0"/>
              <a:cs typeface="Calibri" pitchFamily="34" charset="0"/>
            </a:endParaRPr>
          </a:p>
        </p:txBody>
      </p:sp>
      <p:pic>
        <p:nvPicPr>
          <p:cNvPr id="3" name="Picture 2" descr="IMG_1164"/>
          <p:cNvPicPr>
            <a:picLocks noChangeAspect="1" noChangeArrowheads="1"/>
          </p:cNvPicPr>
          <p:nvPr/>
        </p:nvPicPr>
        <p:blipFill>
          <a:blip r:embed="rId5" cstate="print"/>
          <a:srcRect/>
          <a:stretch>
            <a:fillRect/>
          </a:stretch>
        </p:blipFill>
        <p:spPr bwMode="auto">
          <a:xfrm>
            <a:off x="6019800" y="2209800"/>
            <a:ext cx="3048000" cy="2362200"/>
          </a:xfrm>
          <a:prstGeom prst="rect">
            <a:avLst/>
          </a:prstGeom>
          <a:noFill/>
          <a:ln w="9525">
            <a:noFill/>
            <a:miter lim="800000"/>
            <a:headEnd/>
            <a:tailEnd/>
          </a:ln>
        </p:spPr>
      </p:pic>
      <p:sp>
        <p:nvSpPr>
          <p:cNvPr id="29" name="TextBox 28"/>
          <p:cNvSpPr txBox="1"/>
          <p:nvPr/>
        </p:nvSpPr>
        <p:spPr>
          <a:xfrm>
            <a:off x="6781800" y="2057400"/>
            <a:ext cx="1447800" cy="246221"/>
          </a:xfrm>
          <a:prstGeom prst="rect">
            <a:avLst/>
          </a:prstGeom>
          <a:solidFill>
            <a:schemeClr val="bg1"/>
          </a:solidFill>
        </p:spPr>
        <p:txBody>
          <a:bodyPr wrap="square" rtlCol="0">
            <a:spAutoFit/>
          </a:bodyPr>
          <a:lstStyle/>
          <a:p>
            <a:r>
              <a:rPr lang="en-GB" sz="1000" dirty="0"/>
              <a:t>Finger that was trapped</a:t>
            </a:r>
          </a:p>
        </p:txBody>
      </p:sp>
      <p:sp>
        <p:nvSpPr>
          <p:cNvPr id="26" name="TextBox 25"/>
          <p:cNvSpPr txBox="1"/>
          <p:nvPr/>
        </p:nvSpPr>
        <p:spPr>
          <a:xfrm>
            <a:off x="7467600" y="4876800"/>
            <a:ext cx="1447800" cy="246221"/>
          </a:xfrm>
          <a:prstGeom prst="rect">
            <a:avLst/>
          </a:prstGeom>
          <a:solidFill>
            <a:schemeClr val="bg1"/>
          </a:solidFill>
        </p:spPr>
        <p:txBody>
          <a:bodyPr wrap="square" rtlCol="0">
            <a:spAutoFit/>
          </a:bodyPr>
          <a:lstStyle/>
          <a:p>
            <a:r>
              <a:rPr lang="en-GB" sz="1000" dirty="0"/>
              <a:t>Safety boot pinch point</a:t>
            </a:r>
          </a:p>
        </p:txBody>
      </p:sp>
      <p:sp>
        <p:nvSpPr>
          <p:cNvPr id="1027" name="Freeform 3"/>
          <p:cNvSpPr>
            <a:spLocks/>
          </p:cNvSpPr>
          <p:nvPr/>
        </p:nvSpPr>
        <p:spPr bwMode="auto">
          <a:xfrm>
            <a:off x="7696200" y="3124200"/>
            <a:ext cx="1182688" cy="1371600"/>
          </a:xfrm>
          <a:custGeom>
            <a:avLst/>
            <a:gdLst/>
            <a:ahLst/>
            <a:cxnLst>
              <a:cxn ang="0">
                <a:pos x="1115" y="560"/>
              </a:cxn>
              <a:cxn ang="0">
                <a:pos x="1130" y="1100"/>
              </a:cxn>
              <a:cxn ang="0">
                <a:pos x="155" y="1370"/>
              </a:cxn>
              <a:cxn ang="0">
                <a:pos x="200" y="1970"/>
              </a:cxn>
              <a:cxn ang="0">
                <a:pos x="440" y="1940"/>
              </a:cxn>
              <a:cxn ang="0">
                <a:pos x="1490" y="1865"/>
              </a:cxn>
              <a:cxn ang="0">
                <a:pos x="1835" y="1895"/>
              </a:cxn>
              <a:cxn ang="0">
                <a:pos x="1655" y="275"/>
              </a:cxn>
              <a:cxn ang="0">
                <a:pos x="1040" y="245"/>
              </a:cxn>
              <a:cxn ang="0">
                <a:pos x="1115" y="560"/>
              </a:cxn>
            </a:cxnLst>
            <a:rect l="0" t="0" r="r" b="b"/>
            <a:pathLst>
              <a:path w="1863" h="2160">
                <a:moveTo>
                  <a:pt x="1115" y="560"/>
                </a:moveTo>
                <a:cubicBezTo>
                  <a:pt x="1130" y="702"/>
                  <a:pt x="1290" y="965"/>
                  <a:pt x="1130" y="1100"/>
                </a:cubicBezTo>
                <a:cubicBezTo>
                  <a:pt x="970" y="1235"/>
                  <a:pt x="310" y="1225"/>
                  <a:pt x="155" y="1370"/>
                </a:cubicBezTo>
                <a:cubicBezTo>
                  <a:pt x="0" y="1515"/>
                  <a:pt x="153" y="1875"/>
                  <a:pt x="200" y="1970"/>
                </a:cubicBezTo>
                <a:cubicBezTo>
                  <a:pt x="247" y="2065"/>
                  <a:pt x="225" y="1958"/>
                  <a:pt x="440" y="1940"/>
                </a:cubicBezTo>
                <a:cubicBezTo>
                  <a:pt x="655" y="1922"/>
                  <a:pt x="1258" y="1872"/>
                  <a:pt x="1490" y="1865"/>
                </a:cubicBezTo>
                <a:cubicBezTo>
                  <a:pt x="1722" y="1858"/>
                  <a:pt x="1807" y="2160"/>
                  <a:pt x="1835" y="1895"/>
                </a:cubicBezTo>
                <a:cubicBezTo>
                  <a:pt x="1863" y="1630"/>
                  <a:pt x="1787" y="550"/>
                  <a:pt x="1655" y="275"/>
                </a:cubicBezTo>
                <a:cubicBezTo>
                  <a:pt x="1523" y="0"/>
                  <a:pt x="1142" y="198"/>
                  <a:pt x="1040" y="245"/>
                </a:cubicBezTo>
                <a:cubicBezTo>
                  <a:pt x="938" y="292"/>
                  <a:pt x="1100" y="418"/>
                  <a:pt x="1115" y="560"/>
                </a:cubicBezTo>
                <a:close/>
              </a:path>
            </a:pathLst>
          </a:custGeom>
          <a:gradFill rotWithShape="0">
            <a:gsLst>
              <a:gs pos="0">
                <a:srgbClr val="FFFFFF"/>
              </a:gs>
              <a:gs pos="100000">
                <a:srgbClr val="FBD4B4"/>
              </a:gs>
            </a:gsLst>
            <a:lin ang="5400000" scaled="1"/>
          </a:gradFill>
          <a:ln w="12700">
            <a:solidFill>
              <a:srgbClr val="FABF8F"/>
            </a:solidFill>
            <a:round/>
            <a:headEnd/>
            <a:tailEnd/>
          </a:ln>
          <a:effectLst>
            <a:outerShdw dist="28398" dir="3806097"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8" name="Left Arrow 27"/>
          <p:cNvSpPr/>
          <p:nvPr/>
        </p:nvSpPr>
        <p:spPr bwMode="auto">
          <a:xfrm rot="14491667">
            <a:off x="6679624" y="2823867"/>
            <a:ext cx="1288922" cy="147611"/>
          </a:xfrm>
          <a:prstGeom prst="lef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30" name="Left Arrow 29"/>
          <p:cNvSpPr/>
          <p:nvPr/>
        </p:nvSpPr>
        <p:spPr bwMode="auto">
          <a:xfrm rot="4499860">
            <a:off x="7528003" y="4347462"/>
            <a:ext cx="898641" cy="132075"/>
          </a:xfrm>
          <a:prstGeom prst="lef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pic>
        <p:nvPicPr>
          <p:cNvPr id="1026" name="Picture 2" descr="G:\MSE3\Mr Musleh\general actions\jpg\al action mascots-09.jpg"/>
          <p:cNvPicPr>
            <a:picLocks noChangeAspect="1" noChangeArrowheads="1"/>
          </p:cNvPicPr>
          <p:nvPr/>
        </p:nvPicPr>
        <p:blipFill>
          <a:blip r:embed="rId6" cstate="print"/>
          <a:srcRect/>
          <a:stretch>
            <a:fillRect/>
          </a:stretch>
        </p:blipFill>
        <p:spPr bwMode="auto">
          <a:xfrm>
            <a:off x="152400" y="762001"/>
            <a:ext cx="1143000" cy="1295400"/>
          </a:xfrm>
          <a:prstGeom prst="rect">
            <a:avLst/>
          </a:prstGeom>
          <a:noFill/>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18987</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1D90B2B-6DC0-4729-9FB9-399B7DC2E6BD}"/>
</file>

<file path=customXml/itemProps2.xml><?xml version="1.0" encoding="utf-8"?>
<ds:datastoreItem xmlns:ds="http://schemas.openxmlformats.org/officeDocument/2006/customXml" ds:itemID="{3A5D88EA-5F43-417B-8A80-9407E5803871}">
  <ds:schemaRefs>
    <ds:schemaRef ds:uri="http://purl.org/dc/elements/1.1/"/>
    <ds:schemaRef ds:uri="http://schemas.microsoft.com/office/2006/documentManagement/types"/>
    <ds:schemaRef ds:uri="http://schemas.microsoft.com/office/2006/metadata/properties"/>
    <ds:schemaRef ds:uri="http://www.w3.org/XML/1998/namespace"/>
    <ds:schemaRef ds:uri="4880E4F8-4B7D-4BDD-91E3-E10D47036ECA"/>
    <ds:schemaRef ds:uri="http://purl.org/dc/dcmitype/"/>
    <ds:schemaRef ds:uri="http://purl.org/dc/terms/"/>
    <ds:schemaRef ds:uri="http://schemas.microsoft.com/office/infopath/2007/PartnerControls"/>
    <ds:schemaRef ds:uri="4880e4f8-4b7d-4bdd-91e3-e10d47036eca"/>
    <ds:schemaRef ds:uri="http://schemas.openxmlformats.org/package/2006/metadata/core-properties"/>
    <ds:schemaRef ds:uri="9d51eac6-a7d5-47f5-a119-63d146adb134"/>
    <ds:schemaRef ds:uri="http://schemas.microsoft.com/sharepoint/v3/fields"/>
    <ds:schemaRef ds:uri="http://schemas.microsoft.com/sharepoint/v3"/>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2645</TotalTime>
  <Words>173</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233</cp:revision>
  <dcterms:created xsi:type="dcterms:W3CDTF">2001-05-03T06:07:08Z</dcterms:created>
  <dcterms:modified xsi:type="dcterms:W3CDTF">2024-04-21T11:23:24Z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