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srcRect/>
          <a:stretch>
            <a:fillRect/>
          </a:stretch>
        </p:blipFill>
        <p:spPr bwMode="auto">
          <a:xfrm>
            <a:off x="6019800" y="5105400"/>
            <a:ext cx="781050" cy="1636695"/>
          </a:xfrm>
          <a:prstGeom prst="rect">
            <a:avLst/>
          </a:prstGeom>
          <a:noFill/>
          <a:ln w="9525">
            <a:noFill/>
            <a:miter lim="800000"/>
            <a:headEnd/>
            <a:tailEnd/>
          </a:ln>
          <a:effectLst/>
        </p:spPr>
      </p:pic>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a:latin typeface="Calibri" pitchFamily="34" charset="0"/>
              <a:cs typeface="Calibri" pitchFamily="34" charset="0"/>
            </a:endParaRPr>
          </a:p>
          <a:p>
            <a:r>
              <a:rPr lang="en-US" sz="1800">
                <a:latin typeface="Calibri" pitchFamily="34" charset="0"/>
                <a:cs typeface="Calibri" pitchFamily="34" charset="0"/>
              </a:rPr>
              <a:t>    </a:t>
            </a:r>
          </a:p>
        </p:txBody>
      </p:sp>
      <p:sp>
        <p:nvSpPr>
          <p:cNvPr id="6152" name="Text Box 3"/>
          <p:cNvSpPr txBox="1">
            <a:spLocks noChangeArrowheads="1"/>
          </p:cNvSpPr>
          <p:nvPr/>
        </p:nvSpPr>
        <p:spPr bwMode="auto">
          <a:xfrm>
            <a:off x="6019800" y="2209800"/>
            <a:ext cx="3048000" cy="2362200"/>
          </a:xfrm>
          <a:prstGeom prst="rect">
            <a:avLst/>
          </a:prstGeom>
          <a:solidFill>
            <a:srgbClr val="FFFFFF"/>
          </a:solidFill>
          <a:ln w="9525">
            <a:solidFill>
              <a:srgbClr val="000000"/>
            </a:solidFill>
            <a:miter lim="800000"/>
            <a:headEnd/>
            <a:tailEnd/>
          </a:ln>
        </p:spPr>
        <p:txBody>
          <a:bodyPr/>
          <a:lstStyle/>
          <a:p>
            <a:endParaRPr lang="en-US">
              <a:solidFill>
                <a:schemeClr val="accent2"/>
              </a:solidFill>
              <a:latin typeface="Calibri" pitchFamily="34" charset="0"/>
              <a:cs typeface="Calibri" pitchFamily="34" charset="0"/>
            </a:endParaRPr>
          </a:p>
        </p:txBody>
      </p:sp>
      <p:sp>
        <p:nvSpPr>
          <p:cNvPr id="6153" name="Rectangle 17"/>
          <p:cNvSpPr>
            <a:spLocks noChangeArrowheads="1"/>
          </p:cNvSpPr>
          <p:nvPr/>
        </p:nvSpPr>
        <p:spPr bwMode="auto">
          <a:xfrm>
            <a:off x="0" y="2133600"/>
            <a:ext cx="5562600" cy="1077218"/>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pPr algn="just"/>
            <a:r>
              <a:rPr lang="en-US" sz="1200" dirty="0">
                <a:latin typeface="Calibri" pitchFamily="34" charset="0"/>
                <a:cs typeface="Calibri" pitchFamily="34" charset="0"/>
              </a:rPr>
              <a:t>A truck driver was using a chain binder to secure a load on his trailer. He pushed the  lever down to lock it in place using a cheater bar but the chain binder had not fully locked and as he removed the cheater bar the lever under high tension swung up violently and hit him in the face causing severe injury to his right eye.</a:t>
            </a:r>
          </a:p>
        </p:txBody>
      </p:sp>
      <p:sp>
        <p:nvSpPr>
          <p:cNvPr id="615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739891671"/>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LTI(#16)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1089293</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16/04/2015 (06:45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itchFamily="34" charset="0"/>
                          <a:cs typeface="Calibri" pitchFamily="34" charset="0"/>
                        </a:rPr>
                        <a:t>Marmul</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18" name="Rectangle 4"/>
          <p:cNvSpPr>
            <a:spLocks noChangeArrowheads="1"/>
          </p:cNvSpPr>
          <p:nvPr/>
        </p:nvSpPr>
        <p:spPr bwMode="auto">
          <a:xfrm>
            <a:off x="838200" y="37338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4"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a:solidFill>
                <a:schemeClr val="tx1"/>
              </a:solidFill>
            </a:endParaRPr>
          </a:p>
        </p:txBody>
      </p:sp>
      <p:sp>
        <p:nvSpPr>
          <p:cNvPr id="6181" name="Rounded Rectangular Callout 20"/>
          <p:cNvSpPr>
            <a:spLocks noChangeArrowheads="1"/>
          </p:cNvSpPr>
          <p:nvPr/>
        </p:nvSpPr>
        <p:spPr bwMode="auto">
          <a:xfrm>
            <a:off x="762000" y="4267200"/>
            <a:ext cx="4495800" cy="762000"/>
          </a:xfrm>
          <a:prstGeom prst="wedgeRoundRectCallout">
            <a:avLst>
              <a:gd name="adj1" fmla="val 70712"/>
              <a:gd name="adj2" fmla="val 116029"/>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100" dirty="0">
                <a:solidFill>
                  <a:srgbClr val="000000"/>
                </a:solidFill>
                <a:latin typeface="Calibri" pitchFamily="34" charset="0"/>
                <a:cs typeface="Calibri" pitchFamily="34" charset="0"/>
              </a:rPr>
              <a:t>Should you be using a chain binder which involves high risk?</a:t>
            </a:r>
          </a:p>
          <a:p>
            <a:pPr marL="342900" indent="-342900">
              <a:buFont typeface="Arial" charset="0"/>
              <a:buAutoNum type="arabicPeriod"/>
            </a:pPr>
            <a:r>
              <a:rPr lang="en-US" sz="1100" dirty="0">
                <a:solidFill>
                  <a:srgbClr val="000000"/>
                </a:solidFill>
                <a:latin typeface="Calibri" pitchFamily="34" charset="0"/>
                <a:cs typeface="Calibri" pitchFamily="34" charset="0"/>
              </a:rPr>
              <a:t>Can you use other methods to secure your load like ratchet straps?</a:t>
            </a:r>
          </a:p>
          <a:p>
            <a:pPr marL="342900" indent="-342900">
              <a:buFont typeface="Arial" charset="0"/>
              <a:buAutoNum type="arabicPeriod"/>
            </a:pPr>
            <a:r>
              <a:rPr lang="en-US" sz="1100" dirty="0">
                <a:solidFill>
                  <a:srgbClr val="000000"/>
                </a:solidFill>
                <a:latin typeface="Calibri" pitchFamily="34" charset="0"/>
                <a:cs typeface="Calibri" pitchFamily="34" charset="0"/>
              </a:rPr>
              <a:t>Do always stay out of the line of fire of anything that can hurt you?</a:t>
            </a: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a:p>
            <a:pPr marL="342900" indent="-342900">
              <a:buFont typeface="Arial" charset="0"/>
              <a:buAutoNum type="arabicPeriod"/>
            </a:pPr>
            <a:endParaRPr lang="en-GB" sz="1400" dirty="0">
              <a:solidFill>
                <a:srgbClr val="000000"/>
              </a:solidFill>
              <a:latin typeface="Calibri" pitchFamily="34" charset="0"/>
              <a:cs typeface="Calibri" pitchFamily="34" charset="0"/>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a:solidFill>
                <a:srgbClr val="000000"/>
              </a:solidFill>
              <a:latin typeface="Calibri" pitchFamily="34" charset="0"/>
              <a:cs typeface="Calibri" pitchFamily="34" charset="0"/>
            </a:endParaRPr>
          </a:p>
        </p:txBody>
      </p:sp>
      <p:pic>
        <p:nvPicPr>
          <p:cNvPr id="22" name="Picture 21" descr="al action mascots-06.png"/>
          <p:cNvPicPr>
            <a:picLocks noChangeAspect="1"/>
          </p:cNvPicPr>
          <p:nvPr/>
        </p:nvPicPr>
        <p:blipFill>
          <a:blip r:embed="rId5" cstate="print"/>
          <a:stretch>
            <a:fillRect/>
          </a:stretch>
        </p:blipFill>
        <p:spPr>
          <a:xfrm>
            <a:off x="152400" y="762000"/>
            <a:ext cx="1049302" cy="1371600"/>
          </a:xfrm>
          <a:prstGeom prst="rect">
            <a:avLst/>
          </a:prstGeom>
        </p:spPr>
      </p:pic>
      <p:pic>
        <p:nvPicPr>
          <p:cNvPr id="1026" name="Picture 2" descr="\\MUSNAS04\mu50033$\My Documents\XGS Incident\20150416_071442_resize.jpg"/>
          <p:cNvPicPr>
            <a:picLocks noChangeAspect="1" noChangeArrowheads="1"/>
          </p:cNvPicPr>
          <p:nvPr/>
        </p:nvPicPr>
        <p:blipFill>
          <a:blip r:embed="rId6" cstate="print"/>
          <a:srcRect/>
          <a:stretch>
            <a:fillRect/>
          </a:stretch>
        </p:blipFill>
        <p:spPr bwMode="auto">
          <a:xfrm>
            <a:off x="6096000" y="2285999"/>
            <a:ext cx="2895600" cy="2209801"/>
          </a:xfrm>
          <a:prstGeom prst="rect">
            <a:avLst/>
          </a:prstGeom>
          <a:solidFill>
            <a:srgbClr val="FF0000"/>
          </a:solidFill>
        </p:spPr>
      </p:pic>
      <p:sp>
        <p:nvSpPr>
          <p:cNvPr id="25" name="Explosion 1 24"/>
          <p:cNvSpPr/>
          <p:nvPr/>
        </p:nvSpPr>
        <p:spPr bwMode="auto">
          <a:xfrm>
            <a:off x="8382000" y="3124200"/>
            <a:ext cx="228600" cy="228600"/>
          </a:xfrm>
          <a:prstGeom prst="irregularSeal1">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6" name="TextBox 25"/>
          <p:cNvSpPr txBox="1"/>
          <p:nvPr/>
        </p:nvSpPr>
        <p:spPr>
          <a:xfrm>
            <a:off x="7924800" y="2895600"/>
            <a:ext cx="1219200" cy="246221"/>
          </a:xfrm>
          <a:prstGeom prst="rect">
            <a:avLst/>
          </a:prstGeom>
          <a:noFill/>
        </p:spPr>
        <p:txBody>
          <a:bodyPr wrap="square" rtlCol="0">
            <a:spAutoFit/>
          </a:bodyPr>
          <a:lstStyle/>
          <a:p>
            <a:r>
              <a:rPr lang="en-GB" sz="1000" b="1" dirty="0">
                <a:latin typeface="Calibri" pitchFamily="34" charset="0"/>
                <a:cs typeface="Calibri" pitchFamily="34" charset="0"/>
              </a:rPr>
              <a:t>Point of impact</a:t>
            </a:r>
          </a:p>
        </p:txBody>
      </p:sp>
      <p:sp>
        <p:nvSpPr>
          <p:cNvPr id="28" name="Curved Up Arrow 27"/>
          <p:cNvSpPr/>
          <p:nvPr/>
        </p:nvSpPr>
        <p:spPr bwMode="auto">
          <a:xfrm rot="19285179">
            <a:off x="8074824" y="3554926"/>
            <a:ext cx="457200" cy="152400"/>
          </a:xfrm>
          <a:prstGeom prst="curvedUp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18992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97687DE8-667B-4E3D-943E-688BC3B4F672}"/>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4880E4F8-4B7D-4BDD-91E3-E10D47036ECA"/>
    <ds:schemaRef ds:uri="http://schemas.microsoft.com/office/2006/documentManagement/types"/>
    <ds:schemaRef ds:uri="9d51eac6-a7d5-47f5-a119-63d146adb134"/>
    <ds:schemaRef ds:uri="http://schemas.microsoft.com/office/infopath/2007/PartnerControls"/>
    <ds:schemaRef ds:uri="http://schemas.openxmlformats.org/package/2006/metadata/core-properties"/>
    <ds:schemaRef ds:uri="http://purl.org/dc/elements/1.1/"/>
    <ds:schemaRef ds:uri="http://purl.org/dc/dcmitype/"/>
    <ds:schemaRef ds:uri="4880e4f8-4b7d-4bdd-91e3-e10d47036eca"/>
    <ds:schemaRef ds:uri="http://schemas.microsoft.com/sharepoint/v3/fields"/>
    <ds:schemaRef ds:uri="http://purl.org/dc/terms/"/>
    <ds:schemaRef ds:uri="http://schemas.microsoft.com/sharepoint/v3"/>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2888</TotalTime>
  <Words>178</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257</cp:revision>
  <dcterms:created xsi:type="dcterms:W3CDTF">2001-05-03T06:07:08Z</dcterms:created>
  <dcterms:modified xsi:type="dcterms:W3CDTF">2024-04-21T11:22:59Z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