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76" r:id="rId2"/>
    <p:sldId id="27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0" d="100"/>
          <a:sy n="110" d="100"/>
        </p:scale>
        <p:origin x="-2376"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198BE2A-E438-48CD-8393-8CEE153D5938}"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198BE2A-E438-48CD-8393-8CEE153D5938}"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mailto:talib.z.shaqsi@pdo.co.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0" name="Text Box 6"/>
          <p:cNvSpPr txBox="1">
            <a:spLocks noChangeArrowheads="1"/>
          </p:cNvSpPr>
          <p:nvPr/>
        </p:nvSpPr>
        <p:spPr bwMode="auto">
          <a:xfrm>
            <a:off x="533400" y="5410200"/>
            <a:ext cx="6172200" cy="338554"/>
          </a:xfrm>
          <a:prstGeom prst="rect">
            <a:avLst/>
          </a:prstGeom>
          <a:solidFill>
            <a:schemeClr val="accent2"/>
          </a:solidFill>
          <a:ln w="38100">
            <a:solidFill>
              <a:srgbClr val="FFFF00"/>
            </a:solidFill>
            <a:miter lim="800000"/>
            <a:headEnd/>
            <a:tailEnd/>
          </a:ln>
        </p:spPr>
        <p:txBody>
          <a:bodyPr wrap="square">
            <a:spAutoFit/>
          </a:bodyPr>
          <a:lstStyle/>
          <a:p>
            <a:pPr algn="ctr">
              <a:spcBef>
                <a:spcPct val="50000"/>
              </a:spcBef>
              <a:buSzPct val="90000"/>
              <a:tabLst>
                <a:tab pos="287338" algn="l"/>
              </a:tabLst>
              <a:defRPr/>
            </a:pPr>
            <a:r>
              <a:rPr lang="en-US" sz="1600" b="1" kern="1300" dirty="0" smtClean="0">
                <a:solidFill>
                  <a:srgbClr val="FFFF00"/>
                </a:solidFill>
                <a:latin typeface="Tahoma" pitchFamily="34" charset="0"/>
                <a:ea typeface="Tahoma" pitchFamily="34" charset="0"/>
                <a:cs typeface="Tahoma" pitchFamily="34" charset="0"/>
              </a:rPr>
              <a:t>Ensure correct planning and risk assessment for the work</a:t>
            </a:r>
          </a:p>
        </p:txBody>
      </p:sp>
      <p:sp>
        <p:nvSpPr>
          <p:cNvPr id="7" name="Text Box 2"/>
          <p:cNvSpPr txBox="1">
            <a:spLocks noChangeArrowheads="1"/>
          </p:cNvSpPr>
          <p:nvPr/>
        </p:nvSpPr>
        <p:spPr bwMode="auto">
          <a:xfrm>
            <a:off x="304800" y="1981200"/>
            <a:ext cx="5429280" cy="2400657"/>
          </a:xfrm>
          <a:prstGeom prst="rect">
            <a:avLst/>
          </a:prstGeom>
          <a:noFill/>
          <a:ln w="19050">
            <a:noFill/>
            <a:miter lim="800000"/>
            <a:headEnd/>
            <a:tailEnd/>
          </a:ln>
        </p:spPr>
        <p:txBody>
          <a:bodyPr wrap="square">
            <a:spAutoFit/>
          </a:bodyPr>
          <a:lstStyle/>
          <a:p>
            <a:pPr marL="114300" indent="-114300" algn="ctr">
              <a:defRPr/>
            </a:pPr>
            <a:r>
              <a:rPr lang="en-US" sz="1400" b="1" dirty="0" smtClean="0">
                <a:solidFill>
                  <a:srgbClr val="FF0000"/>
                </a:solidFill>
                <a:latin typeface="Tahoma" pitchFamily="34" charset="0"/>
              </a:rPr>
              <a:t>What </a:t>
            </a:r>
            <a:r>
              <a:rPr lang="en-US" sz="1400" b="1" dirty="0">
                <a:solidFill>
                  <a:srgbClr val="FF0000"/>
                </a:solidFill>
                <a:latin typeface="Tahoma" pitchFamily="34" charset="0"/>
              </a:rPr>
              <a:t>happened?</a:t>
            </a:r>
            <a:endParaRPr lang="en-US" sz="1400" dirty="0">
              <a:solidFill>
                <a:srgbClr val="FF0000"/>
              </a:solidFill>
              <a:latin typeface="Tahoma" pitchFamily="34" charset="0"/>
            </a:endParaRPr>
          </a:p>
          <a:p>
            <a:pPr algn="just"/>
            <a:endParaRPr lang="en-US" sz="1200" b="1" dirty="0" smtClean="0"/>
          </a:p>
          <a:p>
            <a:pPr algn="just"/>
            <a:r>
              <a:rPr lang="en-US" sz="1200" kern="1300" dirty="0" smtClean="0">
                <a:latin typeface="Tahoma" pitchFamily="34" charset="0"/>
                <a:ea typeface="Tahoma" pitchFamily="34" charset="0"/>
                <a:cs typeface="Tahoma" pitchFamily="34" charset="0"/>
              </a:rPr>
              <a:t>A team were unloading GRC panel’s from a trailer. The team left one man holding the 400kg panel upright. He began to lose control of the panel and so the team ran back to help, however the panel fell on the masons left leg resulting in a fracture. </a:t>
            </a:r>
          </a:p>
          <a:p>
            <a:pPr algn="just"/>
            <a:endParaRPr lang="en-US" sz="1200" b="1" dirty="0" smtClean="0">
              <a:solidFill>
                <a:srgbClr val="333399"/>
              </a:solidFill>
              <a:latin typeface="Tahoma" pitchFamily="34" charset="0"/>
            </a:endParaRPr>
          </a:p>
          <a:p>
            <a:pPr marL="114300" indent="-114300" algn="just">
              <a:defRPr/>
            </a:pPr>
            <a:r>
              <a:rPr lang="en-US" sz="1400" b="1" dirty="0" smtClean="0">
                <a:solidFill>
                  <a:srgbClr val="333399"/>
                </a:solidFill>
                <a:latin typeface="Tahoma" pitchFamily="34" charset="0"/>
              </a:rPr>
              <a:t>Your </a:t>
            </a:r>
            <a:r>
              <a:rPr lang="en-US" sz="1400" b="1" dirty="0">
                <a:solidFill>
                  <a:srgbClr val="333399"/>
                </a:solidFill>
                <a:latin typeface="Tahoma" pitchFamily="34" charset="0"/>
              </a:rPr>
              <a:t>learning from this </a:t>
            </a:r>
            <a:r>
              <a:rPr lang="en-US" sz="1400" b="1" dirty="0" smtClean="0">
                <a:solidFill>
                  <a:srgbClr val="333399"/>
                </a:solidFill>
                <a:latin typeface="Tahoma" pitchFamily="34" charset="0"/>
              </a:rPr>
              <a:t>incident:</a:t>
            </a:r>
          </a:p>
          <a:p>
            <a:pPr marL="114300" indent="-114300" algn="just">
              <a:defRPr/>
            </a:pPr>
            <a:endParaRPr lang="en-US" sz="1400" b="1" dirty="0" smtClean="0">
              <a:solidFill>
                <a:srgbClr val="333399"/>
              </a:solidFill>
              <a:latin typeface="Tahoma" pitchFamily="34" charset="0"/>
            </a:endParaRPr>
          </a:p>
          <a:p>
            <a:pPr marL="114300" indent="-114300" algn="just">
              <a:buFont typeface="Arial" pitchFamily="34" charset="0"/>
              <a:buChar char="•"/>
              <a:defRPr/>
            </a:pPr>
            <a:r>
              <a:rPr lang="en-US" sz="1200" kern="1300" dirty="0" smtClean="0">
                <a:latin typeface="Tahoma" pitchFamily="34" charset="0"/>
                <a:ea typeface="Tahoma" pitchFamily="34" charset="0"/>
                <a:cs typeface="Tahoma" pitchFamily="34" charset="0"/>
              </a:rPr>
              <a:t>Method statement should include procedure for securing the load and it should be  communicated  to the work force.</a:t>
            </a:r>
          </a:p>
          <a:p>
            <a:pPr marL="114300" indent="-114300" algn="just">
              <a:buFont typeface="Arial" pitchFamily="34" charset="0"/>
              <a:buChar char="•"/>
              <a:defRPr/>
            </a:pPr>
            <a:r>
              <a:rPr lang="en-US" sz="1200" kern="1300" dirty="0" smtClean="0">
                <a:latin typeface="Tahoma" pitchFamily="34" charset="0"/>
                <a:ea typeface="Tahoma" pitchFamily="34" charset="0"/>
                <a:cs typeface="Tahoma" pitchFamily="34" charset="0"/>
              </a:rPr>
              <a:t>TRIC to be carried out for each and every activity. </a:t>
            </a:r>
          </a:p>
        </p:txBody>
      </p:sp>
      <p:sp>
        <p:nvSpPr>
          <p:cNvPr id="8" name="TextBox 7"/>
          <p:cNvSpPr txBox="1"/>
          <p:nvPr/>
        </p:nvSpPr>
        <p:spPr>
          <a:xfrm>
            <a:off x="6096000" y="1447800"/>
            <a:ext cx="2057400" cy="923330"/>
          </a:xfrm>
          <a:prstGeom prst="rect">
            <a:avLst/>
          </a:prstGeom>
          <a:noFill/>
        </p:spPr>
        <p:txBody>
          <a:bodyPr wrap="square" rtlCol="0">
            <a:spAutoFit/>
          </a:bodyPr>
          <a:lstStyle/>
          <a:p>
            <a:endParaRPr lang="en-US" dirty="0" smtClean="0"/>
          </a:p>
          <a:p>
            <a:endParaRPr lang="en-US" dirty="0" smtClean="0"/>
          </a:p>
          <a:p>
            <a:endParaRPr lang="en-US" dirty="0"/>
          </a:p>
        </p:txBody>
      </p:sp>
      <p:sp>
        <p:nvSpPr>
          <p:cNvPr id="9" name="TextBox 8"/>
          <p:cNvSpPr txBox="1"/>
          <p:nvPr/>
        </p:nvSpPr>
        <p:spPr>
          <a:xfrm>
            <a:off x="6477000" y="3810000"/>
            <a:ext cx="2057400" cy="1754326"/>
          </a:xfrm>
          <a:prstGeom prst="rect">
            <a:avLst/>
          </a:prstGeom>
          <a:noFill/>
        </p:spPr>
        <p:txBody>
          <a:bodyPr wrap="square" rtlCol="0">
            <a:spAutoFit/>
          </a:bodyPr>
          <a:lstStyle/>
          <a:p>
            <a:endParaRPr lang="en-US" dirty="0" smtClean="0"/>
          </a:p>
          <a:p>
            <a:endParaRPr lang="en-US" dirty="0" smtClean="0">
              <a:solidFill>
                <a:srgbClr val="FF0000"/>
              </a:solidFill>
            </a:endParaRPr>
          </a:p>
          <a:p>
            <a:endParaRPr lang="en-US" dirty="0" smtClean="0"/>
          </a:p>
          <a:p>
            <a:endParaRPr lang="en-US" dirty="0" smtClean="0"/>
          </a:p>
          <a:p>
            <a:endParaRPr lang="en-US" dirty="0" smtClean="0"/>
          </a:p>
          <a:p>
            <a:endParaRPr lang="en-US" dirty="0"/>
          </a:p>
        </p:txBody>
      </p:sp>
      <p:pic>
        <p:nvPicPr>
          <p:cNvPr id="12" name="Picture 11" descr="D:\anil\photos\DSC07336.JPG"/>
          <p:cNvPicPr/>
          <p:nvPr/>
        </p:nvPicPr>
        <p:blipFill>
          <a:blip r:embed="rId3" cstate="print"/>
          <a:srcRect r="28365"/>
          <a:stretch>
            <a:fillRect/>
          </a:stretch>
        </p:blipFill>
        <p:spPr bwMode="auto">
          <a:xfrm>
            <a:off x="6248400" y="990600"/>
            <a:ext cx="2667000" cy="1676400"/>
          </a:xfrm>
          <a:prstGeom prst="rect">
            <a:avLst/>
          </a:prstGeom>
          <a:noFill/>
          <a:ln w="9525">
            <a:noFill/>
            <a:miter lim="800000"/>
            <a:headEnd/>
            <a:tailEnd/>
          </a:ln>
        </p:spPr>
      </p:pic>
      <p:pic>
        <p:nvPicPr>
          <p:cNvPr id="2050" name="Picture 2" descr="C:\Users\DELL\AppData\Local\Temp\IMG-20150223-WA0007.jpg"/>
          <p:cNvPicPr>
            <a:picLocks noChangeAspect="1" noChangeArrowheads="1"/>
          </p:cNvPicPr>
          <p:nvPr/>
        </p:nvPicPr>
        <p:blipFill>
          <a:blip r:embed="rId4" cstate="print"/>
          <a:srcRect/>
          <a:stretch>
            <a:fillRect/>
          </a:stretch>
        </p:blipFill>
        <p:spPr bwMode="auto">
          <a:xfrm>
            <a:off x="6248400" y="2895600"/>
            <a:ext cx="2743200" cy="1828800"/>
          </a:xfrm>
          <a:prstGeom prst="rect">
            <a:avLst/>
          </a:prstGeom>
          <a:noFill/>
        </p:spPr>
      </p:pic>
      <p:sp>
        <p:nvSpPr>
          <p:cNvPr id="11" name="Rectangle 10"/>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14"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1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 MSE34</a:t>
            </a:r>
            <a:r>
              <a:rPr lang="en-US" sz="1000" dirty="0" smtClean="0">
                <a:cs typeface="Calibri" pitchFamily="34" charset="0"/>
                <a:hlinkClick r:id="rId5"/>
              </a:rPr>
              <a:t> </a:t>
            </a:r>
            <a:r>
              <a:rPr lang="en-US" sz="1000" dirty="0" smtClean="0">
                <a:cs typeface="Calibri" pitchFamily="34" charset="0"/>
              </a:rPr>
              <a:t>for further information 		Learning No 06                                                            05/02/2015</a:t>
            </a:r>
            <a:endParaRPr lang="en-US" sz="1000" b="0" dirty="0" smtClean="0">
              <a:latin typeface="+mn-lt"/>
              <a:cs typeface="Calibri" pitchFamily="34" charset="0"/>
            </a:endParaRPr>
          </a:p>
        </p:txBody>
      </p:sp>
      <p:grpSp>
        <p:nvGrpSpPr>
          <p:cNvPr id="16" name="Group 131"/>
          <p:cNvGrpSpPr>
            <a:grpSpLocks/>
          </p:cNvGrpSpPr>
          <p:nvPr/>
        </p:nvGrpSpPr>
        <p:grpSpPr bwMode="auto">
          <a:xfrm>
            <a:off x="8534400" y="2209800"/>
            <a:ext cx="328612" cy="381000"/>
            <a:chOff x="3504" y="544"/>
            <a:chExt cx="2287" cy="1855"/>
          </a:xfrm>
        </p:grpSpPr>
        <p:sp>
          <p:nvSpPr>
            <p:cNvPr id="17"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8"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9" name="Freeform 132"/>
          <p:cNvSpPr>
            <a:spLocks/>
          </p:cNvSpPr>
          <p:nvPr/>
        </p:nvSpPr>
        <p:spPr bwMode="auto">
          <a:xfrm>
            <a:off x="8610600" y="4267200"/>
            <a:ext cx="304800" cy="3810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0" name="TextBox 19"/>
          <p:cNvSpPr txBox="1"/>
          <p:nvPr/>
        </p:nvSpPr>
        <p:spPr>
          <a:xfrm>
            <a:off x="2133600" y="1214735"/>
            <a:ext cx="1752600" cy="461665"/>
          </a:xfrm>
          <a:prstGeom prst="rect">
            <a:avLst/>
          </a:prstGeom>
          <a:noFill/>
        </p:spPr>
        <p:txBody>
          <a:bodyPr wrap="square" rtlCol="0">
            <a:spAutoFit/>
          </a:bodyPr>
          <a:lstStyle/>
          <a:p>
            <a:pPr marL="114300" indent="-114300" algn="just">
              <a:defRPr/>
            </a:pPr>
            <a:r>
              <a:rPr lang="en-GB" sz="1200" b="1" dirty="0" smtClean="0">
                <a:solidFill>
                  <a:srgbClr val="333399"/>
                </a:solidFill>
                <a:latin typeface="Tahoma" pitchFamily="34" charset="0"/>
              </a:rPr>
              <a:t>Date:0</a:t>
            </a:r>
            <a:r>
              <a:rPr lang="en-US" sz="1200" b="1" dirty="0" smtClean="0">
                <a:solidFill>
                  <a:srgbClr val="333399"/>
                </a:solidFill>
                <a:latin typeface="Tahoma" pitchFamily="34" charset="0"/>
              </a:rPr>
              <a:t>5-02-2015</a:t>
            </a:r>
          </a:p>
          <a:p>
            <a:pPr marL="114300" indent="-114300" algn="just">
              <a:defRPr/>
            </a:pPr>
            <a:r>
              <a:rPr lang="en-US" sz="1200" b="1" dirty="0" smtClean="0">
                <a:solidFill>
                  <a:srgbClr val="333399"/>
                </a:solidFill>
                <a:latin typeface="Tahoma" pitchFamily="34" charset="0"/>
              </a:rPr>
              <a:t>Injury:Fractured leg</a:t>
            </a:r>
          </a:p>
        </p:txBody>
      </p:sp>
      <p:pic>
        <p:nvPicPr>
          <p:cNvPr id="21" name="Picture 20" descr="al action mascots-19.png"/>
          <p:cNvPicPr>
            <a:picLocks noChangeAspect="1"/>
          </p:cNvPicPr>
          <p:nvPr/>
        </p:nvPicPr>
        <p:blipFill>
          <a:blip r:embed="rId6" cstate="print"/>
          <a:stretch>
            <a:fillRect/>
          </a:stretch>
        </p:blipFill>
        <p:spPr>
          <a:xfrm>
            <a:off x="0" y="-1"/>
            <a:ext cx="1690541" cy="2209801"/>
          </a:xfrm>
          <a:prstGeom prst="rect">
            <a:avLst/>
          </a:prstGeom>
        </p:spPr>
      </p:pic>
    </p:spTree>
    <p:extLst>
      <p:ext uri="{BB962C8B-B14F-4D97-AF65-F5344CB8AC3E}">
        <p14:creationId xmlns:p14="http://schemas.microsoft.com/office/powerpoint/2010/main" xmlns="" val="741971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13086" y="914400"/>
            <a:ext cx="8715761" cy="2800767"/>
          </a:xfrm>
          <a:prstGeom prst="rect">
            <a:avLst/>
          </a:prstGeom>
          <a:noFill/>
          <a:ln w="12700">
            <a:noFill/>
            <a:miter lim="800000"/>
            <a:headEnd/>
            <a:tailEnd/>
          </a:ln>
        </p:spPr>
        <p:txBody>
          <a:bodyPr wrap="square">
            <a:spAutoFit/>
          </a:bodyPr>
          <a:lstStyle/>
          <a:p>
            <a:pPr marL="114300" indent="-114300" algn="just">
              <a:defRPr/>
            </a:pPr>
            <a:r>
              <a:rPr lang="en-GB" sz="1200" b="1" dirty="0" smtClean="0">
                <a:solidFill>
                  <a:srgbClr val="333399"/>
                </a:solidFill>
                <a:latin typeface="Tahoma" pitchFamily="34" charset="0"/>
              </a:rPr>
              <a:t>Date:0</a:t>
            </a:r>
            <a:r>
              <a:rPr lang="en-US" sz="1200" b="1" dirty="0" smtClean="0">
                <a:solidFill>
                  <a:srgbClr val="333399"/>
                </a:solidFill>
                <a:latin typeface="Tahoma" pitchFamily="34" charset="0"/>
              </a:rPr>
              <a:t>5-02-2015</a:t>
            </a:r>
          </a:p>
          <a:p>
            <a:pPr marL="114300" indent="-114300" algn="just">
              <a:defRPr/>
            </a:pPr>
            <a:r>
              <a:rPr lang="en-US" sz="1200" b="1" dirty="0" smtClean="0">
                <a:solidFill>
                  <a:srgbClr val="333399"/>
                </a:solidFill>
                <a:latin typeface="Tahoma" pitchFamily="34" charset="0"/>
              </a:rPr>
              <a:t>Injury: Fractured leg</a:t>
            </a:r>
          </a:p>
          <a:p>
            <a:pPr marL="342900" indent="-342900" eaLnBrk="1" hangingPunct="1">
              <a:defRPr/>
            </a:pPr>
            <a:endParaRPr lang="en-US" sz="1600" b="1" kern="0" dirty="0" smtClean="0">
              <a:solidFill>
                <a:srgbClr val="FF0000"/>
              </a:solidFill>
              <a:latin typeface="Tahoma" pitchFamily="34" charset="0"/>
            </a:endParaRPr>
          </a:p>
          <a:p>
            <a:pPr marL="342900" indent="-342900" eaLnBrk="1" hangingPunct="1">
              <a:defRPr/>
            </a:pPr>
            <a:r>
              <a:rPr lang="en-US" sz="1600" b="1" kern="0" dirty="0" smtClean="0">
                <a:solidFill>
                  <a:srgbClr val="FF0000"/>
                </a:solidFill>
                <a:latin typeface="Tahoma" pitchFamily="34" charset="0"/>
              </a:rPr>
              <a:t>As a learning from this incident and ensure continual improvement all contract</a:t>
            </a:r>
          </a:p>
          <a:p>
            <a:pPr marL="342900" indent="-342900" eaLnBrk="1" hangingPunct="1">
              <a:defRPr/>
            </a:pPr>
            <a:r>
              <a:rPr lang="en-US" sz="1600" b="1" kern="0" dirty="0" smtClean="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smtClean="0">
              <a:solidFill>
                <a:srgbClr val="FF0000"/>
              </a:solidFill>
            </a:endParaRPr>
          </a:p>
          <a:p>
            <a:pPr marL="342900" indent="-342900" eaLnBrk="1" hangingPunct="1">
              <a:defRPr/>
            </a:pPr>
            <a:r>
              <a:rPr lang="en-US" sz="1600" b="1" kern="0" dirty="0" smtClean="0">
                <a:solidFill>
                  <a:srgbClr val="0000FF"/>
                </a:solidFill>
                <a:latin typeface="Tahoma" pitchFamily="34" charset="0"/>
              </a:rPr>
              <a:t>Confirm the following:</a:t>
            </a:r>
          </a:p>
          <a:p>
            <a:pPr marL="285750" indent="-285750" algn="just"/>
            <a:endParaRPr lang="en-US" sz="1600" dirty="0"/>
          </a:p>
          <a:p>
            <a:pPr marL="119063" indent="-119063" eaLnBrk="1" fontAlgn="auto" hangingPunct="1">
              <a:spcBef>
                <a:spcPts val="0"/>
              </a:spcBef>
              <a:spcAft>
                <a:spcPts val="0"/>
              </a:spcAft>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Are TRIC cards completed for all activities?</a:t>
            </a:r>
          </a:p>
          <a:p>
            <a:pPr marL="119063" indent="-119063" eaLnBrk="1" fontAlgn="auto" hangingPunct="1">
              <a:spcBef>
                <a:spcPts val="0"/>
              </a:spcBef>
              <a:spcAft>
                <a:spcPts val="0"/>
              </a:spcAft>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Have you identified all the risks associated with the task?</a:t>
            </a:r>
          </a:p>
          <a:p>
            <a:pPr marL="119063" indent="-119063" eaLnBrk="1" fontAlgn="auto" hangingPunct="1">
              <a:spcBef>
                <a:spcPts val="0"/>
              </a:spcBef>
              <a:spcAft>
                <a:spcPts val="0"/>
              </a:spcAft>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Have you communicated the risks to the workforce?</a:t>
            </a:r>
          </a:p>
          <a:p>
            <a:pPr marL="119063" indent="-119063" eaLnBrk="1" fontAlgn="auto" hangingPunct="1">
              <a:spcBef>
                <a:spcPts val="0"/>
              </a:spcBef>
              <a:spcAft>
                <a:spcPts val="0"/>
              </a:spcAft>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Method statement and working procedure explained to the workforce?</a:t>
            </a:r>
          </a:p>
        </p:txBody>
      </p:sp>
      <p:sp>
        <p:nvSpPr>
          <p:cNvPr id="5" name="Rectangle 4"/>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		Learning No 06                                                            05/02/2015</a:t>
            </a:r>
            <a:endParaRPr lang="en-US" sz="1000" b="0" dirty="0" smtClean="0">
              <a:latin typeface="+mn-lt"/>
              <a:cs typeface="Calibri" pitchFamily="34" charset="0"/>
            </a:endParaRPr>
          </a:p>
        </p:txBody>
      </p:sp>
    </p:spTree>
    <p:extLst>
      <p:ext uri="{BB962C8B-B14F-4D97-AF65-F5344CB8AC3E}">
        <p14:creationId xmlns:p14="http://schemas.microsoft.com/office/powerpoint/2010/main" xmlns="" val="1270306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18995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9A3CFD4-AAD4-4221-B45A-16BFBF5BDB2E}"/>
</file>

<file path=customXml/itemProps2.xml><?xml version="1.0" encoding="utf-8"?>
<ds:datastoreItem xmlns:ds="http://schemas.openxmlformats.org/officeDocument/2006/customXml" ds:itemID="{B44A2551-94C5-47C8-843C-D6B6EEC8EB3E}"/>
</file>

<file path=customXml/itemProps3.xml><?xml version="1.0" encoding="utf-8"?>
<ds:datastoreItem xmlns:ds="http://schemas.openxmlformats.org/officeDocument/2006/customXml" ds:itemID="{DCF39B21-B107-4D60-AD01-0E86D265F637}"/>
</file>

<file path=docProps/app.xml><?xml version="1.0" encoding="utf-8"?>
<Properties xmlns="http://schemas.openxmlformats.org/officeDocument/2006/extended-properties" xmlns:vt="http://schemas.openxmlformats.org/officeDocument/2006/docPropsVTypes">
  <Template/>
  <TotalTime>1808</TotalTime>
  <Words>226</Words>
  <Application>Microsoft Office PowerPoint</Application>
  <PresentationFormat>On-screen Show (4:3)</PresentationFormat>
  <Paragraphs>36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mu50033</cp:lastModifiedBy>
  <cp:revision>172</cp:revision>
  <dcterms:created xsi:type="dcterms:W3CDTF">2001-05-03T06:07:08Z</dcterms:created>
  <dcterms:modified xsi:type="dcterms:W3CDTF">2015-04-27T04:08:47Z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