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5486400" y="808614"/>
            <a:ext cx="3429000" cy="277278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638800" y="914400"/>
            <a:ext cx="3276600" cy="2667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524000"/>
            <a:ext cx="5334000" cy="37856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lvl="1" indent="-114300" algn="ctr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26/02/2015     </a:t>
            </a:r>
          </a:p>
          <a:p>
            <a:pPr marL="114300" lvl="1" indent="-114300" algn="ctr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Fractured finger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ctr">
              <a:defRPr/>
            </a:pP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ctr">
              <a:defRPr/>
            </a:pP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A leak was observed in a connection between the shale shaker sliding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pipe</a:t>
            </a:r>
          </a:p>
          <a:p>
            <a:pPr marL="114300" indent="-114300" algn="just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the flow line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connected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to the bell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nipple. The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sliding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pipe was partially</a:t>
            </a:r>
          </a:p>
          <a:p>
            <a:pPr marL="114300" indent="-114300" algn="just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dismantled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from the flow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line and IP attempted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to check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rubber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seal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</a:t>
            </a:r>
          </a:p>
          <a:p>
            <a:pPr marL="114300" indent="-114300" algn="just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flow line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his hand. At that moment, a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sudden movement occurred</a:t>
            </a:r>
          </a:p>
          <a:p>
            <a:pPr marL="114300" indent="-114300" algn="just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the flow line causing the IP right hand index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finger to become trapped</a:t>
            </a:r>
          </a:p>
          <a:p>
            <a:pPr marL="114300" indent="-114300" algn="just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between the sliding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pipe &amp;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flow line causing a fracture to his finger.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Your learning from this </a:t>
            </a:r>
            <a:r>
              <a:rPr lang="en-US" sz="1800" b="1" dirty="0" smtClean="0">
                <a:solidFill>
                  <a:srgbClr val="333399"/>
                </a:solidFill>
                <a:latin typeface="Tahoma" pitchFamily="34" charset="0"/>
              </a:rPr>
              <a:t>incident….</a:t>
            </a:r>
          </a:p>
          <a:p>
            <a:pPr marL="114300" indent="-114300" algn="just">
              <a:defRPr/>
            </a:pPr>
            <a:endParaRPr lang="en-US" sz="18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Keep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your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hands away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from the crush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points. </a:t>
            </a:r>
            <a:endParaRPr lang="en-US" sz="1200" kern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Intervene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stop the task if someone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new joins your team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without  attending  the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pre-job safety meeting. </a:t>
            </a:r>
            <a:endParaRPr lang="en-US" sz="1200" kern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Place the flow line on the ground for checking &amp; repair work.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27652" name="TextBox 16"/>
          <p:cNvSpPr txBox="1">
            <a:spLocks noChangeArrowheads="1"/>
          </p:cNvSpPr>
          <p:nvPr/>
        </p:nvSpPr>
        <p:spPr bwMode="auto">
          <a:xfrm>
            <a:off x="609600" y="5562144"/>
            <a:ext cx="4648200" cy="584775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6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keep your hands &amp; fingers away from crush points.</a:t>
            </a:r>
            <a:endParaRPr lang="en-US" altLang="en-US" sz="16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86401" y="3733800"/>
            <a:ext cx="3505200" cy="2667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sp>
        <p:nvSpPr>
          <p:cNvPr id="27655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370756"/>
            <a:ext cx="762000" cy="334844"/>
          </a:xfrm>
          <a:noFill/>
        </p:spPr>
        <p:txBody>
          <a:bodyPr/>
          <a:lstStyle/>
          <a:p>
            <a:fld id="{FDB525DE-A992-4CFC-AB48-A85767275282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pic>
        <p:nvPicPr>
          <p:cNvPr id="18" name="Picture 1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61014"/>
            <a:ext cx="3124200" cy="2544186"/>
          </a:xfrm>
          <a:prstGeom prst="rect">
            <a:avLst/>
          </a:prstGeom>
          <a:noFill/>
        </p:spPr>
      </p:pic>
      <p:sp>
        <p:nvSpPr>
          <p:cNvPr id="24" name="Text Box 6"/>
          <p:cNvSpPr txBox="1"/>
          <p:nvPr/>
        </p:nvSpPr>
        <p:spPr>
          <a:xfrm>
            <a:off x="5638800" y="3048000"/>
            <a:ext cx="3200401" cy="447675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Flow line </a:t>
            </a:r>
            <a:r>
              <a:rPr lang="en-US" sz="1200" b="1" dirty="0" smtClean="0">
                <a:effectLst/>
                <a:ea typeface="Calibri"/>
                <a:cs typeface="Times New Roman"/>
              </a:rPr>
              <a:t> was not dismantled &amp;  placed on ground to inspect the rubber seal.</a:t>
            </a:r>
            <a:endParaRPr lang="en-US" sz="12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336180" y="1684286"/>
            <a:ext cx="335429" cy="601713"/>
            <a:chOff x="3504" y="544"/>
            <a:chExt cx="2287" cy="1855"/>
          </a:xfrm>
        </p:grpSpPr>
        <p:sp>
          <p:nvSpPr>
            <p:cNvPr id="2766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9" name="Picture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1" y="3759081"/>
            <a:ext cx="3428999" cy="256551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</p:pic>
      <p:sp>
        <p:nvSpPr>
          <p:cNvPr id="23" name="Text Box 6"/>
          <p:cNvSpPr txBox="1"/>
          <p:nvPr/>
        </p:nvSpPr>
        <p:spPr>
          <a:xfrm>
            <a:off x="5638801" y="5953125"/>
            <a:ext cx="3200400" cy="447675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Flow line </a:t>
            </a:r>
            <a:r>
              <a:rPr lang="en-US" sz="1200" b="1" dirty="0" smtClean="0">
                <a:effectLst/>
                <a:ea typeface="Calibri"/>
                <a:cs typeface="Times New Roman"/>
              </a:rPr>
              <a:t> dismantled and placed on ground to check the rubber seal.</a:t>
            </a:r>
            <a:endParaRPr lang="en-US" sz="1200" b="1" dirty="0">
              <a:effectLst/>
              <a:ea typeface="Calibri"/>
              <a:cs typeface="Times New Roman"/>
            </a:endParaRPr>
          </a:p>
        </p:txBody>
      </p:sp>
      <p:sp>
        <p:nvSpPr>
          <p:cNvPr id="27661" name="Freeform 132"/>
          <p:cNvSpPr>
            <a:spLocks/>
          </p:cNvSpPr>
          <p:nvPr/>
        </p:nvSpPr>
        <p:spPr bwMode="auto">
          <a:xfrm>
            <a:off x="8382000" y="4377415"/>
            <a:ext cx="426819" cy="499385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</a:t>
            </a:r>
            <a:r>
              <a:rPr lang="en-US" sz="1000" dirty="0" smtClean="0">
                <a:cs typeface="Calibri" pitchFamily="34" charset="0"/>
              </a:rPr>
              <a:t>further information 		Learning No 09                                                            26/02/2015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22" name="Picture 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38200"/>
            <a:ext cx="1143000" cy="1210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8351838" cy="286232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lvl="1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26/02/2015</a:t>
            </a:r>
          </a:p>
          <a:p>
            <a:pPr marL="114300" lvl="1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Injury: Fractured finger</a:t>
            </a: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0000FF"/>
              </a:solidFill>
              <a:latin typeface="Tahoma" pitchFamily="34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Have you identified </a:t>
            </a:r>
            <a:r>
              <a:rPr lang="en-US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the </a:t>
            </a:r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risks if there is concurrent operation?</a:t>
            </a:r>
            <a:endParaRPr lang="en-US" sz="16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Does your TBT cover these risks?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an up to date procedure for the task?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600" dirty="0" smtClean="0">
              <a:sym typeface="Wingdings" pitchFamily="2" charset="2"/>
            </a:endParaRPr>
          </a:p>
        </p:txBody>
      </p:sp>
      <p:sp>
        <p:nvSpPr>
          <p:cNvPr id="28676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1CE100-02F6-44D7-9F42-B4110678D1B2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09                                                            26/02/2015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18998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A2A04E3-5D85-47AC-9C5A-7AC70AA06916}"/>
</file>

<file path=customXml/itemProps2.xml><?xml version="1.0" encoding="utf-8"?>
<ds:datastoreItem xmlns:ds="http://schemas.openxmlformats.org/officeDocument/2006/customXml" ds:itemID="{9B7099C6-6759-420B-BE87-CC568D111CD3}"/>
</file>

<file path=customXml/itemProps3.xml><?xml version="1.0" encoding="utf-8"?>
<ds:datastoreItem xmlns:ds="http://schemas.openxmlformats.org/officeDocument/2006/customXml" ds:itemID="{0D59F314-88AD-4530-8518-7395869D0455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1995</TotalTime>
  <Words>296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173</cp:revision>
  <dcterms:created xsi:type="dcterms:W3CDTF">2001-05-03T06:07:08Z</dcterms:created>
  <dcterms:modified xsi:type="dcterms:W3CDTF">2015-04-27T04:09:42Z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